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428B439-9FCE-4B7B-8C46-3937826D7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1EC15B3-9F5D-415A-9A69-9CB53A70A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3363E6F-112C-42EB-882C-E872A0646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0CE8730-AE0A-40BF-B2D1-9BAD12B9E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0451085-515D-4D61-9EEA-5212B8D7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096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38D9A47-23C6-4133-9FD6-B6FB51967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72188B2-F1A4-43BA-B635-10AA57CD7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562A18-2577-465E-8C6C-DAE93920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CC863AD-E6EB-4345-9CB5-F2D84E5C2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C3AF658-5E73-494C-9276-97FF24731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143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47695B66-E71E-49FB-AC7E-9F047AB8BA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C43F79F-9D91-44A9-8F3D-C9AA3E5902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9D6D2E-457F-4CA1-9BAE-EFF72638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360DCB9-F83A-4720-A836-5458EDB6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B50591B-AF67-4C23-93BA-A947BAD5D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499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6AE712-8647-42EA-BCC0-311C364D5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7E9C23-783E-4451-AE7F-4EDC7E66B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8DD4D5-4C68-44F0-8273-70F639529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3100DD-8C45-4002-96EF-038E907D8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1DE59A-63D1-4962-B2A3-AC2656CDD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975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D0CDF2-DB81-4EC0-A919-8253D67B2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5E2A6B-E9C3-4C68-A4AE-153A40EE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0F3FE01-D74B-456D-B693-F066E1EBE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6918CE-EA9E-4F9B-B2FB-0C06D4542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27D9216-EF38-43C7-8DAB-7A68FCE75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721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9C23BF4-E78D-46A5-815D-34C0E371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26E9BA3-72C2-4AA5-B6B7-9C4FFF245F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C2B87BF-A53E-4544-A678-FF8CE7B1A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B5D9EC5-3C0A-4D71-BF54-D9FF6C9B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77EF1B7-7464-4B89-B91A-527CB1265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19D8495-7F3A-4159-BB29-762BEA235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357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63FE2B1-5481-4F1C-9AEF-490C13A4E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4514E4A-9CB5-4953-A268-B46B6051E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781F915-C22F-492E-A7EA-93F89F4F7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D01EF17-2922-4102-8A98-15529B022B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BEEA09E8-D4F1-4D0F-A03E-520265A94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BE08369-BA38-4159-AB3D-C2F2D95E1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9AA26F3-1167-4323-B49A-B42605A4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2F5D853-8D33-4D1C-B3E2-4B70E3038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15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6823A5-69C6-4BE6-8B73-F25CB60FB2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EABEA5B-6BE5-47D0-9A53-26037157A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0FB36B5-DF63-42EC-B276-D5F85D265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97458931-EBE3-4252-8FF0-AA5203BAF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593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70A3B75-B2E4-4E71-8E34-3759A4EA7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27DACC8-2422-4DEF-B5C8-044A4268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7322271-BCFF-442F-A572-93790D333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4858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293938-9788-4FE0-8CCE-2F7A2DFBE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5A34225-C3BD-4A7F-95D3-B29AE7ED07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E5F4BB8-6361-4324-A646-E0F31E062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331140F-2AD8-4EB7-BAE6-33013906A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4F060D1-1357-48A0-AD3A-369EF105A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5AD49D96-6605-4D57-B7DE-725A01AF1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241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B80B8F-9675-4D39-B90C-F2DF15C52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9B8A5A7-97E7-47A4-AFA2-C8FCD5CBCD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F9C8522-C6CE-4209-BEF5-2FDB919123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44514CC-33B2-4E2D-BC73-2E7AA7C16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73C886C-1569-47BB-BFD7-A936C8635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C128B6E-B7D0-4B8D-A1F2-F5C8D3C43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6727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F6C31A4-8713-42D6-99A3-804861DAB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8817A1E-ADD4-4300-A411-8FE731C7B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63D4FED-88C7-45EF-AD8E-333617BBF8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6C0D5-2482-4FB4-9675-42E04A633E93}" type="datetimeFigureOut">
              <a:rPr lang="zh-TW" altLang="en-US" smtClean="0"/>
              <a:t>2021/5/20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3DDBF86-0437-4AA5-95D1-2229B0104A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63D8615-2BA9-4467-9CE7-A2BE7E60F2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A18EB-4A5F-438C-952D-4F184D66CD8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7183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A421F564-9BB1-4CEB-9095-01AFBFD4A81A}"/>
              </a:ext>
            </a:extLst>
          </p:cNvPr>
          <p:cNvGrpSpPr/>
          <p:nvPr/>
        </p:nvGrpSpPr>
        <p:grpSpPr>
          <a:xfrm>
            <a:off x="1491258" y="655320"/>
            <a:ext cx="9045125" cy="5547360"/>
            <a:chOff x="1491258" y="655320"/>
            <a:chExt cx="9045125" cy="5547360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11D7C22C-E50B-41C4-9605-A4D82865E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1258" y="655320"/>
              <a:ext cx="3118830" cy="554736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2" name="文字方塊 1">
              <a:extLst>
                <a:ext uri="{FF2B5EF4-FFF2-40B4-BE49-F238E27FC236}">
                  <a16:creationId xmlns:a16="http://schemas.microsoft.com/office/drawing/2014/main" id="{81BC26E8-858A-46DA-965B-2FC6964CDF42}"/>
                </a:ext>
              </a:extLst>
            </p:cNvPr>
            <p:cNvSpPr txBox="1"/>
            <p:nvPr/>
          </p:nvSpPr>
          <p:spPr>
            <a:xfrm>
              <a:off x="5618481" y="1910080"/>
              <a:ext cx="4917902" cy="31085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zh-TW" altLang="en-US" sz="2800" dirty="0"/>
                <a:t>請先從 安卓系統 的 </a:t>
              </a:r>
              <a:r>
                <a:rPr lang="en-US" altLang="zh-TW" sz="2800" dirty="0"/>
                <a:t>play </a:t>
              </a:r>
              <a:r>
                <a:rPr lang="zh-TW" altLang="en-US" sz="2800" dirty="0"/>
                <a:t>商店或蘋果</a:t>
              </a:r>
              <a:r>
                <a:rPr lang="en-US" altLang="zh-TW" sz="2800" dirty="0"/>
                <a:t>app store </a:t>
              </a:r>
              <a:r>
                <a:rPr lang="zh-TW" altLang="en-US" sz="2800" dirty="0"/>
                <a:t>下載安裝 </a:t>
              </a:r>
              <a:r>
                <a:rPr lang="en-US" altLang="zh-TW" sz="2800" dirty="0"/>
                <a:t>Google Meet app </a:t>
              </a:r>
              <a:r>
                <a:rPr lang="zh-TW" altLang="en-US" sz="2800" dirty="0"/>
                <a:t>並安裝完成</a:t>
              </a:r>
              <a:endParaRPr lang="en-US" altLang="zh-TW" sz="2800" dirty="0"/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zh-TW" altLang="en-US" sz="2800" dirty="0"/>
                <a:t>麻煩在群組提供您的</a:t>
              </a:r>
              <a:r>
                <a:rPr lang="en-US" altLang="zh-TW" sz="2800" dirty="0"/>
                <a:t>email</a:t>
              </a:r>
              <a:r>
                <a:rPr lang="zh-TW" altLang="en-US" sz="2800" dirty="0"/>
                <a:t>帳號，以便將開會連結網址寄到各位長官信箱。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9058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7AD641A5-B2C8-498F-85E3-5D128C8E2376}"/>
              </a:ext>
            </a:extLst>
          </p:cNvPr>
          <p:cNvGrpSpPr/>
          <p:nvPr/>
        </p:nvGrpSpPr>
        <p:grpSpPr>
          <a:xfrm>
            <a:off x="1278082" y="645160"/>
            <a:ext cx="8879966" cy="5567680"/>
            <a:chOff x="1278082" y="645160"/>
            <a:chExt cx="8879966" cy="5567680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94A69165-E916-40E5-8A31-3A1744B8A4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74836" y="645160"/>
              <a:ext cx="2569699" cy="5567680"/>
            </a:xfrm>
            <a:prstGeom prst="rect">
              <a:avLst/>
            </a:prstGeom>
          </p:spPr>
        </p:pic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2064FAF7-26E8-4B75-923E-1607F0FAD3B4}"/>
                </a:ext>
              </a:extLst>
            </p:cNvPr>
            <p:cNvSpPr/>
            <p:nvPr/>
          </p:nvSpPr>
          <p:spPr>
            <a:xfrm>
              <a:off x="1278082" y="2431473"/>
              <a:ext cx="3886200" cy="644236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" name="文字方塊 2">
              <a:extLst>
                <a:ext uri="{FF2B5EF4-FFF2-40B4-BE49-F238E27FC236}">
                  <a16:creationId xmlns:a16="http://schemas.microsoft.com/office/drawing/2014/main" id="{DD762FAB-7CFB-4151-9C30-DE23271F27FC}"/>
                </a:ext>
              </a:extLst>
            </p:cNvPr>
            <p:cNvSpPr txBox="1"/>
            <p:nvPr/>
          </p:nvSpPr>
          <p:spPr>
            <a:xfrm>
              <a:off x="5736884" y="1901305"/>
              <a:ext cx="4421164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>
                <a:buAutoNum type="arabicPeriod"/>
              </a:pPr>
              <a:r>
                <a:rPr lang="zh-TW" altLang="en-US" sz="2800" dirty="0"/>
                <a:t>開會前，在您電子郵件中會收到會議連結網址</a:t>
              </a:r>
              <a:r>
                <a:rPr lang="en-US" altLang="zh-TW" sz="2800" dirty="0"/>
                <a:t>(</a:t>
              </a:r>
              <a:r>
                <a:rPr lang="zh-TW" altLang="en-US" sz="2800" dirty="0"/>
                <a:t>如左圖中紅色框</a:t>
              </a:r>
              <a:r>
                <a:rPr lang="en-US" altLang="zh-TW" sz="2800" dirty="0"/>
                <a:t>)</a:t>
              </a:r>
              <a:r>
                <a:rPr lang="zh-TW" altLang="en-US" sz="2800" dirty="0"/>
                <a:t>。</a:t>
              </a:r>
              <a:endParaRPr lang="en-US" altLang="zh-TW" sz="2800" dirty="0"/>
            </a:p>
            <a:p>
              <a:pPr marL="514350" indent="-514350">
                <a:buAutoNum type="arabicPeriod"/>
              </a:pPr>
              <a:r>
                <a:rPr lang="zh-TW" altLang="en-US" sz="2800" dirty="0"/>
                <a:t>請點擊連結網址，手機系統會直接帶入</a:t>
              </a:r>
              <a:r>
                <a:rPr lang="en-US" altLang="zh-TW" sz="2800" dirty="0"/>
                <a:t>google meet</a:t>
              </a:r>
              <a:r>
                <a:rPr lang="zh-TW" altLang="en-US" sz="2800" dirty="0"/>
                <a:t>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20497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群組 20">
            <a:extLst>
              <a:ext uri="{FF2B5EF4-FFF2-40B4-BE49-F238E27FC236}">
                <a16:creationId xmlns:a16="http://schemas.microsoft.com/office/drawing/2014/main" id="{189DDBA4-D150-4FD0-B285-B55892B855D8}"/>
              </a:ext>
            </a:extLst>
          </p:cNvPr>
          <p:cNvGrpSpPr/>
          <p:nvPr/>
        </p:nvGrpSpPr>
        <p:grpSpPr>
          <a:xfrm>
            <a:off x="1692030" y="199965"/>
            <a:ext cx="9783080" cy="6174718"/>
            <a:chOff x="1692030" y="199965"/>
            <a:chExt cx="9783080" cy="6174718"/>
          </a:xfrm>
        </p:grpSpPr>
        <p:pic>
          <p:nvPicPr>
            <p:cNvPr id="3" name="圖片 2">
              <a:extLst>
                <a:ext uri="{FF2B5EF4-FFF2-40B4-BE49-F238E27FC236}">
                  <a16:creationId xmlns:a16="http://schemas.microsoft.com/office/drawing/2014/main" id="{A060A93C-53B3-4B93-A48B-96807E04FD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92030" y="553720"/>
              <a:ext cx="2654105" cy="5750560"/>
            </a:xfrm>
            <a:prstGeom prst="rect">
              <a:avLst/>
            </a:prstGeom>
          </p:spPr>
        </p:pic>
        <p:grpSp>
          <p:nvGrpSpPr>
            <p:cNvPr id="10" name="群組 9">
              <a:extLst>
                <a:ext uri="{FF2B5EF4-FFF2-40B4-BE49-F238E27FC236}">
                  <a16:creationId xmlns:a16="http://schemas.microsoft.com/office/drawing/2014/main" id="{AD9B7BB6-CC1D-46C3-92CA-F2ED50AA9386}"/>
                </a:ext>
              </a:extLst>
            </p:cNvPr>
            <p:cNvGrpSpPr/>
            <p:nvPr/>
          </p:nvGrpSpPr>
          <p:grpSpPr>
            <a:xfrm>
              <a:off x="1930400" y="1236518"/>
              <a:ext cx="3867727" cy="4676602"/>
              <a:chOff x="1930400" y="1236518"/>
              <a:chExt cx="3867727" cy="4676602"/>
            </a:xfrm>
          </p:grpSpPr>
          <p:sp>
            <p:nvSpPr>
              <p:cNvPr id="2" name="橢圓 1">
                <a:extLst>
                  <a:ext uri="{FF2B5EF4-FFF2-40B4-BE49-F238E27FC236}">
                    <a16:creationId xmlns:a16="http://schemas.microsoft.com/office/drawing/2014/main" id="{08838199-39CB-4038-B49D-417A5DA1B07E}"/>
                  </a:ext>
                </a:extLst>
              </p:cNvPr>
              <p:cNvSpPr/>
              <p:nvPr/>
            </p:nvSpPr>
            <p:spPr>
              <a:xfrm>
                <a:off x="1930400" y="5252720"/>
                <a:ext cx="589280" cy="660400"/>
              </a:xfrm>
              <a:prstGeom prst="ellipse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" name="手繪多邊形: 圖案 7">
                <a:extLst>
                  <a:ext uri="{FF2B5EF4-FFF2-40B4-BE49-F238E27FC236}">
                    <a16:creationId xmlns:a16="http://schemas.microsoft.com/office/drawing/2014/main" id="{541FD69A-6DD5-439A-A9A4-A2A0C4D951CA}"/>
                  </a:ext>
                </a:extLst>
              </p:cNvPr>
              <p:cNvSpPr/>
              <p:nvPr/>
            </p:nvSpPr>
            <p:spPr>
              <a:xfrm>
                <a:off x="2346960" y="1236518"/>
                <a:ext cx="3451167" cy="4036522"/>
              </a:xfrm>
              <a:custGeom>
                <a:avLst/>
                <a:gdLst>
                  <a:gd name="connsiteX0" fmla="*/ 0 w 4368800"/>
                  <a:gd name="connsiteY0" fmla="*/ 4033520 h 4033520"/>
                  <a:gd name="connsiteX1" fmla="*/ 1564640 w 4368800"/>
                  <a:gd name="connsiteY1" fmla="*/ 1452880 h 4033520"/>
                  <a:gd name="connsiteX2" fmla="*/ 4368800 w 4368800"/>
                  <a:gd name="connsiteY2" fmla="*/ 0 h 4033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68800" h="4033520">
                    <a:moveTo>
                      <a:pt x="0" y="4033520"/>
                    </a:moveTo>
                    <a:cubicBezTo>
                      <a:pt x="418253" y="3079326"/>
                      <a:pt x="836507" y="2125133"/>
                      <a:pt x="1564640" y="1452880"/>
                    </a:cubicBezTo>
                    <a:cubicBezTo>
                      <a:pt x="2292773" y="780627"/>
                      <a:pt x="3330786" y="390313"/>
                      <a:pt x="4368800" y="0"/>
                    </a:cubicBezTo>
                  </a:path>
                </a:pathLst>
              </a:custGeom>
              <a:noFill/>
              <a:ln w="28575">
                <a:solidFill>
                  <a:schemeClr val="accent2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038AE768-7522-4F68-A7B0-31CA99A98FD5}"/>
                </a:ext>
              </a:extLst>
            </p:cNvPr>
            <p:cNvSpPr txBox="1"/>
            <p:nvPr/>
          </p:nvSpPr>
          <p:spPr>
            <a:xfrm>
              <a:off x="5798127" y="199965"/>
              <a:ext cx="5676983" cy="1384995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>
                  <a:solidFill>
                    <a:schemeClr val="bg1"/>
                  </a:solidFill>
                </a:rPr>
                <a:t>當會議結束，按此處可以離開會議。</a:t>
              </a:r>
              <a:endParaRPr lang="en-US" altLang="zh-TW" sz="2800" b="1" dirty="0">
                <a:solidFill>
                  <a:schemeClr val="bg1"/>
                </a:solidFill>
              </a:endParaRPr>
            </a:p>
            <a:p>
              <a:r>
                <a:rPr lang="zh-TW" altLang="en-US" sz="2800" b="1" dirty="0">
                  <a:solidFill>
                    <a:schemeClr val="bg1"/>
                  </a:solidFill>
                </a:rPr>
                <a:t>如果誤按而離開會議，請回上張投影片，至電子信箱重新點選連結。</a:t>
              </a:r>
            </a:p>
          </p:txBody>
        </p:sp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id="{A15B09D2-8705-4963-9B09-67A26CAB7C49}"/>
                </a:ext>
              </a:extLst>
            </p:cNvPr>
            <p:cNvGrpSpPr/>
            <p:nvPr/>
          </p:nvGrpSpPr>
          <p:grpSpPr>
            <a:xfrm>
              <a:off x="2512220" y="2796308"/>
              <a:ext cx="2970643" cy="3117966"/>
              <a:chOff x="1930400" y="2795154"/>
              <a:chExt cx="2970643" cy="3117966"/>
            </a:xfrm>
          </p:grpSpPr>
          <p:sp>
            <p:nvSpPr>
              <p:cNvPr id="12" name="橢圓 11">
                <a:extLst>
                  <a:ext uri="{FF2B5EF4-FFF2-40B4-BE49-F238E27FC236}">
                    <a16:creationId xmlns:a16="http://schemas.microsoft.com/office/drawing/2014/main" id="{4798C225-73D8-48FF-82C9-9BBAA10A06F2}"/>
                  </a:ext>
                </a:extLst>
              </p:cNvPr>
              <p:cNvSpPr/>
              <p:nvPr/>
            </p:nvSpPr>
            <p:spPr>
              <a:xfrm>
                <a:off x="1930400" y="5252720"/>
                <a:ext cx="589280" cy="660400"/>
              </a:xfrm>
              <a:prstGeom prst="ellipse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" name="手繪多邊形: 圖案 12">
                <a:extLst>
                  <a:ext uri="{FF2B5EF4-FFF2-40B4-BE49-F238E27FC236}">
                    <a16:creationId xmlns:a16="http://schemas.microsoft.com/office/drawing/2014/main" id="{51638AF8-6167-4404-BC69-7EF314465D9C}"/>
                  </a:ext>
                </a:extLst>
              </p:cNvPr>
              <p:cNvSpPr/>
              <p:nvPr/>
            </p:nvSpPr>
            <p:spPr>
              <a:xfrm>
                <a:off x="2346960" y="2795154"/>
                <a:ext cx="2554083" cy="2477885"/>
              </a:xfrm>
              <a:custGeom>
                <a:avLst/>
                <a:gdLst>
                  <a:gd name="connsiteX0" fmla="*/ 0 w 4368800"/>
                  <a:gd name="connsiteY0" fmla="*/ 4033520 h 4033520"/>
                  <a:gd name="connsiteX1" fmla="*/ 1564640 w 4368800"/>
                  <a:gd name="connsiteY1" fmla="*/ 1452880 h 4033520"/>
                  <a:gd name="connsiteX2" fmla="*/ 4368800 w 4368800"/>
                  <a:gd name="connsiteY2" fmla="*/ 0 h 4033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68800" h="4033520">
                    <a:moveTo>
                      <a:pt x="0" y="4033520"/>
                    </a:moveTo>
                    <a:cubicBezTo>
                      <a:pt x="418253" y="3079326"/>
                      <a:pt x="836507" y="2125133"/>
                      <a:pt x="1564640" y="1452880"/>
                    </a:cubicBezTo>
                    <a:cubicBezTo>
                      <a:pt x="2292773" y="780627"/>
                      <a:pt x="3330786" y="390313"/>
                      <a:pt x="4368800" y="0"/>
                    </a:cubicBezTo>
                  </a:path>
                </a:pathLst>
              </a:custGeom>
              <a:noFill/>
              <a:ln w="28575">
                <a:solidFill>
                  <a:srgbClr val="00B05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E9323E94-5484-47AA-958E-0293DF37B830}"/>
                </a:ext>
              </a:extLst>
            </p:cNvPr>
            <p:cNvSpPr txBox="1"/>
            <p:nvPr/>
          </p:nvSpPr>
          <p:spPr>
            <a:xfrm>
              <a:off x="5671632" y="1948496"/>
              <a:ext cx="5676983" cy="2677656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>
                  <a:solidFill>
                    <a:schemeClr val="bg1"/>
                  </a:solidFill>
                </a:rPr>
                <a:t>開啟或關閉視訊：如果視訊是開啟，所有的人或操控會議者會看到您的即時尊容，任何動作都會顯現。如果不想被</a:t>
              </a:r>
              <a:r>
                <a:rPr lang="en-US" altLang="zh-TW" sz="2800" b="1" dirty="0">
                  <a:solidFill>
                    <a:schemeClr val="bg1"/>
                  </a:solidFill>
                </a:rPr>
                <a:t>“</a:t>
              </a:r>
              <a:r>
                <a:rPr lang="zh-TW" altLang="en-US" sz="2800" b="1" dirty="0">
                  <a:solidFill>
                    <a:schemeClr val="bg1"/>
                  </a:solidFill>
                </a:rPr>
                <a:t>關注</a:t>
              </a:r>
              <a:r>
                <a:rPr lang="en-US" altLang="zh-TW" sz="2800" b="1" dirty="0">
                  <a:solidFill>
                    <a:schemeClr val="bg1"/>
                  </a:solidFill>
                </a:rPr>
                <a:t>”</a:t>
              </a:r>
              <a:r>
                <a:rPr lang="zh-TW" altLang="en-US" sz="2800" b="1" dirty="0">
                  <a:solidFill>
                    <a:schemeClr val="bg1"/>
                  </a:solidFill>
                </a:rPr>
                <a:t>，可以關掉視訊。此時只會出現你預設的頭像，無頭像者，只會看到橘紅色的圓圈。</a:t>
              </a:r>
            </a:p>
          </p:txBody>
        </p:sp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58E7A551-5109-4515-BABD-B30F8CEAA235}"/>
                </a:ext>
              </a:extLst>
            </p:cNvPr>
            <p:cNvGrpSpPr/>
            <p:nvPr/>
          </p:nvGrpSpPr>
          <p:grpSpPr>
            <a:xfrm>
              <a:off x="3101500" y="5256174"/>
              <a:ext cx="2381363" cy="660400"/>
              <a:chOff x="1930400" y="5252720"/>
              <a:chExt cx="2381363" cy="660400"/>
            </a:xfrm>
          </p:grpSpPr>
          <p:sp>
            <p:nvSpPr>
              <p:cNvPr id="16" name="橢圓 15">
                <a:extLst>
                  <a:ext uri="{FF2B5EF4-FFF2-40B4-BE49-F238E27FC236}">
                    <a16:creationId xmlns:a16="http://schemas.microsoft.com/office/drawing/2014/main" id="{FF2E271D-9DF4-4D85-B864-07F5A15C1948}"/>
                  </a:ext>
                </a:extLst>
              </p:cNvPr>
              <p:cNvSpPr/>
              <p:nvPr/>
            </p:nvSpPr>
            <p:spPr>
              <a:xfrm>
                <a:off x="1930400" y="5252720"/>
                <a:ext cx="589280" cy="6604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手繪多邊形: 圖案 16">
                <a:extLst>
                  <a:ext uri="{FF2B5EF4-FFF2-40B4-BE49-F238E27FC236}">
                    <a16:creationId xmlns:a16="http://schemas.microsoft.com/office/drawing/2014/main" id="{9C387BE2-2B9B-4C39-80BA-CA9137A815BB}"/>
                  </a:ext>
                </a:extLst>
              </p:cNvPr>
              <p:cNvSpPr/>
              <p:nvPr/>
            </p:nvSpPr>
            <p:spPr>
              <a:xfrm flipV="1">
                <a:off x="2346960" y="5273040"/>
                <a:ext cx="1964803" cy="344988"/>
              </a:xfrm>
              <a:custGeom>
                <a:avLst/>
                <a:gdLst>
                  <a:gd name="connsiteX0" fmla="*/ 0 w 4368800"/>
                  <a:gd name="connsiteY0" fmla="*/ 4033520 h 4033520"/>
                  <a:gd name="connsiteX1" fmla="*/ 1564640 w 4368800"/>
                  <a:gd name="connsiteY1" fmla="*/ 1452880 h 4033520"/>
                  <a:gd name="connsiteX2" fmla="*/ 4368800 w 4368800"/>
                  <a:gd name="connsiteY2" fmla="*/ 0 h 40335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68800" h="4033520">
                    <a:moveTo>
                      <a:pt x="0" y="4033520"/>
                    </a:moveTo>
                    <a:cubicBezTo>
                      <a:pt x="418253" y="3079326"/>
                      <a:pt x="836507" y="2125133"/>
                      <a:pt x="1564640" y="1452880"/>
                    </a:cubicBezTo>
                    <a:cubicBezTo>
                      <a:pt x="2292773" y="780627"/>
                      <a:pt x="3330786" y="390313"/>
                      <a:pt x="4368800" y="0"/>
                    </a:cubicBezTo>
                  </a:path>
                </a:pathLst>
              </a:custGeom>
              <a:noFill/>
              <a:ln w="28575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DF40AF32-D23F-40FA-AA40-2C7E1F458820}"/>
                </a:ext>
              </a:extLst>
            </p:cNvPr>
            <p:cNvSpPr txBox="1"/>
            <p:nvPr/>
          </p:nvSpPr>
          <p:spPr>
            <a:xfrm>
              <a:off x="5655583" y="4989688"/>
              <a:ext cx="5676983" cy="1384995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>
                  <a:solidFill>
                    <a:schemeClr val="bg1"/>
                  </a:solidFill>
                </a:rPr>
                <a:t>開啟或關閉麥克風</a:t>
              </a:r>
              <a:r>
                <a:rPr lang="en-US" altLang="zh-TW" sz="2800" b="1" dirty="0">
                  <a:solidFill>
                    <a:schemeClr val="bg1"/>
                  </a:solidFill>
                </a:rPr>
                <a:t>:</a:t>
              </a:r>
              <a:r>
                <a:rPr lang="zh-TW" altLang="en-US" sz="2800" b="1" dirty="0">
                  <a:solidFill>
                    <a:schemeClr val="bg1"/>
                  </a:solidFill>
                </a:rPr>
                <a:t>建議將它關閉，如果你要發言再將它啟動，避免整個會議都出現雜音干擾。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1438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9A6C7EF4-06D4-4591-A688-633837174A89}"/>
              </a:ext>
            </a:extLst>
          </p:cNvPr>
          <p:cNvGrpSpPr/>
          <p:nvPr/>
        </p:nvGrpSpPr>
        <p:grpSpPr>
          <a:xfrm>
            <a:off x="529882" y="375001"/>
            <a:ext cx="11381673" cy="6239159"/>
            <a:chOff x="529882" y="375001"/>
            <a:chExt cx="11381673" cy="6239159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238CEA8E-8C8F-4A47-8440-D72EDC22B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4552" y="3849697"/>
              <a:ext cx="4166756" cy="2155320"/>
            </a:xfrm>
            <a:prstGeom prst="rect">
              <a:avLst/>
            </a:prstGeom>
          </p:spPr>
        </p:pic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72474594-C3D9-46D3-927E-7D62D6A1E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9882" y="568959"/>
              <a:ext cx="2790093" cy="6045201"/>
            </a:xfrm>
            <a:prstGeom prst="rect">
              <a:avLst/>
            </a:prstGeom>
          </p:spPr>
        </p:pic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2C1D02A7-7F47-4C75-B3A3-FB0D8D3BAF9C}"/>
                </a:ext>
              </a:extLst>
            </p:cNvPr>
            <p:cNvSpPr/>
            <p:nvPr/>
          </p:nvSpPr>
          <p:spPr>
            <a:xfrm>
              <a:off x="2774373" y="852055"/>
              <a:ext cx="467591" cy="41563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6EECC3BF-6449-4C3D-AC83-D491FEADF2EF}"/>
                </a:ext>
              </a:extLst>
            </p:cNvPr>
            <p:cNvSpPr txBox="1"/>
            <p:nvPr/>
          </p:nvSpPr>
          <p:spPr>
            <a:xfrm>
              <a:off x="3510423" y="375001"/>
              <a:ext cx="4700209" cy="954107"/>
            </a:xfrm>
            <a:prstGeom prst="rect">
              <a:avLst/>
            </a:prstGeom>
            <a:solidFill>
              <a:srgbClr val="FF6699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/>
                <a:t>點選右上角的話筒圖示，會出現音效選項。</a:t>
              </a:r>
            </a:p>
          </p:txBody>
        </p:sp>
        <p:sp>
          <p:nvSpPr>
            <p:cNvPr id="8" name="手繪多邊形: 圖案 7">
              <a:extLst>
                <a:ext uri="{FF2B5EF4-FFF2-40B4-BE49-F238E27FC236}">
                  <a16:creationId xmlns:a16="http://schemas.microsoft.com/office/drawing/2014/main" id="{7717D3E9-E733-417D-9324-62155BEE7642}"/>
                </a:ext>
              </a:extLst>
            </p:cNvPr>
            <p:cNvSpPr/>
            <p:nvPr/>
          </p:nvSpPr>
          <p:spPr>
            <a:xfrm>
              <a:off x="5042866" y="2466702"/>
              <a:ext cx="2022951" cy="1461062"/>
            </a:xfrm>
            <a:custGeom>
              <a:avLst/>
              <a:gdLst>
                <a:gd name="connsiteX0" fmla="*/ 0 w 2951018"/>
                <a:gd name="connsiteY0" fmla="*/ 4052454 h 4052454"/>
                <a:gd name="connsiteX1" fmla="*/ 1579418 w 2951018"/>
                <a:gd name="connsiteY1" fmla="*/ 800100 h 4052454"/>
                <a:gd name="connsiteX2" fmla="*/ 2951018 w 2951018"/>
                <a:gd name="connsiteY2" fmla="*/ 0 h 40524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951018" h="4052454">
                  <a:moveTo>
                    <a:pt x="0" y="4052454"/>
                  </a:moveTo>
                  <a:cubicBezTo>
                    <a:pt x="543791" y="2763981"/>
                    <a:pt x="1087582" y="1475509"/>
                    <a:pt x="1579418" y="800100"/>
                  </a:cubicBezTo>
                  <a:cubicBezTo>
                    <a:pt x="2071254" y="124691"/>
                    <a:pt x="2511136" y="62345"/>
                    <a:pt x="2951018" y="0"/>
                  </a:cubicBezTo>
                </a:path>
              </a:pathLst>
            </a:custGeom>
            <a:noFill/>
            <a:ln w="28575">
              <a:solidFill>
                <a:schemeClr val="accent2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214147D7-8467-4686-8015-044A94E30B32}"/>
                </a:ext>
              </a:extLst>
            </p:cNvPr>
            <p:cNvSpPr txBox="1"/>
            <p:nvPr/>
          </p:nvSpPr>
          <p:spPr>
            <a:xfrm>
              <a:off x="7211346" y="1775677"/>
              <a:ext cx="4700209" cy="1815882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zh-TW" altLang="en-US" sz="2800" b="1" dirty="0">
                  <a:solidFill>
                    <a:schemeClr val="bg1"/>
                  </a:solidFill>
                </a:rPr>
                <a:t>喇叭：手機外放擴音。</a:t>
              </a:r>
              <a:endParaRPr lang="en-US" altLang="zh-TW" sz="2800" b="1" dirty="0">
                <a:solidFill>
                  <a:schemeClr val="bg1"/>
                </a:solidFill>
              </a:endParaRPr>
            </a:p>
            <a:p>
              <a:pPr marL="457200" indent="-457200">
                <a:buFont typeface="Arial" panose="020B0604020202020204" pitchFamily="34" charset="0"/>
                <a:buChar char="•"/>
              </a:pPr>
              <a:r>
                <a:rPr lang="zh-TW" altLang="en-US" sz="2800" b="1" dirty="0">
                  <a:solidFill>
                    <a:schemeClr val="bg1"/>
                  </a:solidFill>
                </a:rPr>
                <a:t>手機：無擴音效果，必須以手機接聽電話方式或用耳機才能收到會議聲音。</a:t>
              </a:r>
            </a:p>
          </p:txBody>
        </p:sp>
        <p:sp>
          <p:nvSpPr>
            <p:cNvPr id="6" name="手繪多邊形: 圖案 5">
              <a:extLst>
                <a:ext uri="{FF2B5EF4-FFF2-40B4-BE49-F238E27FC236}">
                  <a16:creationId xmlns:a16="http://schemas.microsoft.com/office/drawing/2014/main" id="{F5FEFE4A-F93B-478E-AD94-3CF625CCCC46}"/>
                </a:ext>
              </a:extLst>
            </p:cNvPr>
            <p:cNvSpPr/>
            <p:nvPr/>
          </p:nvSpPr>
          <p:spPr>
            <a:xfrm>
              <a:off x="3241964" y="1038746"/>
              <a:ext cx="1333312" cy="2749534"/>
            </a:xfrm>
            <a:custGeom>
              <a:avLst/>
              <a:gdLst>
                <a:gd name="connsiteX0" fmla="*/ 0 w 1257300"/>
                <a:gd name="connsiteY0" fmla="*/ 83472 h 3605990"/>
                <a:gd name="connsiteX1" fmla="*/ 872836 w 1257300"/>
                <a:gd name="connsiteY1" fmla="*/ 457545 h 3605990"/>
                <a:gd name="connsiteX2" fmla="*/ 1257300 w 1257300"/>
                <a:gd name="connsiteY2" fmla="*/ 3605990 h 3605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57300" h="3605990">
                  <a:moveTo>
                    <a:pt x="0" y="83472"/>
                  </a:moveTo>
                  <a:cubicBezTo>
                    <a:pt x="331643" y="-23035"/>
                    <a:pt x="663286" y="-129541"/>
                    <a:pt x="872836" y="457545"/>
                  </a:cubicBezTo>
                  <a:cubicBezTo>
                    <a:pt x="1082386" y="1044631"/>
                    <a:pt x="1169843" y="2325310"/>
                    <a:pt x="1257300" y="360599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A17463C5-633B-4F68-9EDB-FC1A1AC7133D}"/>
                </a:ext>
              </a:extLst>
            </p:cNvPr>
            <p:cNvSpPr/>
            <p:nvPr/>
          </p:nvSpPr>
          <p:spPr>
            <a:xfrm>
              <a:off x="3510423" y="3927764"/>
              <a:ext cx="3939859" cy="104679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9411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群組 27">
            <a:extLst>
              <a:ext uri="{FF2B5EF4-FFF2-40B4-BE49-F238E27FC236}">
                <a16:creationId xmlns:a16="http://schemas.microsoft.com/office/drawing/2014/main" id="{0D78495E-55A2-4095-9EC7-57B88C917047}"/>
              </a:ext>
            </a:extLst>
          </p:cNvPr>
          <p:cNvGrpSpPr/>
          <p:nvPr/>
        </p:nvGrpSpPr>
        <p:grpSpPr>
          <a:xfrm>
            <a:off x="505348" y="437811"/>
            <a:ext cx="11181304" cy="5982377"/>
            <a:chOff x="645550" y="431800"/>
            <a:chExt cx="11181304" cy="5982377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AD9A2755-569D-4F3B-BCEF-3552778284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5550" y="431800"/>
              <a:ext cx="2654105" cy="5750560"/>
            </a:xfrm>
            <a:prstGeom prst="rect">
              <a:avLst/>
            </a:prstGeom>
          </p:spPr>
        </p:pic>
        <p:sp>
          <p:nvSpPr>
            <p:cNvPr id="2" name="橢圓 1">
              <a:extLst>
                <a:ext uri="{FF2B5EF4-FFF2-40B4-BE49-F238E27FC236}">
                  <a16:creationId xmlns:a16="http://schemas.microsoft.com/office/drawing/2014/main" id="{11B3B9AF-04E9-4B98-89CC-51859750FE1A}"/>
                </a:ext>
              </a:extLst>
            </p:cNvPr>
            <p:cNvSpPr/>
            <p:nvPr/>
          </p:nvSpPr>
          <p:spPr>
            <a:xfrm>
              <a:off x="2493822" y="5164282"/>
              <a:ext cx="592282" cy="58189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6" name="圖片 15">
              <a:extLst>
                <a:ext uri="{FF2B5EF4-FFF2-40B4-BE49-F238E27FC236}">
                  <a16:creationId xmlns:a16="http://schemas.microsoft.com/office/drawing/2014/main" id="{CA474D85-92D5-4198-8843-8B4D97E15B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8491" y="431800"/>
              <a:ext cx="2882474" cy="3397837"/>
            </a:xfrm>
            <a:prstGeom prst="rect">
              <a:avLst/>
            </a:prstGeom>
          </p:spPr>
        </p:pic>
        <p:pic>
          <p:nvPicPr>
            <p:cNvPr id="18" name="圖片 17">
              <a:extLst>
                <a:ext uri="{FF2B5EF4-FFF2-40B4-BE49-F238E27FC236}">
                  <a16:creationId xmlns:a16="http://schemas.microsoft.com/office/drawing/2014/main" id="{71734737-4E4A-4EB2-AC6E-87DEA236E6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36096" y="4001170"/>
              <a:ext cx="4198649" cy="1745003"/>
            </a:xfrm>
            <a:prstGeom prst="rect">
              <a:avLst/>
            </a:prstGeom>
            <a:ln w="38100">
              <a:solidFill>
                <a:srgbClr val="FF0000"/>
              </a:solidFill>
              <a:prstDash val="sysDash"/>
            </a:ln>
          </p:spPr>
        </p:pic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B68BFB80-EAA4-4C31-B975-F7FF5D7C76F9}"/>
                </a:ext>
              </a:extLst>
            </p:cNvPr>
            <p:cNvSpPr/>
            <p:nvPr/>
          </p:nvSpPr>
          <p:spPr>
            <a:xfrm>
              <a:off x="3917373" y="581891"/>
              <a:ext cx="1091045" cy="997527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21" name="直線單箭頭接點 20">
              <a:extLst>
                <a:ext uri="{FF2B5EF4-FFF2-40B4-BE49-F238E27FC236}">
                  <a16:creationId xmlns:a16="http://schemas.microsoft.com/office/drawing/2014/main" id="{192F81E6-CD69-4637-8915-302245C428F3}"/>
                </a:ext>
              </a:extLst>
            </p:cNvPr>
            <p:cNvCxnSpPr/>
            <p:nvPr/>
          </p:nvCxnSpPr>
          <p:spPr>
            <a:xfrm flipV="1">
              <a:off x="2815936" y="1579418"/>
              <a:ext cx="1392382" cy="3584864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單箭頭接點 22">
              <a:extLst>
                <a:ext uri="{FF2B5EF4-FFF2-40B4-BE49-F238E27FC236}">
                  <a16:creationId xmlns:a16="http://schemas.microsoft.com/office/drawing/2014/main" id="{0D3F3244-BE05-48E0-95BE-BB1AB9414CD6}"/>
                </a:ext>
              </a:extLst>
            </p:cNvPr>
            <p:cNvCxnSpPr/>
            <p:nvPr/>
          </p:nvCxnSpPr>
          <p:spPr>
            <a:xfrm>
              <a:off x="4686300" y="1579418"/>
              <a:ext cx="820882" cy="2391449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A7E7113D-B2D8-4298-8A43-24DA11B8373E}"/>
                </a:ext>
              </a:extLst>
            </p:cNvPr>
            <p:cNvSpPr txBox="1"/>
            <p:nvPr/>
          </p:nvSpPr>
          <p:spPr>
            <a:xfrm>
              <a:off x="6925273" y="810491"/>
              <a:ext cx="4901581" cy="2677656"/>
            </a:xfrm>
            <a:prstGeom prst="rect">
              <a:avLst/>
            </a:prstGeom>
            <a:solidFill>
              <a:srgbClr val="C00000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>
                  <a:solidFill>
                    <a:schemeClr val="bg1"/>
                  </a:solidFill>
                </a:rPr>
                <a:t>會議中如果你有訊息，可以用這方式，輸入想法和意見。</a:t>
              </a:r>
              <a:endParaRPr lang="en-US" altLang="zh-TW" sz="2800" b="1" dirty="0">
                <a:solidFill>
                  <a:schemeClr val="bg1"/>
                </a:solidFill>
              </a:endParaRPr>
            </a:p>
            <a:p>
              <a:r>
                <a:rPr lang="zh-TW" altLang="en-US" sz="2800" b="1" dirty="0">
                  <a:solidFill>
                    <a:schemeClr val="bg1"/>
                  </a:solidFill>
                </a:rPr>
                <a:t>但是，這些訊息只有開設會議者會看到。如果會議主席不是開設會議者，主席會看不到，除非開設的人告知主席。</a:t>
              </a:r>
            </a:p>
          </p:txBody>
        </p: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FA2E9697-81E7-4D12-9C25-0DE1DF79939B}"/>
                </a:ext>
              </a:extLst>
            </p:cNvPr>
            <p:cNvSpPr txBox="1"/>
            <p:nvPr/>
          </p:nvSpPr>
          <p:spPr>
            <a:xfrm>
              <a:off x="8304591" y="3935591"/>
              <a:ext cx="3522263" cy="2246769"/>
            </a:xfrm>
            <a:prstGeom prst="rect">
              <a:avLst/>
            </a:prstGeom>
            <a:solidFill>
              <a:srgbClr val="00B050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2800" b="1" dirty="0">
                  <a:solidFill>
                    <a:schemeClr val="bg1"/>
                  </a:solidFill>
                </a:rPr>
                <a:t>因此，如需發言，還是用開啟麥克風的方式。但是為避免產生雜訊或雜音，請發言結束立即關閉麥克風。</a:t>
              </a:r>
              <a:endParaRPr lang="en-US" altLang="zh-TW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CA9E9C75-A75A-4976-A5D3-8B35F700DF2A}"/>
                </a:ext>
              </a:extLst>
            </p:cNvPr>
            <p:cNvSpPr/>
            <p:nvPr/>
          </p:nvSpPr>
          <p:spPr>
            <a:xfrm>
              <a:off x="1972602" y="5164282"/>
              <a:ext cx="521220" cy="581891"/>
            </a:xfrm>
            <a:prstGeom prst="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手繪多邊形: 圖案 26">
              <a:extLst>
                <a:ext uri="{FF2B5EF4-FFF2-40B4-BE49-F238E27FC236}">
                  <a16:creationId xmlns:a16="http://schemas.microsoft.com/office/drawing/2014/main" id="{CB2479FA-0B6E-443A-B4B9-588DAC739BBB}"/>
                </a:ext>
              </a:extLst>
            </p:cNvPr>
            <p:cNvSpPr/>
            <p:nvPr/>
          </p:nvSpPr>
          <p:spPr>
            <a:xfrm>
              <a:off x="2504209" y="5818909"/>
              <a:ext cx="5787736" cy="595268"/>
            </a:xfrm>
            <a:custGeom>
              <a:avLst/>
              <a:gdLst>
                <a:gd name="connsiteX0" fmla="*/ 5787736 w 5787736"/>
                <a:gd name="connsiteY0" fmla="*/ 187036 h 595268"/>
                <a:gd name="connsiteX1" fmla="*/ 4312227 w 5787736"/>
                <a:gd name="connsiteY1" fmla="*/ 592282 h 595268"/>
                <a:gd name="connsiteX2" fmla="*/ 0 w 5787736"/>
                <a:gd name="connsiteY2" fmla="*/ 0 h 59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787736" h="595268">
                  <a:moveTo>
                    <a:pt x="5787736" y="187036"/>
                  </a:moveTo>
                  <a:cubicBezTo>
                    <a:pt x="5532293" y="405245"/>
                    <a:pt x="5276850" y="623455"/>
                    <a:pt x="4312227" y="592282"/>
                  </a:cubicBezTo>
                  <a:cubicBezTo>
                    <a:pt x="3347604" y="561109"/>
                    <a:pt x="1673802" y="280554"/>
                    <a:pt x="0" y="0"/>
                  </a:cubicBezTo>
                </a:path>
              </a:pathLst>
            </a:custGeom>
            <a:noFill/>
            <a:ln w="28575">
              <a:solidFill>
                <a:srgbClr val="00B05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3266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313</Words>
  <Application>Microsoft Office PowerPoint</Application>
  <PresentationFormat>寬螢幕</PresentationFormat>
  <Paragraphs>14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弘志 張</dc:creator>
  <cp:lastModifiedBy>弘志 張</cp:lastModifiedBy>
  <cp:revision>12</cp:revision>
  <dcterms:created xsi:type="dcterms:W3CDTF">2021-05-19T07:56:33Z</dcterms:created>
  <dcterms:modified xsi:type="dcterms:W3CDTF">2021-05-20T03:35:56Z</dcterms:modified>
</cp:coreProperties>
</file>