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58" r:id="rId5"/>
    <p:sldId id="256" r:id="rId6"/>
    <p:sldId id="262" r:id="rId7"/>
    <p:sldId id="272" r:id="rId8"/>
    <p:sldId id="273" r:id="rId9"/>
    <p:sldId id="275" r:id="rId10"/>
    <p:sldId id="274" r:id="rId11"/>
    <p:sldId id="270" r:id="rId12"/>
    <p:sldId id="276" r:id="rId13"/>
    <p:sldId id="261" r:id="rId14"/>
    <p:sldId id="263" r:id="rId15"/>
    <p:sldId id="266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66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CCC-2E51-452E-8176-D46A64F4F8DA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8169-0221-4A8A-B767-56CC53E79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39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CCC-2E51-452E-8176-D46A64F4F8DA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8169-0221-4A8A-B767-56CC53E79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01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CCC-2E51-452E-8176-D46A64F4F8DA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8169-0221-4A8A-B767-56CC53E79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90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CCC-2E51-452E-8176-D46A64F4F8DA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8169-0221-4A8A-B767-56CC53E79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87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CCC-2E51-452E-8176-D46A64F4F8DA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8169-0221-4A8A-B767-56CC53E79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12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CCC-2E51-452E-8176-D46A64F4F8DA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8169-0221-4A8A-B767-56CC53E79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63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CCC-2E51-452E-8176-D46A64F4F8DA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8169-0221-4A8A-B767-56CC53E79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50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CCC-2E51-452E-8176-D46A64F4F8DA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8169-0221-4A8A-B767-56CC53E79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29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CCC-2E51-452E-8176-D46A64F4F8DA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8169-0221-4A8A-B767-56CC53E79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60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CCC-2E51-452E-8176-D46A64F4F8DA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8169-0221-4A8A-B767-56CC53E79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37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CCC-2E51-452E-8176-D46A64F4F8DA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8169-0221-4A8A-B767-56CC53E79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5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2CCC-2E51-452E-8176-D46A64F4F8DA}" type="datetimeFigureOut">
              <a:rPr lang="zh-TW" altLang="en-US" smtClean="0"/>
              <a:t>2024/4/24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8169-0221-4A8A-B767-56CC53E792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52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ban77mJzb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youtu.be/5ETqZxYUpD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qFaOBdF77cY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youtu.be/sN4d7pbsCEQ" TargetMode="Externa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chemeClr val="tx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1885" y="261035"/>
            <a:ext cx="7721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112-2</a:t>
            </a:r>
            <a:r>
              <a:rPr lang="zh-TW" altLang="en-US" sz="6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zh-TW" altLang="en-US" sz="6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導師會議</a:t>
            </a:r>
            <a:endParaRPr lang="zh-TW" altLang="en-US" sz="6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3428" y="2236213"/>
            <a:ext cx="107260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3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學務處生輔組</a:t>
            </a:r>
            <a:endParaRPr lang="en-US" altLang="zh-TW" sz="13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9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補充報告</a:t>
            </a:r>
            <a:endParaRPr lang="zh-TW" altLang="en-US" sz="9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40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18"/>
          <a:stretch/>
        </p:blipFill>
        <p:spPr>
          <a:xfrm>
            <a:off x="91527" y="0"/>
            <a:ext cx="7138832" cy="3906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4"/>
          <a:stretch/>
        </p:blipFill>
        <p:spPr>
          <a:xfrm>
            <a:off x="91526" y="3906982"/>
            <a:ext cx="7153945" cy="1902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1202682" y="3384223"/>
            <a:ext cx="2341796" cy="3205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80655" y="4860376"/>
            <a:ext cx="2918690" cy="301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29" y="0"/>
            <a:ext cx="6008571" cy="26519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6736833" y="1175137"/>
            <a:ext cx="5309099" cy="1406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7"/>
          <a:stretch/>
        </p:blipFill>
        <p:spPr>
          <a:xfrm>
            <a:off x="4699735" y="5436170"/>
            <a:ext cx="7346197" cy="11515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729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43428" y="1113114"/>
            <a:ext cx="10914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提醒師長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en-US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校園霸凌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6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4738" indent="-1074738">
              <a:buFont typeface="Arial" panose="020B0604020202020204" pitchFamily="34" charset="0"/>
              <a:buChar char="•"/>
            </a:pPr>
            <a:r>
              <a:rPr lang="zh-TW" altLang="en-US" sz="6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對自身言行要謹慎小心</a:t>
            </a:r>
            <a:endParaRPr lang="en-US" altLang="zh-TW" sz="66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4738" indent="-1074738">
              <a:buFont typeface="Arial" panose="020B0604020202020204" pitchFamily="34" charset="0"/>
              <a:buChar char="•"/>
            </a:pPr>
            <a:r>
              <a:rPr lang="zh-TW" altLang="en-US" sz="6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對學生行為要保持敏感</a:t>
            </a:r>
          </a:p>
        </p:txBody>
      </p:sp>
    </p:spTree>
    <p:extLst>
      <p:ext uri="{BB962C8B-B14F-4D97-AF65-F5344CB8AC3E}">
        <p14:creationId xmlns:p14="http://schemas.microsoft.com/office/powerpoint/2010/main" val="14339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5501" y="1907442"/>
            <a:ext cx="10914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對學生的管教：</a:t>
            </a:r>
            <a:endParaRPr lang="en-US" altLang="zh-TW" sz="66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減少責罵，避免「言詞羞辱」</a:t>
            </a:r>
            <a:endParaRPr lang="en-US" altLang="zh-TW" sz="6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適當警告，慎防「語帶威脅」</a:t>
            </a:r>
            <a:endParaRPr lang="zh-TW" altLang="en-US" sz="6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087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81001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2520" y="4194629"/>
            <a:ext cx="1698171" cy="100148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1079351" y="2902857"/>
            <a:ext cx="977171" cy="3780971"/>
            <a:chOff x="11079351" y="2902857"/>
            <a:chExt cx="977171" cy="3780971"/>
          </a:xfrm>
        </p:grpSpPr>
        <p:sp>
          <p:nvSpPr>
            <p:cNvPr id="13" name="流程圖: 多重文件 12">
              <a:hlinkClick r:id="rId3" action="ppaction://hlinksldjump"/>
            </p:cNvPr>
            <p:cNvSpPr/>
            <p:nvPr/>
          </p:nvSpPr>
          <p:spPr>
            <a:xfrm>
              <a:off x="11079351" y="5892800"/>
              <a:ext cx="977171" cy="791028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hlinkClick r:id="rId3" action="ppaction://hlinksldjump"/>
            </p:cNvPr>
            <p:cNvSpPr/>
            <p:nvPr/>
          </p:nvSpPr>
          <p:spPr>
            <a:xfrm>
              <a:off x="11079351" y="2902857"/>
              <a:ext cx="793336" cy="3164115"/>
            </a:xfrm>
            <a:prstGeom prst="rect">
              <a:avLst/>
            </a:prstGeom>
            <a:solidFill>
              <a:srgbClr val="C00000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師生衝突校安事件</a:t>
              </a:r>
              <a:endPara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72520" y="2902857"/>
            <a:ext cx="1698171" cy="6386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72520" y="1872343"/>
            <a:ext cx="1698171" cy="6313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1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9993" b="27055"/>
          <a:stretch/>
        </p:blipFill>
        <p:spPr>
          <a:xfrm>
            <a:off x="116116" y="130628"/>
            <a:ext cx="11974284" cy="6560457"/>
          </a:xfrm>
          <a:prstGeom prst="rect">
            <a:avLst/>
          </a:prstGeom>
        </p:spPr>
      </p:pic>
      <p:sp>
        <p:nvSpPr>
          <p:cNvPr id="8" name="圓形箭號 7">
            <a:hlinkClick r:id="rId3" action="ppaction://hlinksldjump"/>
          </p:cNvPr>
          <p:cNvSpPr/>
          <p:nvPr/>
        </p:nvSpPr>
        <p:spPr>
          <a:xfrm rot="19545466">
            <a:off x="11020627" y="5790066"/>
            <a:ext cx="1080000" cy="1080000"/>
          </a:xfrm>
          <a:prstGeom prst="circularArrow">
            <a:avLst>
              <a:gd name="adj1" fmla="val 14753"/>
              <a:gd name="adj2" fmla="val 1362196"/>
              <a:gd name="adj3" fmla="val 20582479"/>
              <a:gd name="adj4" fmla="val 2313018"/>
              <a:gd name="adj5" fmla="val 21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3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32230" y="377372"/>
            <a:ext cx="11698512" cy="6241143"/>
            <a:chOff x="1808302" y="0"/>
            <a:chExt cx="6873937" cy="366723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/>
            <a:srcRect r="18999" b="83479"/>
            <a:stretch/>
          </p:blipFill>
          <p:spPr>
            <a:xfrm>
              <a:off x="1814288" y="0"/>
              <a:ext cx="6842366" cy="943429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/>
            <a:srcRect r="18625"/>
            <a:stretch/>
          </p:blipFill>
          <p:spPr>
            <a:xfrm>
              <a:off x="1808302" y="2464028"/>
              <a:ext cx="6873937" cy="120321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t="72183" r="18898"/>
            <a:stretch/>
          </p:blipFill>
          <p:spPr>
            <a:xfrm>
              <a:off x="1814286" y="895968"/>
              <a:ext cx="6850896" cy="1588561"/>
            </a:xfrm>
            <a:prstGeom prst="rect">
              <a:avLst/>
            </a:prstGeom>
          </p:spPr>
        </p:pic>
      </p:grpSp>
      <p:sp>
        <p:nvSpPr>
          <p:cNvPr id="10" name="圓形箭號 9">
            <a:hlinkClick r:id="rId4" action="ppaction://hlinksldjump"/>
          </p:cNvPr>
          <p:cNvSpPr/>
          <p:nvPr/>
        </p:nvSpPr>
        <p:spPr>
          <a:xfrm rot="19545466">
            <a:off x="11020627" y="5790066"/>
            <a:ext cx="1080000" cy="1080000"/>
          </a:xfrm>
          <a:prstGeom prst="circularArrow">
            <a:avLst>
              <a:gd name="adj1" fmla="val 14753"/>
              <a:gd name="adj2" fmla="val 1362196"/>
              <a:gd name="adj3" fmla="val 20582479"/>
              <a:gd name="adj4" fmla="val 2313018"/>
              <a:gd name="adj5" fmla="val 21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86856" y="1538515"/>
            <a:ext cx="7263527" cy="221599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zh-TW" altLang="en-US" sz="13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13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</a:t>
            </a:r>
            <a:endParaRPr lang="zh-TW" altLang="en-US" sz="13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1133" y="3754506"/>
            <a:ext cx="755847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瞭解與預防</a:t>
            </a:r>
            <a:endParaRPr lang="zh-TW" altLang="en-US" sz="1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04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5889" y="264164"/>
            <a:ext cx="5186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校園霸凌  定義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5889" y="1178227"/>
            <a:ext cx="114687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18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指相同或不同學校校長及教職員工生對學生，於校園內、外所發生之個人或集體</a:t>
            </a:r>
            <a:r>
              <a:rPr lang="zh-TW" altLang="en-US" sz="3600" b="1" u="sng" dirty="0" smtClean="0">
                <a:solidFill>
                  <a:srgbClr val="18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持續</a:t>
            </a:r>
            <a:r>
              <a:rPr lang="zh-TW" altLang="en-US" sz="3600" b="1" dirty="0" smtClean="0">
                <a:solidFill>
                  <a:srgbClr val="18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以言語、文字、圖畫、符號、肢體動作、電子通訊、網際網路或其他方式，直接或間接對他人</a:t>
            </a:r>
            <a:r>
              <a:rPr lang="zh-TW" altLang="en-US" sz="3600" b="1" u="sng" dirty="0" smtClean="0">
                <a:solidFill>
                  <a:srgbClr val="18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故意</a:t>
            </a:r>
            <a:r>
              <a:rPr lang="zh-TW" altLang="en-US" sz="3600" b="1" dirty="0" smtClean="0">
                <a:solidFill>
                  <a:srgbClr val="18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3600" b="1" u="sng" dirty="0" smtClean="0">
                <a:solidFill>
                  <a:srgbClr val="18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貶抑、排擠、欺負、騷擾或戲弄</a:t>
            </a:r>
            <a:r>
              <a:rPr lang="zh-TW" altLang="en-US" sz="3600" b="1" dirty="0" smtClean="0">
                <a:solidFill>
                  <a:srgbClr val="18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等行為，使他人處於具有敵意或不友善環境，</a:t>
            </a:r>
            <a:r>
              <a:rPr lang="zh-TW" altLang="en-US" sz="3600" b="1" u="sng" dirty="0" smtClean="0">
                <a:solidFill>
                  <a:srgbClr val="18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產生精神上、生理上或財產上損害，或影響正常學習活動進行</a:t>
            </a:r>
            <a:r>
              <a:rPr lang="zh-TW" altLang="en-US" sz="3600" b="1" dirty="0" smtClean="0">
                <a:solidFill>
                  <a:srgbClr val="18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6517" y="4735500"/>
            <a:ext cx="11468740" cy="193899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「教職員工生」持續、故意使學生處於不友善環境，造成其傷害。</a:t>
            </a:r>
            <a:endParaRPr lang="zh-TW" altLang="en-US" sz="6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90533" y="720698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1800FF"/>
                </a:solidFill>
                <a:effectLst/>
                <a:latin typeface="arial black" panose="020B0A04020102020204" pitchFamily="34" charset="0"/>
              </a:rPr>
              <a:t>校園霸凌防制準則第</a:t>
            </a:r>
            <a:r>
              <a:rPr lang="en-US" altLang="zh-TW" b="1" dirty="0" smtClean="0">
                <a:solidFill>
                  <a:srgbClr val="1800FF"/>
                </a:solidFill>
                <a:effectLst/>
                <a:latin typeface="arial black" panose="020B0A04020102020204" pitchFamily="34" charset="0"/>
              </a:rPr>
              <a:t>3</a:t>
            </a:r>
            <a:r>
              <a:rPr lang="zh-TW" altLang="en-US" b="1" dirty="0" smtClean="0">
                <a:solidFill>
                  <a:srgbClr val="1800FF"/>
                </a:solidFill>
                <a:effectLst/>
                <a:latin typeface="arial black" panose="020B0A04020102020204" pitchFamily="34" charset="0"/>
              </a:rPr>
              <a:t>條第</a:t>
            </a:r>
            <a:r>
              <a:rPr lang="en-US" altLang="zh-TW" b="1" dirty="0" smtClean="0">
                <a:solidFill>
                  <a:srgbClr val="1800FF"/>
                </a:solidFill>
                <a:effectLst/>
                <a:latin typeface="arial black" panose="020B0A04020102020204" pitchFamily="34" charset="0"/>
              </a:rPr>
              <a:t>1</a:t>
            </a:r>
            <a:r>
              <a:rPr lang="zh-TW" altLang="en-US" b="1" dirty="0" smtClean="0">
                <a:solidFill>
                  <a:srgbClr val="1800FF"/>
                </a:solidFill>
                <a:effectLst/>
                <a:latin typeface="arial black" panose="020B0A04020102020204" pitchFamily="34" charset="0"/>
              </a:rPr>
              <a:t>項規定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65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0286" y="265506"/>
            <a:ext cx="5186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構成霸凌  要件</a:t>
            </a:r>
            <a:endParaRPr lang="zh-TW" altLang="en-US" sz="6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286" y="1433799"/>
            <a:ext cx="115533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6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□持續</a:t>
            </a:r>
            <a:endParaRPr lang="en-US" altLang="zh-TW" sz="6000" b="1" dirty="0" smtClean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6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□故意</a:t>
            </a:r>
            <a:endParaRPr lang="en-US" altLang="zh-TW" sz="6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3888" indent="-623888"/>
            <a:r>
              <a:rPr lang="zh-TW" altLang="en-US" sz="6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□行為：</a:t>
            </a:r>
            <a:r>
              <a:rPr lang="en-US" altLang="zh-TW" sz="6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貶抑、排擠、欺負、騷擾、戲弄</a:t>
            </a:r>
          </a:p>
          <a:p>
            <a:pPr algn="just"/>
            <a:r>
              <a:rPr lang="zh-TW" altLang="en-US" sz="6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□造成</a:t>
            </a:r>
            <a:r>
              <a:rPr lang="zh-TW" altLang="en-US" sz="60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損害</a:t>
            </a:r>
            <a:r>
              <a:rPr lang="zh-TW" altLang="en-US" sz="3200" b="1" dirty="0" smtClean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（造成不可逆傷害，一次亦可能視為霸凌）</a:t>
            </a:r>
            <a:endParaRPr lang="zh-TW" altLang="en-US" sz="6000" b="1" dirty="0"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46160" y="1433799"/>
            <a:ext cx="4960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一個月內</a:t>
            </a:r>
            <a:r>
              <a:rPr lang="en-US" altLang="zh-TW" sz="5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2~3</a:t>
            </a:r>
            <a:r>
              <a:rPr lang="zh-TW" altLang="en-US" sz="5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zh-TW" altLang="en-US" sz="5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72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887" y="1417915"/>
            <a:ext cx="5486970" cy="38022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6559887" y="5220213"/>
            <a:ext cx="5486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https://www.chinatimes.com/realtimenews/20230820001640-260405?chdtv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0627" y="372886"/>
            <a:ext cx="64292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教育部重點修正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「校園霸凌防制準則」：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4738" indent="-1074738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一、將「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師對生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」與「生對生」調查處理機制分離。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4738" indent="-1074738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二、同時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針對生對生霸凌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不再強調持續性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074738" indent="-1074738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三、增訂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生對生疑似霸凌事件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調解機制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216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765" y="173566"/>
            <a:ext cx="5375231" cy="3209483"/>
          </a:xfrm>
          <a:prstGeom prst="rect">
            <a:avLst/>
          </a:prstGeom>
        </p:spPr>
      </p:pic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33" y="3382170"/>
            <a:ext cx="5375231" cy="3231302"/>
          </a:xfrm>
          <a:prstGeom prst="rect">
            <a:avLst/>
          </a:prstGeom>
        </p:spPr>
      </p:pic>
      <p:pic>
        <p:nvPicPr>
          <p:cNvPr id="9" name="圖片 8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34" y="173566"/>
            <a:ext cx="5375231" cy="3239203"/>
          </a:xfrm>
          <a:prstGeom prst="rect">
            <a:avLst/>
          </a:prstGeom>
        </p:spPr>
      </p:pic>
      <p:pic>
        <p:nvPicPr>
          <p:cNvPr id="10" name="圖片 9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7765" y="3412769"/>
            <a:ext cx="5375231" cy="32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校園霸凌防制準則修正重點說明-11304170100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13578" r="4632" b="665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3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校園霸凌防制準則修正總說明及條文對照表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6" t="9380" r="22955"/>
          <a:stretch/>
        </p:blipFill>
        <p:spPr>
          <a:xfrm>
            <a:off x="2198253" y="0"/>
            <a:ext cx="7583056" cy="89765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66108" y="766619"/>
            <a:ext cx="7028874" cy="16810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76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校園霸凌防制準則修正總說明及條文對照表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4" t="17217" r="24621"/>
          <a:stretch/>
        </p:blipFill>
        <p:spPr>
          <a:xfrm>
            <a:off x="2955633" y="-124207"/>
            <a:ext cx="7444511" cy="85506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47999" y="521237"/>
            <a:ext cx="2807855" cy="36298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15637" y="1787570"/>
            <a:ext cx="223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本校專案教師依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校務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基金進用教學人員實施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第十五條：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於聘約有效期間發生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解聘、不續聘或停聘規定之一時亦同，得經相關會議決議後逕行終止契約或解聘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215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378</Words>
  <Application>Microsoft Office PowerPoint</Application>
  <PresentationFormat>寬螢幕</PresentationFormat>
  <Paragraphs>30</Paragraphs>
  <Slides>15</Slides>
  <Notes>0</Notes>
  <HiddenSlides>2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arial black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29</cp:revision>
  <dcterms:created xsi:type="dcterms:W3CDTF">2023-11-07T00:47:59Z</dcterms:created>
  <dcterms:modified xsi:type="dcterms:W3CDTF">2024-04-24T02:02:25Z</dcterms:modified>
</cp:coreProperties>
</file>