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98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56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74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3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9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61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69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74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5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34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FE98-9E3E-4A3B-87D8-59EC3BBCB457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5524E-744B-4481-8C7D-B33A25999C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8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D8B6F7B-AF6C-4FB2-99C3-226003078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250"/>
            <a:ext cx="12192000" cy="655775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C0A9E5C-AED8-4F1B-82A2-9727F459E70D}"/>
              </a:ext>
            </a:extLst>
          </p:cNvPr>
          <p:cNvGrpSpPr/>
          <p:nvPr/>
        </p:nvGrpSpPr>
        <p:grpSpPr>
          <a:xfrm>
            <a:off x="1521205" y="3032246"/>
            <a:ext cx="9029701" cy="1475864"/>
            <a:chOff x="2137885" y="2190886"/>
            <a:chExt cx="7872688" cy="1987597"/>
          </a:xfrm>
        </p:grpSpPr>
        <p:sp>
          <p:nvSpPr>
            <p:cNvPr id="7" name="标题 3">
              <a:extLst>
                <a:ext uri="{FF2B5EF4-FFF2-40B4-BE49-F238E27FC236}">
                  <a16:creationId xmlns:a16="http://schemas.microsoft.com/office/drawing/2014/main" id="{D33D7366-80F9-4869-B13F-9488966CFEE7}"/>
                </a:ext>
              </a:extLst>
            </p:cNvPr>
            <p:cNvSpPr txBox="1">
              <a:spLocks/>
            </p:cNvSpPr>
            <p:nvPr/>
          </p:nvSpPr>
          <p:spPr>
            <a:xfrm>
              <a:off x="2181427" y="2233866"/>
              <a:ext cx="7829146" cy="1944617"/>
            </a:xfrm>
            <a:prstGeom prst="rect">
              <a:avLst/>
            </a:prstGeom>
            <a:effectLst>
              <a:outerShdw blurRad="152400" dist="50800" dir="5400000" algn="ctr" rotWithShape="0">
                <a:srgbClr val="000000">
                  <a:alpha val="20000"/>
                </a:srgbClr>
              </a:outerShdw>
            </a:effectLst>
          </p:spPr>
          <p:txBody>
            <a:bodyPr>
              <a:noAutofit/>
            </a:bodyPr>
            <a:lstStyle>
              <a:lvl1pPr algn="l" defTabSz="9143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4800" spc="-15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新冠肺炎</a:t>
              </a:r>
              <a:endParaRPr lang="en-US" altLang="zh-CN" sz="4800" spc="-15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4800" spc="-15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相關防疫規定詳細說明</a:t>
              </a:r>
              <a:endParaRPr lang="zh-CN" altLang="en-US" sz="2000" u="none" spc="-15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标题 3">
              <a:extLst>
                <a:ext uri="{FF2B5EF4-FFF2-40B4-BE49-F238E27FC236}">
                  <a16:creationId xmlns:a16="http://schemas.microsoft.com/office/drawing/2014/main" id="{78F7975F-18FD-48E0-A05C-EBE207BF0EC7}"/>
                </a:ext>
              </a:extLst>
            </p:cNvPr>
            <p:cNvSpPr txBox="1">
              <a:spLocks/>
            </p:cNvSpPr>
            <p:nvPr/>
          </p:nvSpPr>
          <p:spPr>
            <a:xfrm>
              <a:off x="2137885" y="2190886"/>
              <a:ext cx="7829146" cy="10015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3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4800" spc="-150" dirty="0">
                  <a:solidFill>
                    <a:srgbClr val="1BA9DB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新冠肺炎</a:t>
              </a:r>
              <a:endParaRPr lang="en-US" altLang="zh-CN" sz="4800" spc="-15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4800" spc="-150" dirty="0">
                  <a:solidFill>
                    <a:srgbClr val="1BA9DB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相關防疫規定詳細說明</a:t>
              </a:r>
              <a:endParaRPr lang="zh-CN" altLang="en-US" sz="2000" u="none" spc="-15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1275E1D-3535-4755-A415-2A89B650036D}"/>
              </a:ext>
            </a:extLst>
          </p:cNvPr>
          <p:cNvSpPr txBox="1"/>
          <p:nvPr/>
        </p:nvSpPr>
        <p:spPr>
          <a:xfrm>
            <a:off x="2502629" y="2321684"/>
            <a:ext cx="706685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教育部防疫專案辦公室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D98050A-0ED8-46E6-94DC-596F32BCC0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 t="5975" r="49782" b="73296"/>
          <a:stretch/>
        </p:blipFill>
        <p:spPr>
          <a:xfrm>
            <a:off x="393352" y="1899820"/>
            <a:ext cx="1758444" cy="12635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10C8EC-FFB7-452B-9E63-C8E3F31B8C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1" t="60568" b="20227"/>
          <a:stretch/>
        </p:blipFill>
        <p:spPr>
          <a:xfrm>
            <a:off x="9810929" y="1300075"/>
            <a:ext cx="1634835" cy="11707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2806F5-6468-498E-9535-B96935FC3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35" y="4974240"/>
            <a:ext cx="1994887" cy="182749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9E431F6-E952-7D47-8C04-ED38E03CA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02" y="677580"/>
            <a:ext cx="1400120" cy="1400120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020F626-6663-CA4D-8771-76E9059A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9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D8B6F7B-AF6C-4FB2-99C3-226003078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D84CBCC-6716-4D9C-8A08-039960F8D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17273" r="80828" b="47727"/>
          <a:stretch/>
        </p:blipFill>
        <p:spPr>
          <a:xfrm>
            <a:off x="-859158" y="-361520"/>
            <a:ext cx="3460597" cy="3376792"/>
          </a:xfrm>
          <a:custGeom>
            <a:avLst/>
            <a:gdLst>
              <a:gd name="connsiteX0" fmla="*/ 0 w 1758294"/>
              <a:gd name="connsiteY0" fmla="*/ 0 h 1715713"/>
              <a:gd name="connsiteX1" fmla="*/ 1758294 w 1758294"/>
              <a:gd name="connsiteY1" fmla="*/ 0 h 1715713"/>
              <a:gd name="connsiteX2" fmla="*/ 1758294 w 1758294"/>
              <a:gd name="connsiteY2" fmla="*/ 543831 h 1715713"/>
              <a:gd name="connsiteX3" fmla="*/ 1723259 w 1758294"/>
              <a:gd name="connsiteY3" fmla="*/ 540328 h 1715713"/>
              <a:gd name="connsiteX4" fmla="*/ 1667840 w 1758294"/>
              <a:gd name="connsiteY4" fmla="*/ 498764 h 1715713"/>
              <a:gd name="connsiteX5" fmla="*/ 1640131 w 1758294"/>
              <a:gd name="connsiteY5" fmla="*/ 969818 h 1715713"/>
              <a:gd name="connsiteX6" fmla="*/ 1626277 w 1758294"/>
              <a:gd name="connsiteY6" fmla="*/ 1025237 h 1715713"/>
              <a:gd name="connsiteX7" fmla="*/ 1570859 w 1758294"/>
              <a:gd name="connsiteY7" fmla="*/ 1108364 h 1715713"/>
              <a:gd name="connsiteX8" fmla="*/ 1515440 w 1758294"/>
              <a:gd name="connsiteY8" fmla="*/ 1191491 h 1715713"/>
              <a:gd name="connsiteX9" fmla="*/ 1473877 w 1758294"/>
              <a:gd name="connsiteY9" fmla="*/ 1274618 h 1715713"/>
              <a:gd name="connsiteX10" fmla="*/ 1390750 w 1758294"/>
              <a:gd name="connsiteY10" fmla="*/ 1357746 h 1715713"/>
              <a:gd name="connsiteX11" fmla="*/ 1335331 w 1758294"/>
              <a:gd name="connsiteY11" fmla="*/ 1440873 h 1715713"/>
              <a:gd name="connsiteX12" fmla="*/ 1307622 w 1758294"/>
              <a:gd name="connsiteY12" fmla="*/ 1496291 h 1715713"/>
              <a:gd name="connsiteX13" fmla="*/ 1266059 w 1758294"/>
              <a:gd name="connsiteY13" fmla="*/ 1537855 h 1715713"/>
              <a:gd name="connsiteX14" fmla="*/ 1224495 w 1758294"/>
              <a:gd name="connsiteY14" fmla="*/ 1620982 h 1715713"/>
              <a:gd name="connsiteX15" fmla="*/ 1196786 w 1758294"/>
              <a:gd name="connsiteY15" fmla="*/ 1676400 h 1715713"/>
              <a:gd name="connsiteX16" fmla="*/ 1200717 w 1758294"/>
              <a:gd name="connsiteY16" fmla="*/ 1715713 h 1715713"/>
              <a:gd name="connsiteX17" fmla="*/ 0 w 1758294"/>
              <a:gd name="connsiteY17" fmla="*/ 1715713 h 171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58294" h="1715713">
                <a:moveTo>
                  <a:pt x="0" y="0"/>
                </a:moveTo>
                <a:lnTo>
                  <a:pt x="1758294" y="0"/>
                </a:lnTo>
                <a:lnTo>
                  <a:pt x="1758294" y="543831"/>
                </a:lnTo>
                <a:lnTo>
                  <a:pt x="1723259" y="540328"/>
                </a:lnTo>
                <a:cubicBezTo>
                  <a:pt x="1672933" y="523552"/>
                  <a:pt x="1681695" y="427182"/>
                  <a:pt x="1667840" y="498764"/>
                </a:cubicBezTo>
                <a:cubicBezTo>
                  <a:pt x="1653985" y="570346"/>
                  <a:pt x="1652510" y="813016"/>
                  <a:pt x="1640131" y="969818"/>
                </a:cubicBezTo>
                <a:cubicBezTo>
                  <a:pt x="1638632" y="988800"/>
                  <a:pt x="1634793" y="1008206"/>
                  <a:pt x="1626277" y="1025237"/>
                </a:cubicBezTo>
                <a:cubicBezTo>
                  <a:pt x="1611384" y="1055023"/>
                  <a:pt x="1581390" y="1076771"/>
                  <a:pt x="1570859" y="1108364"/>
                </a:cubicBezTo>
                <a:cubicBezTo>
                  <a:pt x="1550808" y="1168516"/>
                  <a:pt x="1567331" y="1139601"/>
                  <a:pt x="1515440" y="1191491"/>
                </a:cubicBezTo>
                <a:cubicBezTo>
                  <a:pt x="1502601" y="1230008"/>
                  <a:pt x="1502526" y="1242388"/>
                  <a:pt x="1473877" y="1274618"/>
                </a:cubicBezTo>
                <a:cubicBezTo>
                  <a:pt x="1447843" y="1303907"/>
                  <a:pt x="1390750" y="1357746"/>
                  <a:pt x="1390750" y="1357746"/>
                </a:cubicBezTo>
                <a:cubicBezTo>
                  <a:pt x="1361029" y="1446905"/>
                  <a:pt x="1400195" y="1350063"/>
                  <a:pt x="1335331" y="1440873"/>
                </a:cubicBezTo>
                <a:cubicBezTo>
                  <a:pt x="1323327" y="1457679"/>
                  <a:pt x="1319626" y="1479485"/>
                  <a:pt x="1307622" y="1496291"/>
                </a:cubicBezTo>
                <a:cubicBezTo>
                  <a:pt x="1296234" y="1512235"/>
                  <a:pt x="1278602" y="1522803"/>
                  <a:pt x="1266059" y="1537855"/>
                </a:cubicBezTo>
                <a:cubicBezTo>
                  <a:pt x="1226905" y="1584841"/>
                  <a:pt x="1246549" y="1569523"/>
                  <a:pt x="1224495" y="1620982"/>
                </a:cubicBezTo>
                <a:cubicBezTo>
                  <a:pt x="1216359" y="1639965"/>
                  <a:pt x="1206022" y="1657927"/>
                  <a:pt x="1196786" y="1676400"/>
                </a:cubicBezTo>
                <a:lnTo>
                  <a:pt x="1200717" y="1715713"/>
                </a:lnTo>
                <a:lnTo>
                  <a:pt x="0" y="1715713"/>
                </a:lnTo>
                <a:close/>
              </a:path>
            </a:pathLst>
          </a:custGeom>
        </p:spPr>
      </p:pic>
      <p:sp>
        <p:nvSpPr>
          <p:cNvPr id="23" name="标题 3">
            <a:extLst>
              <a:ext uri="{FF2B5EF4-FFF2-40B4-BE49-F238E27FC236}">
                <a16:creationId xmlns:a16="http://schemas.microsoft.com/office/drawing/2014/main" id="{78F7975F-18FD-48E0-A05C-EBE207BF0EC7}"/>
              </a:ext>
            </a:extLst>
          </p:cNvPr>
          <p:cNvSpPr txBox="1">
            <a:spLocks/>
          </p:cNvSpPr>
          <p:nvPr/>
        </p:nvSpPr>
        <p:spPr>
          <a:xfrm>
            <a:off x="2181427" y="3051230"/>
            <a:ext cx="7829146" cy="1944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7200" u="none" spc="-15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居家隔離者</a:t>
            </a:r>
            <a:endParaRPr lang="en-US" altLang="zh-CN" sz="7200" u="none" spc="-150" dirty="0">
              <a:solidFill>
                <a:srgbClr val="1BA9DB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zh-CN" altLang="en-US" sz="4000" b="0" spc="-15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相關規定及流程</a:t>
            </a:r>
            <a:endParaRPr lang="zh-CN" altLang="en-US" sz="3600" b="0" u="none" spc="-150" dirty="0">
              <a:solidFill>
                <a:srgbClr val="1BA9DB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D98050A-0ED8-46E6-94DC-596F32BCC0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 t="5975" r="49782" b="73296"/>
          <a:stretch/>
        </p:blipFill>
        <p:spPr>
          <a:xfrm>
            <a:off x="393352" y="1899820"/>
            <a:ext cx="1758444" cy="12635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10C8EC-FFB7-452B-9E63-C8E3F31B8C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1" t="60568" b="20227"/>
          <a:stretch/>
        </p:blipFill>
        <p:spPr>
          <a:xfrm>
            <a:off x="9810929" y="1300075"/>
            <a:ext cx="1634835" cy="117071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3AFCA1F-660D-47CF-A514-E22404ABBE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2" t="51970" r="23997" b="31428"/>
          <a:stretch/>
        </p:blipFill>
        <p:spPr>
          <a:xfrm>
            <a:off x="5373525" y="741906"/>
            <a:ext cx="812801" cy="82670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D755576-56B3-47AF-8C32-5EC43EEC6CAF}"/>
              </a:ext>
            </a:extLst>
          </p:cNvPr>
          <p:cNvSpPr txBox="1"/>
          <p:nvPr/>
        </p:nvSpPr>
        <p:spPr>
          <a:xfrm>
            <a:off x="4313237" y="1957185"/>
            <a:ext cx="32129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03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8D4CCA3-14B9-2D41-9319-7048974A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45B66E-D295-4338-8E4A-479532357169}"/>
              </a:ext>
            </a:extLst>
          </p:cNvPr>
          <p:cNvSpPr/>
          <p:nvPr/>
        </p:nvSpPr>
        <p:spPr>
          <a:xfrm>
            <a:off x="401782" y="401782"/>
            <a:ext cx="11388436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9B7F223-F6E2-4ED8-B7B5-B26BA7B7A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 t="5975" r="49782" b="73296"/>
          <a:stretch/>
        </p:blipFill>
        <p:spPr>
          <a:xfrm rot="733682">
            <a:off x="541694" y="480466"/>
            <a:ext cx="967866" cy="695498"/>
          </a:xfrm>
          <a:prstGeom prst="rect">
            <a:avLst/>
          </a:prstGeom>
        </p:spPr>
      </p:pic>
      <p:sp>
        <p:nvSpPr>
          <p:cNvPr id="10" name="标题 3">
            <a:extLst>
              <a:ext uri="{FF2B5EF4-FFF2-40B4-BE49-F238E27FC236}">
                <a16:creationId xmlns:a16="http://schemas.microsoft.com/office/drawing/2014/main" id="{0A8FCF8E-74A2-4760-AD40-399ABAA9DDD1}"/>
              </a:ext>
            </a:extLst>
          </p:cNvPr>
          <p:cNvSpPr txBox="1">
            <a:spLocks/>
          </p:cNvSpPr>
          <p:nvPr/>
        </p:nvSpPr>
        <p:spPr>
          <a:xfrm>
            <a:off x="1476699" y="658205"/>
            <a:ext cx="3168495" cy="5381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居家隔離者</a:t>
            </a:r>
            <a:endParaRPr lang="zh-CN" altLang="en-US" sz="3200" u="none" spc="-150" dirty="0">
              <a:solidFill>
                <a:srgbClr val="1BA9DB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B8F3E5-F8C6-4AE8-92E6-FA08AC9A1BF6}"/>
              </a:ext>
            </a:extLst>
          </p:cNvPr>
          <p:cNvSpPr txBox="1">
            <a:spLocks noChangeArrowheads="1"/>
          </p:cNvSpPr>
          <p:nvPr/>
        </p:nvSpPr>
        <p:spPr>
          <a:xfrm>
            <a:off x="911372" y="1682514"/>
            <a:ext cx="3838050" cy="432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1BA9DB"/>
                </a:solidFill>
                <a:cs typeface="+mn-ea"/>
                <a:sym typeface="+mn-lt"/>
              </a:rPr>
              <a:t>【</a:t>
            </a:r>
            <a:r>
              <a:rPr lang="zh-CN" altLang="en-US" sz="2000" dirty="0">
                <a:solidFill>
                  <a:srgbClr val="1BA9DB"/>
                </a:solidFill>
                <a:cs typeface="+mn-ea"/>
                <a:sym typeface="+mn-lt"/>
              </a:rPr>
              <a:t>對象</a:t>
            </a:r>
            <a:r>
              <a:rPr lang="en-US" altLang="zh-CN" sz="2000" dirty="0">
                <a:solidFill>
                  <a:srgbClr val="1BA9DB"/>
                </a:solidFill>
                <a:cs typeface="+mn-ea"/>
                <a:sym typeface="+mn-lt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cs typeface="+mn-ea"/>
                <a:sym typeface="+mn-lt"/>
              </a:rPr>
              <a:t>與確診病例接觸者（屬於密集接觸者）</a:t>
            </a:r>
            <a:endParaRPr lang="en-US" altLang="zh-CN" sz="1800" dirty="0"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1BA9DB"/>
                </a:solidFill>
                <a:cs typeface="+mn-ea"/>
                <a:sym typeface="+mn-lt"/>
              </a:rPr>
              <a:t>【</a:t>
            </a:r>
            <a:r>
              <a:rPr lang="zh-CN" altLang="en-US" sz="2000" dirty="0">
                <a:solidFill>
                  <a:srgbClr val="1BA9DB"/>
                </a:solidFill>
                <a:cs typeface="+mn-ea"/>
                <a:sym typeface="+mn-lt"/>
              </a:rPr>
              <a:t>負責單位</a:t>
            </a:r>
            <a:r>
              <a:rPr lang="en-US" altLang="zh-CN" sz="2000" dirty="0">
                <a:solidFill>
                  <a:srgbClr val="1BA9DB"/>
                </a:solidFill>
                <a:cs typeface="+mn-ea"/>
                <a:sym typeface="+mn-lt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地方衛生主管機關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1BA9DB"/>
                </a:solidFill>
                <a:cs typeface="+mn-ea"/>
                <a:sym typeface="+mn-lt"/>
              </a:rPr>
              <a:t>【</a:t>
            </a:r>
            <a:r>
              <a:rPr lang="zh-CN" altLang="en-US" sz="2000" dirty="0">
                <a:solidFill>
                  <a:srgbClr val="1BA9DB"/>
                </a:solidFill>
                <a:cs typeface="+mn-ea"/>
                <a:sym typeface="+mn-lt"/>
              </a:rPr>
              <a:t>隔離方式</a:t>
            </a:r>
            <a:r>
              <a:rPr lang="en-US" altLang="zh-CN" sz="2000" dirty="0">
                <a:solidFill>
                  <a:srgbClr val="1BA9DB"/>
                </a:solidFill>
                <a:cs typeface="+mn-ea"/>
                <a:sym typeface="+mn-lt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cs typeface="+mn-ea"/>
              </a:rPr>
              <a:t>居家隔離</a:t>
            </a:r>
            <a:r>
              <a:rPr lang="en-US" altLang="zh-TW" sz="2000" b="1" dirty="0">
                <a:solidFill>
                  <a:srgbClr val="FF0000"/>
                </a:solidFill>
                <a:cs typeface="+mn-ea"/>
              </a:rPr>
              <a:t>10</a:t>
            </a:r>
            <a:r>
              <a:rPr lang="zh-TW" altLang="en-US" sz="2000" b="1" dirty="0">
                <a:solidFill>
                  <a:srgbClr val="FF0000"/>
                </a:solidFill>
                <a:cs typeface="+mn-ea"/>
              </a:rPr>
              <a:t>天</a:t>
            </a:r>
            <a:r>
              <a:rPr lang="zh-TW" altLang="en-US" sz="2000" dirty="0">
                <a:cs typeface="+mn-ea"/>
              </a:rPr>
              <a:t>主動監測</a:t>
            </a:r>
            <a:r>
              <a:rPr lang="en-US" altLang="zh-TW" sz="2000" dirty="0">
                <a:cs typeface="+mn-ea"/>
              </a:rPr>
              <a:t>1</a:t>
            </a:r>
            <a:r>
              <a:rPr lang="zh-TW" altLang="en-US" sz="2000" dirty="0">
                <a:cs typeface="+mn-ea"/>
              </a:rPr>
              <a:t>天</a:t>
            </a:r>
            <a:r>
              <a:rPr lang="en-US" altLang="zh-TW" sz="2000" dirty="0">
                <a:cs typeface="+mn-ea"/>
              </a:rPr>
              <a:t>2</a:t>
            </a:r>
            <a:r>
              <a:rPr lang="zh-TW" altLang="en-US" sz="2000" dirty="0">
                <a:cs typeface="+mn-ea"/>
              </a:rPr>
              <a:t>次</a:t>
            </a:r>
            <a:endParaRPr lang="zh-CN" altLang="en-US" sz="2000" dirty="0"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5AE17AC-6760-4E6E-A7D2-57BE035AE475}"/>
              </a:ext>
            </a:extLst>
          </p:cNvPr>
          <p:cNvSpPr/>
          <p:nvPr/>
        </p:nvSpPr>
        <p:spPr>
          <a:xfrm>
            <a:off x="5124734" y="1409046"/>
            <a:ext cx="6071806" cy="459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400"/>
              </a:spcBef>
            </a:pPr>
            <a:r>
              <a:rPr lang="en-US" altLang="zh-CN" sz="2000" dirty="0">
                <a:solidFill>
                  <a:srgbClr val="1BA9DB"/>
                </a:solidFill>
                <a:cs typeface="+mn-ea"/>
                <a:sym typeface="+mn-lt"/>
              </a:rPr>
              <a:t>【</a:t>
            </a:r>
            <a:r>
              <a:rPr lang="zh-CN" altLang="en-US" sz="2000" dirty="0">
                <a:solidFill>
                  <a:srgbClr val="1BA9DB"/>
                </a:solidFill>
                <a:cs typeface="+mn-ea"/>
                <a:sym typeface="+mn-lt"/>
              </a:rPr>
              <a:t>配合事項</a:t>
            </a:r>
            <a:r>
              <a:rPr lang="en-US" altLang="zh-CN" sz="2000" dirty="0">
                <a:solidFill>
                  <a:srgbClr val="1BA9DB"/>
                </a:solidFill>
                <a:cs typeface="+mn-ea"/>
                <a:sym typeface="+mn-lt"/>
              </a:rPr>
              <a:t>】</a:t>
            </a:r>
            <a:endParaRPr lang="zh-CN" altLang="en-US" sz="2000" dirty="0">
              <a:solidFill>
                <a:srgbClr val="1BA9DB"/>
              </a:solidFill>
              <a:cs typeface="+mn-ea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zh-TW" altLang="en-US" dirty="0"/>
              <a:t>衛生主管機關開立「</a:t>
            </a:r>
            <a:r>
              <a:rPr lang="zh-TW" altLang="en-US" sz="2000" b="1" dirty="0">
                <a:solidFill>
                  <a:srgbClr val="FF0000"/>
                </a:solidFill>
              </a:rPr>
              <a:t>居家隔離通知書</a:t>
            </a:r>
            <a:r>
              <a:rPr lang="zh-TW" altLang="en-US" dirty="0"/>
              <a:t>」。</a:t>
            </a:r>
            <a:endParaRPr lang="en-US" altLang="zh-TW" dirty="0"/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zh-TW" altLang="en-US" dirty="0"/>
              <a:t>衛生主管機關每日追蹤</a:t>
            </a:r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zh-TW" altLang="en-US" sz="2000" b="1" dirty="0">
                <a:solidFill>
                  <a:srgbClr val="FF0000"/>
                </a:solidFill>
              </a:rPr>
              <a:t>次</a:t>
            </a:r>
            <a:r>
              <a:rPr lang="zh-TW" altLang="en-US" dirty="0"/>
              <a:t>健康狀況 。</a:t>
            </a:r>
            <a:endParaRPr lang="en-US" altLang="zh-TW" dirty="0"/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zh-TW" altLang="en-US" dirty="0"/>
              <a:t>隔離期間留在家中</a:t>
            </a:r>
            <a:r>
              <a:rPr lang="en-US" altLang="zh-TW" dirty="0"/>
              <a:t>(</a:t>
            </a:r>
            <a:r>
              <a:rPr lang="zh-TW" altLang="en-US" dirty="0"/>
              <a:t>或指定地點</a:t>
            </a:r>
            <a:r>
              <a:rPr lang="en-US" altLang="zh-TW" dirty="0"/>
              <a:t>)</a:t>
            </a:r>
            <a:r>
              <a:rPr lang="zh-TW" altLang="en-US" dirty="0"/>
              <a:t>不外出，亦不得出境或出國，不得搭乘大眾運輸工具 。</a:t>
            </a:r>
            <a:endParaRPr lang="en-US" altLang="zh-TW" dirty="0"/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zh-TW" altLang="en-US" dirty="0"/>
              <a:t>有發燒、咳嗽、腹瀉、嗅覺或味覺異常等症狀或其他任何身體不適，請佩戴醫用口罩，主動與當地衛生局聯繫，或撥</a:t>
            </a:r>
            <a:r>
              <a:rPr lang="en-US" altLang="zh-TW" dirty="0"/>
              <a:t>1922</a:t>
            </a:r>
            <a:r>
              <a:rPr lang="zh-TW" altLang="en-US" dirty="0"/>
              <a:t>，依指示方式儘速就醫配合指揮中心規定採檢 。</a:t>
            </a:r>
            <a:endParaRPr lang="en-US" altLang="zh-TW" dirty="0"/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zh-TW" altLang="en-US" dirty="0"/>
              <a:t>隔離期滿應再</a:t>
            </a:r>
            <a:r>
              <a:rPr lang="zh-TW" altLang="en-US" b="1" dirty="0">
                <a:solidFill>
                  <a:srgbClr val="FF0000"/>
                </a:solidFill>
              </a:rPr>
              <a:t>自主健康管理 </a:t>
            </a:r>
            <a:r>
              <a:rPr lang="en-US" altLang="zh-TW" b="1" dirty="0">
                <a:solidFill>
                  <a:srgbClr val="FF0000"/>
                </a:solidFill>
              </a:rPr>
              <a:t>7</a:t>
            </a:r>
            <a:r>
              <a:rPr lang="zh-TW" altLang="en-US" b="1" dirty="0">
                <a:solidFill>
                  <a:srgbClr val="FF0000"/>
                </a:solidFill>
              </a:rPr>
              <a:t>天</a:t>
            </a:r>
            <a:r>
              <a:rPr lang="zh-TW" altLang="en-US" dirty="0"/>
              <a:t>。</a:t>
            </a:r>
            <a:endParaRPr lang="en-US" altLang="zh-CN" sz="2000" dirty="0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34B9F2F-03AF-47C9-9D09-1386B1A8A827}"/>
              </a:ext>
            </a:extLst>
          </p:cNvPr>
          <p:cNvCxnSpPr/>
          <p:nvPr/>
        </p:nvCxnSpPr>
        <p:spPr>
          <a:xfrm>
            <a:off x="4967786" y="1897039"/>
            <a:ext cx="0" cy="4110638"/>
          </a:xfrm>
          <a:prstGeom prst="line">
            <a:avLst/>
          </a:prstGeom>
          <a:ln w="38100">
            <a:solidFill>
              <a:srgbClr val="1BA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113CBF46-AE97-CB44-9967-C692E45852B0}"/>
              </a:ext>
            </a:extLst>
          </p:cNvPr>
          <p:cNvSpPr/>
          <p:nvPr/>
        </p:nvSpPr>
        <p:spPr>
          <a:xfrm>
            <a:off x="401782" y="6345382"/>
            <a:ext cx="6328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資料來源：中央流行疫情指揮中心</a:t>
            </a:r>
            <a:r>
              <a:rPr lang="en-US" altLang="zh-TW" dirty="0"/>
              <a:t>/</a:t>
            </a:r>
            <a:r>
              <a:rPr lang="zh-TW" altLang="en-US" dirty="0"/>
              <a:t>資料更新日期 </a:t>
            </a:r>
            <a:r>
              <a:rPr lang="en-US" altLang="zh-TW" dirty="0"/>
              <a:t>2022/03/07</a:t>
            </a:r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7993E1-4AD5-044A-B646-7DD61235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6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45B66E-D295-4338-8E4A-479532357169}"/>
              </a:ext>
            </a:extLst>
          </p:cNvPr>
          <p:cNvSpPr/>
          <p:nvPr/>
        </p:nvSpPr>
        <p:spPr>
          <a:xfrm>
            <a:off x="401782" y="401782"/>
            <a:ext cx="11388436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9B7F223-F6E2-4ED8-B7B5-B26BA7B7A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 t="5975" r="49782" b="73296"/>
          <a:stretch/>
        </p:blipFill>
        <p:spPr>
          <a:xfrm rot="733682">
            <a:off x="541694" y="480466"/>
            <a:ext cx="967866" cy="695498"/>
          </a:xfrm>
          <a:prstGeom prst="rect">
            <a:avLst/>
          </a:prstGeom>
        </p:spPr>
      </p:pic>
      <p:sp>
        <p:nvSpPr>
          <p:cNvPr id="10" name="标题 3">
            <a:extLst>
              <a:ext uri="{FF2B5EF4-FFF2-40B4-BE49-F238E27FC236}">
                <a16:creationId xmlns:a16="http://schemas.microsoft.com/office/drawing/2014/main" id="{0A8FCF8E-74A2-4760-AD40-399ABAA9DDD1}"/>
              </a:ext>
            </a:extLst>
          </p:cNvPr>
          <p:cNvSpPr txBox="1">
            <a:spLocks/>
          </p:cNvSpPr>
          <p:nvPr/>
        </p:nvSpPr>
        <p:spPr>
          <a:xfrm>
            <a:off x="1476699" y="658205"/>
            <a:ext cx="7935373" cy="5381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密集接觸者</a:t>
            </a:r>
            <a:endParaRPr lang="zh-CN" altLang="en-US" sz="3200" u="none" spc="-150" dirty="0">
              <a:solidFill>
                <a:srgbClr val="1BA9DB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AD9079A-A676-DF47-8E31-FEC3E3CB09C9}"/>
              </a:ext>
            </a:extLst>
          </p:cNvPr>
          <p:cNvSpPr/>
          <p:nvPr/>
        </p:nvSpPr>
        <p:spPr>
          <a:xfrm>
            <a:off x="401782" y="6356350"/>
            <a:ext cx="6328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資料來源：中央流行疫情指揮中心</a:t>
            </a:r>
            <a:r>
              <a:rPr lang="en-US" altLang="zh-TW" dirty="0"/>
              <a:t>/</a:t>
            </a:r>
            <a:r>
              <a:rPr lang="zh-TW" altLang="en-US" dirty="0"/>
              <a:t>資料更新日期 </a:t>
            </a:r>
            <a:r>
              <a:rPr lang="en-US" altLang="zh-TW" dirty="0"/>
              <a:t>2022/04/18</a:t>
            </a:r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61C10B8-2BBB-5C4A-ADC9-7C977526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94848C0-CE4D-064C-81FE-8460AC3EE6D3}"/>
              </a:ext>
            </a:extLst>
          </p:cNvPr>
          <p:cNvSpPr txBox="1"/>
          <p:nvPr/>
        </p:nvSpPr>
        <p:spPr>
          <a:xfrm>
            <a:off x="627238" y="1452759"/>
            <a:ext cx="4097917" cy="4619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/>
              <a:t>根據疾管署於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20</a:t>
            </a:r>
            <a:r>
              <a:rPr lang="zh-TW" altLang="en-US" dirty="0"/>
              <a:t>日公告之「</a:t>
            </a:r>
            <a:r>
              <a:rPr lang="en" altLang="zh-TW" dirty="0"/>
              <a:t>COVID-19</a:t>
            </a:r>
            <a:r>
              <a:rPr lang="zh-TW" altLang="en-US" dirty="0"/>
              <a:t>診個案與接觸者自主應變機制」，衛生單位列「</a:t>
            </a:r>
            <a:r>
              <a:rPr lang="zh-TW" altLang="en-US" b="1" dirty="0">
                <a:solidFill>
                  <a:srgbClr val="FF0000"/>
                </a:solidFill>
              </a:rPr>
              <a:t>居家隔離</a:t>
            </a:r>
            <a:r>
              <a:rPr lang="zh-TW" altLang="en-US" dirty="0"/>
              <a:t>」的「</a:t>
            </a:r>
            <a:r>
              <a:rPr lang="zh-TW" altLang="en-US" b="1" dirty="0">
                <a:solidFill>
                  <a:srgbClr val="FF0000"/>
                </a:solidFill>
              </a:rPr>
              <a:t>密切接觸者</a:t>
            </a:r>
            <a:r>
              <a:rPr lang="zh-TW" altLang="en-US" dirty="0"/>
              <a:t>」須符合以下條件</a:t>
            </a:r>
            <a:r>
              <a:rPr lang="en-US" altLang="zh-TW" dirty="0"/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在確診者最早出現症狀的發病日</a:t>
            </a:r>
            <a:r>
              <a:rPr lang="en-US" altLang="zh-TW" dirty="0"/>
              <a:t>(</a:t>
            </a:r>
            <a:r>
              <a:rPr lang="zh-TW" altLang="en-US" dirty="0"/>
              <a:t>如沒有症狀</a:t>
            </a:r>
            <a:r>
              <a:rPr lang="en-US" altLang="zh-TW" dirty="0"/>
              <a:t>,</a:t>
            </a:r>
            <a:r>
              <a:rPr lang="zh-TW" altLang="en-US" dirty="0"/>
              <a:t>則為最早檢驗陽性日</a:t>
            </a:r>
            <a:r>
              <a:rPr lang="en-US" altLang="zh-TW" dirty="0"/>
              <a:t>)</a:t>
            </a:r>
            <a:r>
              <a:rPr lang="zh-TW" altLang="en-US" dirty="0"/>
              <a:t>的前兩天到被隔離前這段期間與確診者有接觸面對面，或</a:t>
            </a:r>
            <a:r>
              <a:rPr lang="zh-TW" altLang="en-US" b="1" dirty="0"/>
              <a:t>在</a:t>
            </a:r>
            <a:r>
              <a:rPr lang="en-US" altLang="zh-TW" b="1" dirty="0">
                <a:solidFill>
                  <a:srgbClr val="FF0000"/>
                </a:solidFill>
              </a:rPr>
              <a:t>2</a:t>
            </a:r>
            <a:r>
              <a:rPr lang="zh-TW" altLang="en-US" b="1" dirty="0">
                <a:solidFill>
                  <a:srgbClr val="FF0000"/>
                </a:solidFill>
              </a:rPr>
              <a:t>公尺</a:t>
            </a:r>
            <a:r>
              <a:rPr lang="zh-TW" altLang="en-US" b="1" dirty="0"/>
              <a:t>內交談、吃飯或</a:t>
            </a:r>
            <a:r>
              <a:rPr lang="zh-TW" altLang="en-US" b="1" dirty="0">
                <a:solidFill>
                  <a:srgbClr val="FF0000"/>
                </a:solidFill>
              </a:rPr>
              <a:t>直接接觸</a:t>
            </a:r>
            <a:r>
              <a:rPr lang="zh-TW" altLang="en-US" b="1" dirty="0"/>
              <a:t>。</a:t>
            </a:r>
            <a:endParaRPr lang="en-US" altLang="zh-TW" b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FF0000"/>
                </a:solidFill>
              </a:rPr>
              <a:t>接觸時有任一方未佩戴口罩，且</a:t>
            </a:r>
            <a:r>
              <a:rPr lang="en-US" altLang="zh-TW" b="1" dirty="0">
                <a:solidFill>
                  <a:srgbClr val="FF0000"/>
                </a:solidFill>
              </a:rPr>
              <a:t>24</a:t>
            </a:r>
            <a:r>
              <a:rPr lang="zh-TW" altLang="en-US" b="1" dirty="0">
                <a:solidFill>
                  <a:srgbClr val="FF0000"/>
                </a:solidFill>
              </a:rPr>
              <a:t>小時內累計接觸達</a:t>
            </a:r>
            <a:r>
              <a:rPr lang="en-US" altLang="zh-TW" b="1" dirty="0">
                <a:solidFill>
                  <a:srgbClr val="FF0000"/>
                </a:solidFill>
              </a:rPr>
              <a:t>15</a:t>
            </a:r>
            <a:r>
              <a:rPr lang="zh-TW" altLang="en-US" b="1" dirty="0">
                <a:solidFill>
                  <a:srgbClr val="FF0000"/>
                </a:solidFill>
              </a:rPr>
              <a:t>分鐘以上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44F01FB-D9C5-C547-969D-03F54989B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r="384"/>
          <a:stretch/>
        </p:blipFill>
        <p:spPr>
          <a:xfrm>
            <a:off x="4861752" y="1207304"/>
            <a:ext cx="6928466" cy="423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45B66E-D295-4338-8E4A-479532357169}"/>
              </a:ext>
            </a:extLst>
          </p:cNvPr>
          <p:cNvSpPr/>
          <p:nvPr/>
        </p:nvSpPr>
        <p:spPr>
          <a:xfrm>
            <a:off x="401782" y="401782"/>
            <a:ext cx="11388436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9B7F223-F6E2-4ED8-B7B5-B26BA7B7A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 t="5975" r="49782" b="73296"/>
          <a:stretch/>
        </p:blipFill>
        <p:spPr>
          <a:xfrm rot="733682">
            <a:off x="541694" y="480466"/>
            <a:ext cx="967866" cy="695498"/>
          </a:xfrm>
          <a:prstGeom prst="rect">
            <a:avLst/>
          </a:prstGeom>
        </p:spPr>
      </p:pic>
      <p:sp>
        <p:nvSpPr>
          <p:cNvPr id="10" name="标题 3">
            <a:extLst>
              <a:ext uri="{FF2B5EF4-FFF2-40B4-BE49-F238E27FC236}">
                <a16:creationId xmlns:a16="http://schemas.microsoft.com/office/drawing/2014/main" id="{0A8FCF8E-74A2-4760-AD40-399ABAA9DDD1}"/>
              </a:ext>
            </a:extLst>
          </p:cNvPr>
          <p:cNvSpPr txBox="1">
            <a:spLocks/>
          </p:cNvSpPr>
          <p:nvPr/>
        </p:nvSpPr>
        <p:spPr>
          <a:xfrm>
            <a:off x="1476699" y="658205"/>
            <a:ext cx="7935373" cy="5381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rgbClr val="1BA9D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各項規定－密集接觸者處理流程</a:t>
            </a:r>
            <a:endParaRPr lang="zh-CN" altLang="en-US" sz="3200" u="none" spc="-150" dirty="0">
              <a:solidFill>
                <a:srgbClr val="1BA9DB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AD9079A-A676-DF47-8E31-FEC3E3CB09C9}"/>
              </a:ext>
            </a:extLst>
          </p:cNvPr>
          <p:cNvSpPr/>
          <p:nvPr/>
        </p:nvSpPr>
        <p:spPr>
          <a:xfrm>
            <a:off x="401782" y="6356350"/>
            <a:ext cx="6328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資料來源：中央流行疫情指揮中心</a:t>
            </a:r>
            <a:r>
              <a:rPr lang="en-US" altLang="zh-TW" dirty="0"/>
              <a:t>/</a:t>
            </a:r>
            <a:r>
              <a:rPr lang="zh-TW" altLang="en-US" dirty="0"/>
              <a:t>資料更新日期 </a:t>
            </a:r>
            <a:r>
              <a:rPr lang="en-US" altLang="zh-TW" dirty="0"/>
              <a:t>2022/04/20</a:t>
            </a:r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61C10B8-2BBB-5C4A-ADC9-7C977526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CF910-208E-A04A-871B-1BA4759D0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8" y="1747677"/>
            <a:ext cx="5414802" cy="41206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2715332-9B6D-0843-AA5C-53A672F8F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0" y="1747677"/>
            <a:ext cx="5564080" cy="41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寬螢幕</PresentationFormat>
  <Paragraphs>34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等线</vt:lpstr>
      <vt:lpstr>思源黑体 CN Heavy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2022-04-25T09:16:43Z</dcterms:created>
  <dcterms:modified xsi:type="dcterms:W3CDTF">2022-04-25T09:16:57Z</dcterms:modified>
</cp:coreProperties>
</file>