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5" r:id="rId1"/>
  </p:sldMasterIdLst>
  <p:notesMasterIdLst>
    <p:notesMasterId r:id="rId41"/>
  </p:notesMasterIdLst>
  <p:sldIdLst>
    <p:sldId id="256" r:id="rId2"/>
    <p:sldId id="272" r:id="rId3"/>
    <p:sldId id="257" r:id="rId4"/>
    <p:sldId id="258" r:id="rId5"/>
    <p:sldId id="259" r:id="rId6"/>
    <p:sldId id="260" r:id="rId7"/>
    <p:sldId id="261" r:id="rId8"/>
    <p:sldId id="263" r:id="rId9"/>
    <p:sldId id="262" r:id="rId10"/>
    <p:sldId id="265" r:id="rId11"/>
    <p:sldId id="300" r:id="rId12"/>
    <p:sldId id="301" r:id="rId13"/>
    <p:sldId id="302" r:id="rId14"/>
    <p:sldId id="303" r:id="rId15"/>
    <p:sldId id="298" r:id="rId16"/>
    <p:sldId id="268" r:id="rId17"/>
    <p:sldId id="304" r:id="rId18"/>
    <p:sldId id="305" r:id="rId19"/>
    <p:sldId id="306" r:id="rId20"/>
    <p:sldId id="269" r:id="rId21"/>
    <p:sldId id="299" r:id="rId22"/>
    <p:sldId id="285" r:id="rId23"/>
    <p:sldId id="286" r:id="rId24"/>
    <p:sldId id="288" r:id="rId25"/>
    <p:sldId id="289" r:id="rId26"/>
    <p:sldId id="294" r:id="rId27"/>
    <p:sldId id="277" r:id="rId28"/>
    <p:sldId id="278" r:id="rId29"/>
    <p:sldId id="291" r:id="rId30"/>
    <p:sldId id="280" r:id="rId31"/>
    <p:sldId id="287" r:id="rId32"/>
    <p:sldId id="281" r:id="rId33"/>
    <p:sldId id="292" r:id="rId34"/>
    <p:sldId id="282" r:id="rId35"/>
    <p:sldId id="283" r:id="rId36"/>
    <p:sldId id="293" r:id="rId37"/>
    <p:sldId id="295" r:id="rId38"/>
    <p:sldId id="273" r:id="rId39"/>
    <p:sldId id="307"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a:srgbClr val="FFCCCC"/>
    <a:srgbClr val="C68585"/>
    <a:srgbClr val="FFFF99"/>
    <a:srgbClr val="FFFF00"/>
    <a:srgbClr val="F4FDC7"/>
    <a:srgbClr val="F2FDB9"/>
    <a:srgbClr val="F6FA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等深淺樣式 4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DA37D80-6434-44D0-A028-1B22A696006F}" styleName="淺色樣式 3 - 輔色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7292A2E-F333-43FB-9621-5CBBE7FDCDCB}" styleName="淺色樣式 2 - 輔色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06" autoAdjust="0"/>
    <p:restoredTop sz="94660"/>
  </p:normalViewPr>
  <p:slideViewPr>
    <p:cSldViewPr snapToGrid="0">
      <p:cViewPr varScale="1">
        <p:scale>
          <a:sx n="109" d="100"/>
          <a:sy n="109" d="100"/>
        </p:scale>
        <p:origin x="648" y="10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42C993-1061-40F4-9CA4-497309F3D9D5}" type="doc">
      <dgm:prSet loTypeId="urn:microsoft.com/office/officeart/2005/8/layout/hProcess9" loCatId="process" qsTypeId="urn:microsoft.com/office/officeart/2005/8/quickstyle/simple1" qsCatId="simple" csTypeId="urn:microsoft.com/office/officeart/2005/8/colors/accent1_2" csCatId="accent1" phldr="1"/>
      <dgm:spPr/>
    </dgm:pt>
    <dgm:pt modelId="{980CC0B7-5C89-4A47-8488-A7445D04E576}">
      <dgm:prSet phldrT="[文字]" custT="1"/>
      <dgm:spPr>
        <a:solidFill>
          <a:schemeClr val="tx2">
            <a:lumMod val="75000"/>
          </a:schemeClr>
        </a:solidFill>
      </dgm:spPr>
      <dgm:t>
        <a:bodyPr/>
        <a:lstStyle/>
        <a:p>
          <a:pPr algn="ctr"/>
          <a:r>
            <a:rPr lang="en-US" altLang="zh-TW" sz="2800" b="1" dirty="0" smtClean="0"/>
            <a:t>1</a:t>
          </a:r>
          <a:r>
            <a:rPr lang="zh-TW" altLang="en-US" sz="2800" b="1" dirty="0" smtClean="0"/>
            <a:t>月中、下旬</a:t>
          </a:r>
          <a:endParaRPr lang="en-US" altLang="zh-TW" sz="2800" b="1" dirty="0" smtClean="0"/>
        </a:p>
        <a:p>
          <a:pPr algn="ctr"/>
          <a:r>
            <a:rPr lang="zh-TW" altLang="en-US" sz="2800" b="1" dirty="0" smtClean="0"/>
            <a:t>徵件公告</a:t>
          </a:r>
          <a:endParaRPr lang="zh-TW" altLang="en-US" sz="2800" b="1" dirty="0"/>
        </a:p>
      </dgm:t>
    </dgm:pt>
    <dgm:pt modelId="{00406069-06B1-45E4-B022-D6AB6E126169}" type="parTrans" cxnId="{D91DE829-2C04-4D32-B7CB-B97ED56E2227}">
      <dgm:prSet/>
      <dgm:spPr/>
      <dgm:t>
        <a:bodyPr/>
        <a:lstStyle/>
        <a:p>
          <a:endParaRPr lang="zh-TW" altLang="en-US"/>
        </a:p>
      </dgm:t>
    </dgm:pt>
    <dgm:pt modelId="{20F4A480-7025-499C-89B3-ED2F0A5766DF}" type="sibTrans" cxnId="{D91DE829-2C04-4D32-B7CB-B97ED56E2227}">
      <dgm:prSet/>
      <dgm:spPr/>
      <dgm:t>
        <a:bodyPr/>
        <a:lstStyle/>
        <a:p>
          <a:endParaRPr lang="zh-TW" altLang="en-US"/>
        </a:p>
      </dgm:t>
    </dgm:pt>
    <dgm:pt modelId="{3BA179B2-D1AD-4DCD-9B78-5144F8ED2DBA}">
      <dgm:prSet phldrT="[文字]" custT="1"/>
      <dgm:spPr>
        <a:solidFill>
          <a:srgbClr val="C68585"/>
        </a:solidFill>
      </dgm:spPr>
      <dgm:t>
        <a:bodyPr/>
        <a:lstStyle/>
        <a:p>
          <a:pPr algn="ctr"/>
          <a:r>
            <a:rPr lang="en-US" altLang="zh-TW" sz="2800" b="1" dirty="0" smtClean="0">
              <a:latin typeface="新細明體" panose="02020500000000000000" pitchFamily="18" charset="-120"/>
              <a:ea typeface="新細明體" panose="02020500000000000000" pitchFamily="18" charset="-120"/>
            </a:rPr>
            <a:t>2</a:t>
          </a:r>
          <a:r>
            <a:rPr lang="zh-TW" altLang="en-US" sz="2800" b="1" dirty="0" smtClean="0">
              <a:latin typeface="新細明體" panose="02020500000000000000" pitchFamily="18" charset="-120"/>
              <a:ea typeface="新細明體" panose="02020500000000000000" pitchFamily="18" charset="-120"/>
            </a:rPr>
            <a:t>月底或</a:t>
          </a:r>
          <a:r>
            <a:rPr lang="en-US" altLang="zh-TW" sz="2800" b="1" dirty="0" smtClean="0">
              <a:latin typeface="新細明體" panose="02020500000000000000" pitchFamily="18" charset="-120"/>
              <a:ea typeface="新細明體" panose="02020500000000000000" pitchFamily="18" charset="-120"/>
            </a:rPr>
            <a:t>3</a:t>
          </a:r>
          <a:r>
            <a:rPr lang="zh-TW" altLang="en-US" sz="2800" b="1" dirty="0" smtClean="0">
              <a:latin typeface="新細明體" panose="02020500000000000000" pitchFamily="18" charset="-120"/>
              <a:ea typeface="新細明體" panose="02020500000000000000" pitchFamily="18" charset="-120"/>
            </a:rPr>
            <a:t>月初</a:t>
          </a:r>
          <a:endParaRPr lang="en-US" altLang="zh-TW" sz="2800" b="1" dirty="0" smtClean="0">
            <a:latin typeface="新細明體" panose="02020500000000000000" pitchFamily="18" charset="-120"/>
            <a:ea typeface="新細明體" panose="02020500000000000000" pitchFamily="18" charset="-120"/>
          </a:endParaRPr>
        </a:p>
        <a:p>
          <a:pPr algn="ctr"/>
          <a:r>
            <a:rPr lang="zh-TW" altLang="en-US" sz="2800" b="1" dirty="0" smtClean="0">
              <a:latin typeface="新細明體" panose="02020500000000000000" pitchFamily="18" charset="-120"/>
              <a:ea typeface="新細明體" panose="02020500000000000000" pitchFamily="18" charset="-120"/>
            </a:rPr>
            <a:t>校內收件截止</a:t>
          </a:r>
          <a:endParaRPr lang="zh-TW" altLang="en-US" sz="2800" b="1" dirty="0">
            <a:latin typeface="新細明體" panose="02020500000000000000" pitchFamily="18" charset="-120"/>
            <a:ea typeface="新細明體" panose="02020500000000000000" pitchFamily="18" charset="-120"/>
          </a:endParaRPr>
        </a:p>
      </dgm:t>
    </dgm:pt>
    <dgm:pt modelId="{2A046643-3B6F-4DC3-9B1C-F786C69E34A8}" type="parTrans" cxnId="{92D1EFC3-9C73-4C21-BA69-F6FD023A9C68}">
      <dgm:prSet/>
      <dgm:spPr/>
      <dgm:t>
        <a:bodyPr/>
        <a:lstStyle/>
        <a:p>
          <a:endParaRPr lang="zh-TW" altLang="en-US"/>
        </a:p>
      </dgm:t>
    </dgm:pt>
    <dgm:pt modelId="{E8BAFFA9-7D27-4329-8090-981FB880A09C}" type="sibTrans" cxnId="{92D1EFC3-9C73-4C21-BA69-F6FD023A9C68}">
      <dgm:prSet/>
      <dgm:spPr/>
      <dgm:t>
        <a:bodyPr/>
        <a:lstStyle/>
        <a:p>
          <a:endParaRPr lang="zh-TW" altLang="en-US"/>
        </a:p>
      </dgm:t>
    </dgm:pt>
    <dgm:pt modelId="{B471FA3C-7513-4DE0-AFA9-192DA017E020}">
      <dgm:prSet phldrT="[文字]" custT="1"/>
      <dgm:spPr>
        <a:solidFill>
          <a:schemeClr val="accent1">
            <a:lumMod val="50000"/>
          </a:schemeClr>
        </a:solidFill>
      </dgm:spPr>
      <dgm:t>
        <a:bodyPr/>
        <a:lstStyle/>
        <a:p>
          <a:pPr algn="ctr"/>
          <a:r>
            <a:rPr lang="en-US" altLang="zh-TW" sz="2800" b="1" dirty="0" smtClean="0">
              <a:latin typeface="+mj-ea"/>
              <a:ea typeface="+mj-ea"/>
            </a:rPr>
            <a:t>3</a:t>
          </a:r>
          <a:r>
            <a:rPr lang="zh-TW" altLang="en-US" sz="2800" b="1" dirty="0" smtClean="0">
              <a:latin typeface="+mj-ea"/>
              <a:ea typeface="+mj-ea"/>
            </a:rPr>
            <a:t>月中旬</a:t>
          </a:r>
          <a:endParaRPr lang="en-US" altLang="zh-TW" sz="2800" b="1" dirty="0" smtClean="0">
            <a:latin typeface="+mj-ea"/>
            <a:ea typeface="+mj-ea"/>
          </a:endParaRPr>
        </a:p>
        <a:p>
          <a:pPr algn="ctr"/>
          <a:r>
            <a:rPr lang="zh-TW" altLang="en-US" sz="2800" b="1" dirty="0" smtClean="0">
              <a:latin typeface="+mj-ea"/>
              <a:ea typeface="+mj-ea"/>
            </a:rPr>
            <a:t>校內審查會</a:t>
          </a:r>
          <a:endParaRPr lang="zh-TW" altLang="en-US" sz="2800" b="1" dirty="0">
            <a:latin typeface="+mj-ea"/>
            <a:ea typeface="+mj-ea"/>
          </a:endParaRPr>
        </a:p>
      </dgm:t>
    </dgm:pt>
    <dgm:pt modelId="{DF564AD3-2178-4D6E-A7BB-90C4314CED51}" type="parTrans" cxnId="{8CEC3E00-24BC-408E-A7BA-8A9B74044CD7}">
      <dgm:prSet/>
      <dgm:spPr/>
      <dgm:t>
        <a:bodyPr/>
        <a:lstStyle/>
        <a:p>
          <a:endParaRPr lang="zh-TW" altLang="en-US"/>
        </a:p>
      </dgm:t>
    </dgm:pt>
    <dgm:pt modelId="{57A58951-1789-4550-9004-6B616E8DEB9C}" type="sibTrans" cxnId="{8CEC3E00-24BC-408E-A7BA-8A9B74044CD7}">
      <dgm:prSet/>
      <dgm:spPr/>
      <dgm:t>
        <a:bodyPr/>
        <a:lstStyle/>
        <a:p>
          <a:endParaRPr lang="zh-TW" altLang="en-US"/>
        </a:p>
      </dgm:t>
    </dgm:pt>
    <dgm:pt modelId="{BD2B59EC-69CE-480D-8F81-9DCA069FE587}">
      <dgm:prSet custT="1"/>
      <dgm:spPr>
        <a:solidFill>
          <a:srgbClr val="C68585"/>
        </a:solidFill>
      </dgm:spPr>
      <dgm:t>
        <a:bodyPr/>
        <a:lstStyle/>
        <a:p>
          <a:r>
            <a:rPr lang="en-US" altLang="zh-TW" sz="2800" b="1" dirty="0" smtClean="0">
              <a:latin typeface="新細明體" panose="02020500000000000000" pitchFamily="18" charset="-120"/>
              <a:ea typeface="新細明體" panose="02020500000000000000" pitchFamily="18" charset="-120"/>
            </a:rPr>
            <a:t>3</a:t>
          </a:r>
          <a:r>
            <a:rPr lang="zh-TW" altLang="en-US" sz="2800" b="1" dirty="0" smtClean="0">
              <a:latin typeface="新細明體" panose="02020500000000000000" pitchFamily="18" charset="-120"/>
              <a:ea typeface="新細明體" panose="02020500000000000000" pitchFamily="18" charset="-120"/>
            </a:rPr>
            <a:t>月</a:t>
          </a:r>
          <a:r>
            <a:rPr lang="en-US" altLang="zh-TW" sz="2800" b="1" dirty="0" smtClean="0">
              <a:latin typeface="新細明體" panose="02020500000000000000" pitchFamily="18" charset="-120"/>
              <a:ea typeface="新細明體" panose="02020500000000000000" pitchFamily="18" charset="-120"/>
            </a:rPr>
            <a:t>31</a:t>
          </a:r>
          <a:r>
            <a:rPr lang="zh-TW" altLang="en-US" sz="2800" b="1" dirty="0" smtClean="0">
              <a:latin typeface="新細明體" panose="02020500000000000000" pitchFamily="18" charset="-120"/>
              <a:ea typeface="新細明體" panose="02020500000000000000" pitchFamily="18" charset="-120"/>
            </a:rPr>
            <a:t>日前</a:t>
          </a:r>
          <a:endParaRPr lang="en-US" altLang="zh-TW" sz="2800" b="1" dirty="0" smtClean="0">
            <a:latin typeface="新細明體" panose="02020500000000000000" pitchFamily="18" charset="-120"/>
            <a:ea typeface="新細明體" panose="02020500000000000000" pitchFamily="18" charset="-120"/>
          </a:endParaRPr>
        </a:p>
        <a:p>
          <a:r>
            <a:rPr lang="zh-TW" altLang="en-US" sz="2700" b="1" dirty="0" smtClean="0">
              <a:latin typeface="新細明體" panose="02020500000000000000" pitchFamily="18" charset="-120"/>
              <a:ea typeface="新細明體" panose="02020500000000000000" pitchFamily="18" charset="-120"/>
            </a:rPr>
            <a:t>上傳本校計畫</a:t>
          </a:r>
          <a:endParaRPr lang="zh-TW" altLang="en-US" sz="2700" b="1" dirty="0">
            <a:latin typeface="新細明體" panose="02020500000000000000" pitchFamily="18" charset="-120"/>
            <a:ea typeface="新細明體" panose="02020500000000000000" pitchFamily="18" charset="-120"/>
          </a:endParaRPr>
        </a:p>
      </dgm:t>
    </dgm:pt>
    <dgm:pt modelId="{D91F9143-9ECD-40CD-9564-2EBFF2A0B363}" type="parTrans" cxnId="{EE2334C6-E7D1-4567-B353-102D3A3BEA28}">
      <dgm:prSet/>
      <dgm:spPr/>
      <dgm:t>
        <a:bodyPr/>
        <a:lstStyle/>
        <a:p>
          <a:endParaRPr lang="zh-TW" altLang="en-US"/>
        </a:p>
      </dgm:t>
    </dgm:pt>
    <dgm:pt modelId="{90A7AF37-2412-47D1-AC21-C87E46678D28}" type="sibTrans" cxnId="{EE2334C6-E7D1-4567-B353-102D3A3BEA28}">
      <dgm:prSet/>
      <dgm:spPr/>
      <dgm:t>
        <a:bodyPr/>
        <a:lstStyle/>
        <a:p>
          <a:endParaRPr lang="zh-TW" altLang="en-US"/>
        </a:p>
      </dgm:t>
    </dgm:pt>
    <dgm:pt modelId="{03C060D2-6C00-4535-9CBC-4547401B5B61}" type="pres">
      <dgm:prSet presAssocID="{0B42C993-1061-40F4-9CA4-497309F3D9D5}" presName="CompostProcess" presStyleCnt="0">
        <dgm:presLayoutVars>
          <dgm:dir/>
          <dgm:resizeHandles val="exact"/>
        </dgm:presLayoutVars>
      </dgm:prSet>
      <dgm:spPr/>
    </dgm:pt>
    <dgm:pt modelId="{B4AF65E4-E502-46CA-B005-C045979747D6}" type="pres">
      <dgm:prSet presAssocID="{0B42C993-1061-40F4-9CA4-497309F3D9D5}" presName="arrow" presStyleLbl="bgShp" presStyleIdx="0" presStyleCnt="1" custScaleX="117647" custLinFactNeighborX="253" custLinFactNeighborY="-2138"/>
      <dgm:spPr>
        <a:solidFill>
          <a:srgbClr val="FFFF99"/>
        </a:solidFill>
      </dgm:spPr>
    </dgm:pt>
    <dgm:pt modelId="{FC5B34DC-F68E-46CF-9251-9A6B0741F5A8}" type="pres">
      <dgm:prSet presAssocID="{0B42C993-1061-40F4-9CA4-497309F3D9D5}" presName="linearProcess" presStyleCnt="0"/>
      <dgm:spPr/>
    </dgm:pt>
    <dgm:pt modelId="{55C4F194-C905-4906-B99E-79ADD67C5F5C}" type="pres">
      <dgm:prSet presAssocID="{980CC0B7-5C89-4A47-8488-A7445D04E576}" presName="textNode" presStyleLbl="node1" presStyleIdx="0" presStyleCnt="4" custLinFactNeighborX="14693" custLinFactNeighborY="-382">
        <dgm:presLayoutVars>
          <dgm:bulletEnabled val="1"/>
        </dgm:presLayoutVars>
      </dgm:prSet>
      <dgm:spPr/>
      <dgm:t>
        <a:bodyPr/>
        <a:lstStyle/>
        <a:p>
          <a:endParaRPr lang="zh-TW" altLang="en-US"/>
        </a:p>
      </dgm:t>
    </dgm:pt>
    <dgm:pt modelId="{FBBFFE90-83F1-462D-B0A4-134C5734AB56}" type="pres">
      <dgm:prSet presAssocID="{20F4A480-7025-499C-89B3-ED2F0A5766DF}" presName="sibTrans" presStyleCnt="0"/>
      <dgm:spPr/>
    </dgm:pt>
    <dgm:pt modelId="{3FE76E9B-2760-4D5B-8479-9EEB386E342F}" type="pres">
      <dgm:prSet presAssocID="{3BA179B2-D1AD-4DCD-9B78-5144F8ED2DBA}" presName="textNode" presStyleLbl="node1" presStyleIdx="1" presStyleCnt="4" custScaleX="108580" custScaleY="101143">
        <dgm:presLayoutVars>
          <dgm:bulletEnabled val="1"/>
        </dgm:presLayoutVars>
      </dgm:prSet>
      <dgm:spPr/>
      <dgm:t>
        <a:bodyPr/>
        <a:lstStyle/>
        <a:p>
          <a:endParaRPr lang="zh-TW" altLang="en-US"/>
        </a:p>
      </dgm:t>
    </dgm:pt>
    <dgm:pt modelId="{110F16DF-0011-4C83-B829-7EA02FA6C949}" type="pres">
      <dgm:prSet presAssocID="{E8BAFFA9-7D27-4329-8090-981FB880A09C}" presName="sibTrans" presStyleCnt="0"/>
      <dgm:spPr/>
    </dgm:pt>
    <dgm:pt modelId="{465F2A12-CB92-4C93-864A-7F4F0609813F}" type="pres">
      <dgm:prSet presAssocID="{B471FA3C-7513-4DE0-AFA9-192DA017E020}" presName="textNode" presStyleLbl="node1" presStyleIdx="2" presStyleCnt="4">
        <dgm:presLayoutVars>
          <dgm:bulletEnabled val="1"/>
        </dgm:presLayoutVars>
      </dgm:prSet>
      <dgm:spPr/>
      <dgm:t>
        <a:bodyPr/>
        <a:lstStyle/>
        <a:p>
          <a:endParaRPr lang="zh-TW" altLang="en-US"/>
        </a:p>
      </dgm:t>
    </dgm:pt>
    <dgm:pt modelId="{85172681-4187-45EC-ACD7-5211F1A16AED}" type="pres">
      <dgm:prSet presAssocID="{57A58951-1789-4550-9004-6B616E8DEB9C}" presName="sibTrans" presStyleCnt="0"/>
      <dgm:spPr/>
    </dgm:pt>
    <dgm:pt modelId="{914CA27B-1285-4B60-84B7-1904EEF9C06A}" type="pres">
      <dgm:prSet presAssocID="{BD2B59EC-69CE-480D-8F81-9DCA069FE587}" presName="textNode" presStyleLbl="node1" presStyleIdx="3" presStyleCnt="4" custScaleX="103666" custScaleY="103426">
        <dgm:presLayoutVars>
          <dgm:bulletEnabled val="1"/>
        </dgm:presLayoutVars>
      </dgm:prSet>
      <dgm:spPr/>
      <dgm:t>
        <a:bodyPr/>
        <a:lstStyle/>
        <a:p>
          <a:endParaRPr lang="zh-TW" altLang="en-US"/>
        </a:p>
      </dgm:t>
    </dgm:pt>
  </dgm:ptLst>
  <dgm:cxnLst>
    <dgm:cxn modelId="{DB3CF9B4-BF71-46F3-85C9-2084A4AF5C3F}" type="presOf" srcId="{0B42C993-1061-40F4-9CA4-497309F3D9D5}" destId="{03C060D2-6C00-4535-9CBC-4547401B5B61}" srcOrd="0" destOrd="0" presId="urn:microsoft.com/office/officeart/2005/8/layout/hProcess9"/>
    <dgm:cxn modelId="{728FF8C9-DE6C-40B7-AAF8-129FE3D97EED}" type="presOf" srcId="{BD2B59EC-69CE-480D-8F81-9DCA069FE587}" destId="{914CA27B-1285-4B60-84B7-1904EEF9C06A}" srcOrd="0" destOrd="0" presId="urn:microsoft.com/office/officeart/2005/8/layout/hProcess9"/>
    <dgm:cxn modelId="{D91DE829-2C04-4D32-B7CB-B97ED56E2227}" srcId="{0B42C993-1061-40F4-9CA4-497309F3D9D5}" destId="{980CC0B7-5C89-4A47-8488-A7445D04E576}" srcOrd="0" destOrd="0" parTransId="{00406069-06B1-45E4-B022-D6AB6E126169}" sibTransId="{20F4A480-7025-499C-89B3-ED2F0A5766DF}"/>
    <dgm:cxn modelId="{29BA8F79-2A28-4E20-9287-9D48E46FC473}" type="presOf" srcId="{3BA179B2-D1AD-4DCD-9B78-5144F8ED2DBA}" destId="{3FE76E9B-2760-4D5B-8479-9EEB386E342F}" srcOrd="0" destOrd="0" presId="urn:microsoft.com/office/officeart/2005/8/layout/hProcess9"/>
    <dgm:cxn modelId="{EE2334C6-E7D1-4567-B353-102D3A3BEA28}" srcId="{0B42C993-1061-40F4-9CA4-497309F3D9D5}" destId="{BD2B59EC-69CE-480D-8F81-9DCA069FE587}" srcOrd="3" destOrd="0" parTransId="{D91F9143-9ECD-40CD-9564-2EBFF2A0B363}" sibTransId="{90A7AF37-2412-47D1-AC21-C87E46678D28}"/>
    <dgm:cxn modelId="{8CEC3E00-24BC-408E-A7BA-8A9B74044CD7}" srcId="{0B42C993-1061-40F4-9CA4-497309F3D9D5}" destId="{B471FA3C-7513-4DE0-AFA9-192DA017E020}" srcOrd="2" destOrd="0" parTransId="{DF564AD3-2178-4D6E-A7BB-90C4314CED51}" sibTransId="{57A58951-1789-4550-9004-6B616E8DEB9C}"/>
    <dgm:cxn modelId="{92D1EFC3-9C73-4C21-BA69-F6FD023A9C68}" srcId="{0B42C993-1061-40F4-9CA4-497309F3D9D5}" destId="{3BA179B2-D1AD-4DCD-9B78-5144F8ED2DBA}" srcOrd="1" destOrd="0" parTransId="{2A046643-3B6F-4DC3-9B1C-F786C69E34A8}" sibTransId="{E8BAFFA9-7D27-4329-8090-981FB880A09C}"/>
    <dgm:cxn modelId="{B7DB0339-E6B0-4732-B336-F4035BDC236F}" type="presOf" srcId="{980CC0B7-5C89-4A47-8488-A7445D04E576}" destId="{55C4F194-C905-4906-B99E-79ADD67C5F5C}" srcOrd="0" destOrd="0" presId="urn:microsoft.com/office/officeart/2005/8/layout/hProcess9"/>
    <dgm:cxn modelId="{FAAA447F-1ACE-4731-A6BB-E6EAFAAA566F}" type="presOf" srcId="{B471FA3C-7513-4DE0-AFA9-192DA017E020}" destId="{465F2A12-CB92-4C93-864A-7F4F0609813F}" srcOrd="0" destOrd="0" presId="urn:microsoft.com/office/officeart/2005/8/layout/hProcess9"/>
    <dgm:cxn modelId="{2BA9D84B-1CE9-4BA2-AE67-3BE8AA741ADD}" type="presParOf" srcId="{03C060D2-6C00-4535-9CBC-4547401B5B61}" destId="{B4AF65E4-E502-46CA-B005-C045979747D6}" srcOrd="0" destOrd="0" presId="urn:microsoft.com/office/officeart/2005/8/layout/hProcess9"/>
    <dgm:cxn modelId="{9615184B-C4B6-4556-916F-EEEB30B4A22A}" type="presParOf" srcId="{03C060D2-6C00-4535-9CBC-4547401B5B61}" destId="{FC5B34DC-F68E-46CF-9251-9A6B0741F5A8}" srcOrd="1" destOrd="0" presId="urn:microsoft.com/office/officeart/2005/8/layout/hProcess9"/>
    <dgm:cxn modelId="{5827F74E-A7E5-4F53-A774-2C5AD7CEE31C}" type="presParOf" srcId="{FC5B34DC-F68E-46CF-9251-9A6B0741F5A8}" destId="{55C4F194-C905-4906-B99E-79ADD67C5F5C}" srcOrd="0" destOrd="0" presId="urn:microsoft.com/office/officeart/2005/8/layout/hProcess9"/>
    <dgm:cxn modelId="{36A47CD6-DF6D-44FD-B088-12316369EC58}" type="presParOf" srcId="{FC5B34DC-F68E-46CF-9251-9A6B0741F5A8}" destId="{FBBFFE90-83F1-462D-B0A4-134C5734AB56}" srcOrd="1" destOrd="0" presId="urn:microsoft.com/office/officeart/2005/8/layout/hProcess9"/>
    <dgm:cxn modelId="{82F5471B-6B6D-414D-8982-26CD4055A6BC}" type="presParOf" srcId="{FC5B34DC-F68E-46CF-9251-9A6B0741F5A8}" destId="{3FE76E9B-2760-4D5B-8479-9EEB386E342F}" srcOrd="2" destOrd="0" presId="urn:microsoft.com/office/officeart/2005/8/layout/hProcess9"/>
    <dgm:cxn modelId="{BD2D1E54-9808-4811-AE07-E83EB3E5B241}" type="presParOf" srcId="{FC5B34DC-F68E-46CF-9251-9A6B0741F5A8}" destId="{110F16DF-0011-4C83-B829-7EA02FA6C949}" srcOrd="3" destOrd="0" presId="urn:microsoft.com/office/officeart/2005/8/layout/hProcess9"/>
    <dgm:cxn modelId="{F6F5543E-D1AD-4802-BB42-C9FA04C3520D}" type="presParOf" srcId="{FC5B34DC-F68E-46CF-9251-9A6B0741F5A8}" destId="{465F2A12-CB92-4C93-864A-7F4F0609813F}" srcOrd="4" destOrd="0" presId="urn:microsoft.com/office/officeart/2005/8/layout/hProcess9"/>
    <dgm:cxn modelId="{20888D90-6536-48D7-B67B-2923EBFE4754}" type="presParOf" srcId="{FC5B34DC-F68E-46CF-9251-9A6B0741F5A8}" destId="{85172681-4187-45EC-ACD7-5211F1A16AED}" srcOrd="5" destOrd="0" presId="urn:microsoft.com/office/officeart/2005/8/layout/hProcess9"/>
    <dgm:cxn modelId="{02A24BCE-8281-4395-9BFE-94593E610CAB}" type="presParOf" srcId="{FC5B34DC-F68E-46CF-9251-9A6B0741F5A8}" destId="{914CA27B-1285-4B60-84B7-1904EEF9C06A}" srcOrd="6"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B42C993-1061-40F4-9CA4-497309F3D9D5}" type="doc">
      <dgm:prSet loTypeId="urn:microsoft.com/office/officeart/2005/8/layout/hProcess9" loCatId="process" qsTypeId="urn:microsoft.com/office/officeart/2005/8/quickstyle/simple1" qsCatId="simple" csTypeId="urn:microsoft.com/office/officeart/2005/8/colors/accent1_2" csCatId="accent1" phldr="1"/>
      <dgm:spPr/>
    </dgm:pt>
    <dgm:pt modelId="{980CC0B7-5C89-4A47-8488-A7445D04E576}">
      <dgm:prSet phldrT="[文字]" custT="1"/>
      <dgm:spPr>
        <a:solidFill>
          <a:schemeClr val="tx2">
            <a:lumMod val="75000"/>
          </a:schemeClr>
        </a:solidFill>
      </dgm:spPr>
      <dgm:t>
        <a:bodyPr/>
        <a:lstStyle/>
        <a:p>
          <a:pPr algn="ctr"/>
          <a:r>
            <a:rPr lang="en-US" altLang="zh-TW" sz="2800" b="1" dirty="0" smtClean="0"/>
            <a:t>5</a:t>
          </a:r>
          <a:r>
            <a:rPr lang="zh-TW" altLang="en-US" sz="2800" b="1" dirty="0" smtClean="0"/>
            <a:t>月底</a:t>
          </a:r>
          <a:endParaRPr lang="en-US" altLang="zh-TW" sz="2800" b="1" dirty="0" smtClean="0"/>
        </a:p>
        <a:p>
          <a:pPr algn="ctr"/>
          <a:r>
            <a:rPr lang="zh-TW" altLang="en-US" sz="2800" b="1" dirty="0" smtClean="0"/>
            <a:t>教育部核定</a:t>
          </a:r>
          <a:endParaRPr lang="zh-TW" altLang="en-US" sz="2800" b="1" dirty="0"/>
        </a:p>
      </dgm:t>
    </dgm:pt>
    <dgm:pt modelId="{00406069-06B1-45E4-B022-D6AB6E126169}" type="parTrans" cxnId="{D91DE829-2C04-4D32-B7CB-B97ED56E2227}">
      <dgm:prSet/>
      <dgm:spPr/>
      <dgm:t>
        <a:bodyPr/>
        <a:lstStyle/>
        <a:p>
          <a:endParaRPr lang="zh-TW" altLang="en-US"/>
        </a:p>
      </dgm:t>
    </dgm:pt>
    <dgm:pt modelId="{20F4A480-7025-499C-89B3-ED2F0A5766DF}" type="sibTrans" cxnId="{D91DE829-2C04-4D32-B7CB-B97ED56E2227}">
      <dgm:prSet/>
      <dgm:spPr/>
      <dgm:t>
        <a:bodyPr/>
        <a:lstStyle/>
        <a:p>
          <a:endParaRPr lang="zh-TW" altLang="en-US"/>
        </a:p>
      </dgm:t>
    </dgm:pt>
    <dgm:pt modelId="{3BA179B2-D1AD-4DCD-9B78-5144F8ED2DBA}">
      <dgm:prSet phldrT="[文字]" custT="1"/>
      <dgm:spPr>
        <a:solidFill>
          <a:srgbClr val="C68585"/>
        </a:solidFill>
      </dgm:spPr>
      <dgm:t>
        <a:bodyPr/>
        <a:lstStyle/>
        <a:p>
          <a:pPr algn="ctr"/>
          <a:r>
            <a:rPr lang="zh-TW" altLang="en-US" sz="2800" b="1" dirty="0" smtClean="0">
              <a:latin typeface="新細明體" panose="02020500000000000000" pitchFamily="18" charset="-120"/>
              <a:ea typeface="新細明體" panose="02020500000000000000" pitchFamily="18" charset="-120"/>
            </a:rPr>
            <a:t>行前說明會、經費預借、簽署行政契約</a:t>
          </a:r>
          <a:endParaRPr lang="zh-TW" altLang="en-US" sz="2800" b="1" dirty="0">
            <a:latin typeface="新細明體" panose="02020500000000000000" pitchFamily="18" charset="-120"/>
            <a:ea typeface="新細明體" panose="02020500000000000000" pitchFamily="18" charset="-120"/>
          </a:endParaRPr>
        </a:p>
      </dgm:t>
    </dgm:pt>
    <dgm:pt modelId="{2A046643-3B6F-4DC3-9B1C-F786C69E34A8}" type="parTrans" cxnId="{92D1EFC3-9C73-4C21-BA69-F6FD023A9C68}">
      <dgm:prSet/>
      <dgm:spPr/>
      <dgm:t>
        <a:bodyPr/>
        <a:lstStyle/>
        <a:p>
          <a:endParaRPr lang="zh-TW" altLang="en-US"/>
        </a:p>
      </dgm:t>
    </dgm:pt>
    <dgm:pt modelId="{E8BAFFA9-7D27-4329-8090-981FB880A09C}" type="sibTrans" cxnId="{92D1EFC3-9C73-4C21-BA69-F6FD023A9C68}">
      <dgm:prSet/>
      <dgm:spPr/>
      <dgm:t>
        <a:bodyPr/>
        <a:lstStyle/>
        <a:p>
          <a:endParaRPr lang="zh-TW" altLang="en-US"/>
        </a:p>
      </dgm:t>
    </dgm:pt>
    <dgm:pt modelId="{B471FA3C-7513-4DE0-AFA9-192DA017E020}">
      <dgm:prSet phldrT="[文字]" custT="1"/>
      <dgm:spPr>
        <a:solidFill>
          <a:schemeClr val="accent1">
            <a:lumMod val="50000"/>
          </a:schemeClr>
        </a:solidFill>
      </dgm:spPr>
      <dgm:t>
        <a:bodyPr/>
        <a:lstStyle/>
        <a:p>
          <a:pPr algn="ctr"/>
          <a:r>
            <a:rPr lang="zh-TW" altLang="en-US" sz="2800" b="0" i="0" dirty="0" smtClean="0"/>
            <a:t>核定補助次年</a:t>
          </a:r>
          <a:r>
            <a:rPr lang="en-US" altLang="zh-TW" sz="2800" b="0" i="0" dirty="0" smtClean="0"/>
            <a:t>10</a:t>
          </a:r>
          <a:r>
            <a:rPr lang="zh-TW" altLang="en-US" sz="2800" b="0" i="0" dirty="0" smtClean="0"/>
            <a:t>月</a:t>
          </a:r>
          <a:r>
            <a:rPr lang="en-US" altLang="zh-TW" sz="2800" b="0" i="0" dirty="0" smtClean="0"/>
            <a:t>31</a:t>
          </a:r>
          <a:r>
            <a:rPr lang="zh-TW" altLang="en-US" sz="2800" b="0" i="0" dirty="0" smtClean="0"/>
            <a:t>日以前</a:t>
          </a:r>
          <a:endParaRPr lang="en-US" altLang="zh-TW" sz="2800" b="1" dirty="0" smtClean="0">
            <a:latin typeface="+mj-ea"/>
            <a:ea typeface="+mj-ea"/>
          </a:endParaRPr>
        </a:p>
        <a:p>
          <a:pPr algn="ctr"/>
          <a:r>
            <a:rPr lang="zh-TW" altLang="en-US" sz="2800" b="1" dirty="0" smtClean="0">
              <a:latin typeface="+mj-ea"/>
              <a:ea typeface="+mj-ea"/>
            </a:rPr>
            <a:t>選送生出國</a:t>
          </a:r>
          <a:endParaRPr lang="zh-TW" altLang="en-US" sz="2800" b="1" dirty="0">
            <a:latin typeface="+mj-ea"/>
            <a:ea typeface="+mj-ea"/>
          </a:endParaRPr>
        </a:p>
      </dgm:t>
    </dgm:pt>
    <dgm:pt modelId="{DF564AD3-2178-4D6E-A7BB-90C4314CED51}" type="parTrans" cxnId="{8CEC3E00-24BC-408E-A7BA-8A9B74044CD7}">
      <dgm:prSet/>
      <dgm:spPr/>
      <dgm:t>
        <a:bodyPr/>
        <a:lstStyle/>
        <a:p>
          <a:endParaRPr lang="zh-TW" altLang="en-US"/>
        </a:p>
      </dgm:t>
    </dgm:pt>
    <dgm:pt modelId="{57A58951-1789-4550-9004-6B616E8DEB9C}" type="sibTrans" cxnId="{8CEC3E00-24BC-408E-A7BA-8A9B74044CD7}">
      <dgm:prSet/>
      <dgm:spPr/>
      <dgm:t>
        <a:bodyPr/>
        <a:lstStyle/>
        <a:p>
          <a:endParaRPr lang="zh-TW" altLang="en-US"/>
        </a:p>
      </dgm:t>
    </dgm:pt>
    <dgm:pt modelId="{03C060D2-6C00-4535-9CBC-4547401B5B61}" type="pres">
      <dgm:prSet presAssocID="{0B42C993-1061-40F4-9CA4-497309F3D9D5}" presName="CompostProcess" presStyleCnt="0">
        <dgm:presLayoutVars>
          <dgm:dir/>
          <dgm:resizeHandles val="exact"/>
        </dgm:presLayoutVars>
      </dgm:prSet>
      <dgm:spPr/>
    </dgm:pt>
    <dgm:pt modelId="{B4AF65E4-E502-46CA-B005-C045979747D6}" type="pres">
      <dgm:prSet presAssocID="{0B42C993-1061-40F4-9CA4-497309F3D9D5}" presName="arrow" presStyleLbl="bgShp" presStyleIdx="0" presStyleCnt="1" custScaleX="117647" custLinFactNeighborX="0" custLinFactNeighborY="-1069"/>
      <dgm:spPr>
        <a:solidFill>
          <a:srgbClr val="FFFF99"/>
        </a:solidFill>
      </dgm:spPr>
    </dgm:pt>
    <dgm:pt modelId="{FC5B34DC-F68E-46CF-9251-9A6B0741F5A8}" type="pres">
      <dgm:prSet presAssocID="{0B42C993-1061-40F4-9CA4-497309F3D9D5}" presName="linearProcess" presStyleCnt="0"/>
      <dgm:spPr/>
    </dgm:pt>
    <dgm:pt modelId="{55C4F194-C905-4906-B99E-79ADD67C5F5C}" type="pres">
      <dgm:prSet presAssocID="{980CC0B7-5C89-4A47-8488-A7445D04E576}" presName="textNode" presStyleLbl="node1" presStyleIdx="0" presStyleCnt="3" custLinFactNeighborX="14693" custLinFactNeighborY="-382">
        <dgm:presLayoutVars>
          <dgm:bulletEnabled val="1"/>
        </dgm:presLayoutVars>
      </dgm:prSet>
      <dgm:spPr/>
      <dgm:t>
        <a:bodyPr/>
        <a:lstStyle/>
        <a:p>
          <a:endParaRPr lang="zh-TW" altLang="en-US"/>
        </a:p>
      </dgm:t>
    </dgm:pt>
    <dgm:pt modelId="{FBBFFE90-83F1-462D-B0A4-134C5734AB56}" type="pres">
      <dgm:prSet presAssocID="{20F4A480-7025-499C-89B3-ED2F0A5766DF}" presName="sibTrans" presStyleCnt="0"/>
      <dgm:spPr/>
    </dgm:pt>
    <dgm:pt modelId="{3FE76E9B-2760-4D5B-8479-9EEB386E342F}" type="pres">
      <dgm:prSet presAssocID="{3BA179B2-D1AD-4DCD-9B78-5144F8ED2DBA}" presName="textNode" presStyleLbl="node1" presStyleIdx="1" presStyleCnt="3" custScaleX="114806" custScaleY="101143">
        <dgm:presLayoutVars>
          <dgm:bulletEnabled val="1"/>
        </dgm:presLayoutVars>
      </dgm:prSet>
      <dgm:spPr/>
      <dgm:t>
        <a:bodyPr/>
        <a:lstStyle/>
        <a:p>
          <a:endParaRPr lang="zh-TW" altLang="en-US"/>
        </a:p>
      </dgm:t>
    </dgm:pt>
    <dgm:pt modelId="{110F16DF-0011-4C83-B829-7EA02FA6C949}" type="pres">
      <dgm:prSet presAssocID="{E8BAFFA9-7D27-4329-8090-981FB880A09C}" presName="sibTrans" presStyleCnt="0"/>
      <dgm:spPr/>
    </dgm:pt>
    <dgm:pt modelId="{465F2A12-CB92-4C93-864A-7F4F0609813F}" type="pres">
      <dgm:prSet presAssocID="{B471FA3C-7513-4DE0-AFA9-192DA017E020}" presName="textNode" presStyleLbl="node1" presStyleIdx="2" presStyleCnt="3">
        <dgm:presLayoutVars>
          <dgm:bulletEnabled val="1"/>
        </dgm:presLayoutVars>
      </dgm:prSet>
      <dgm:spPr/>
      <dgm:t>
        <a:bodyPr/>
        <a:lstStyle/>
        <a:p>
          <a:endParaRPr lang="zh-TW" altLang="en-US"/>
        </a:p>
      </dgm:t>
    </dgm:pt>
  </dgm:ptLst>
  <dgm:cxnLst>
    <dgm:cxn modelId="{DB3CF9B4-BF71-46F3-85C9-2084A4AF5C3F}" type="presOf" srcId="{0B42C993-1061-40F4-9CA4-497309F3D9D5}" destId="{03C060D2-6C00-4535-9CBC-4547401B5B61}" srcOrd="0" destOrd="0" presId="urn:microsoft.com/office/officeart/2005/8/layout/hProcess9"/>
    <dgm:cxn modelId="{D91DE829-2C04-4D32-B7CB-B97ED56E2227}" srcId="{0B42C993-1061-40F4-9CA4-497309F3D9D5}" destId="{980CC0B7-5C89-4A47-8488-A7445D04E576}" srcOrd="0" destOrd="0" parTransId="{00406069-06B1-45E4-B022-D6AB6E126169}" sibTransId="{20F4A480-7025-499C-89B3-ED2F0A5766DF}"/>
    <dgm:cxn modelId="{29BA8F79-2A28-4E20-9287-9D48E46FC473}" type="presOf" srcId="{3BA179B2-D1AD-4DCD-9B78-5144F8ED2DBA}" destId="{3FE76E9B-2760-4D5B-8479-9EEB386E342F}" srcOrd="0" destOrd="0" presId="urn:microsoft.com/office/officeart/2005/8/layout/hProcess9"/>
    <dgm:cxn modelId="{8CEC3E00-24BC-408E-A7BA-8A9B74044CD7}" srcId="{0B42C993-1061-40F4-9CA4-497309F3D9D5}" destId="{B471FA3C-7513-4DE0-AFA9-192DA017E020}" srcOrd="2" destOrd="0" parTransId="{DF564AD3-2178-4D6E-A7BB-90C4314CED51}" sibTransId="{57A58951-1789-4550-9004-6B616E8DEB9C}"/>
    <dgm:cxn modelId="{92D1EFC3-9C73-4C21-BA69-F6FD023A9C68}" srcId="{0B42C993-1061-40F4-9CA4-497309F3D9D5}" destId="{3BA179B2-D1AD-4DCD-9B78-5144F8ED2DBA}" srcOrd="1" destOrd="0" parTransId="{2A046643-3B6F-4DC3-9B1C-F786C69E34A8}" sibTransId="{E8BAFFA9-7D27-4329-8090-981FB880A09C}"/>
    <dgm:cxn modelId="{B7DB0339-E6B0-4732-B336-F4035BDC236F}" type="presOf" srcId="{980CC0B7-5C89-4A47-8488-A7445D04E576}" destId="{55C4F194-C905-4906-B99E-79ADD67C5F5C}" srcOrd="0" destOrd="0" presId="urn:microsoft.com/office/officeart/2005/8/layout/hProcess9"/>
    <dgm:cxn modelId="{FAAA447F-1ACE-4731-A6BB-E6EAFAAA566F}" type="presOf" srcId="{B471FA3C-7513-4DE0-AFA9-192DA017E020}" destId="{465F2A12-CB92-4C93-864A-7F4F0609813F}" srcOrd="0" destOrd="0" presId="urn:microsoft.com/office/officeart/2005/8/layout/hProcess9"/>
    <dgm:cxn modelId="{2BA9D84B-1CE9-4BA2-AE67-3BE8AA741ADD}" type="presParOf" srcId="{03C060D2-6C00-4535-9CBC-4547401B5B61}" destId="{B4AF65E4-E502-46CA-B005-C045979747D6}" srcOrd="0" destOrd="0" presId="urn:microsoft.com/office/officeart/2005/8/layout/hProcess9"/>
    <dgm:cxn modelId="{9615184B-C4B6-4556-916F-EEEB30B4A22A}" type="presParOf" srcId="{03C060D2-6C00-4535-9CBC-4547401B5B61}" destId="{FC5B34DC-F68E-46CF-9251-9A6B0741F5A8}" srcOrd="1" destOrd="0" presId="urn:microsoft.com/office/officeart/2005/8/layout/hProcess9"/>
    <dgm:cxn modelId="{5827F74E-A7E5-4F53-A774-2C5AD7CEE31C}" type="presParOf" srcId="{FC5B34DC-F68E-46CF-9251-9A6B0741F5A8}" destId="{55C4F194-C905-4906-B99E-79ADD67C5F5C}" srcOrd="0" destOrd="0" presId="urn:microsoft.com/office/officeart/2005/8/layout/hProcess9"/>
    <dgm:cxn modelId="{36A47CD6-DF6D-44FD-B088-12316369EC58}" type="presParOf" srcId="{FC5B34DC-F68E-46CF-9251-9A6B0741F5A8}" destId="{FBBFFE90-83F1-462D-B0A4-134C5734AB56}" srcOrd="1" destOrd="0" presId="urn:microsoft.com/office/officeart/2005/8/layout/hProcess9"/>
    <dgm:cxn modelId="{82F5471B-6B6D-414D-8982-26CD4055A6BC}" type="presParOf" srcId="{FC5B34DC-F68E-46CF-9251-9A6B0741F5A8}" destId="{3FE76E9B-2760-4D5B-8479-9EEB386E342F}" srcOrd="2" destOrd="0" presId="urn:microsoft.com/office/officeart/2005/8/layout/hProcess9"/>
    <dgm:cxn modelId="{BD2D1E54-9808-4811-AE07-E83EB3E5B241}" type="presParOf" srcId="{FC5B34DC-F68E-46CF-9251-9A6B0741F5A8}" destId="{110F16DF-0011-4C83-B829-7EA02FA6C949}" srcOrd="3" destOrd="0" presId="urn:microsoft.com/office/officeart/2005/8/layout/hProcess9"/>
    <dgm:cxn modelId="{F6F5543E-D1AD-4802-BB42-C9FA04C3520D}" type="presParOf" srcId="{FC5B34DC-F68E-46CF-9251-9A6B0741F5A8}" destId="{465F2A12-CB92-4C93-864A-7F4F0609813F}"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B42C993-1061-40F4-9CA4-497309F3D9D5}" type="doc">
      <dgm:prSet loTypeId="urn:microsoft.com/office/officeart/2005/8/layout/hProcess9" loCatId="process" qsTypeId="urn:microsoft.com/office/officeart/2005/8/quickstyle/simple1" qsCatId="simple" csTypeId="urn:microsoft.com/office/officeart/2005/8/colors/accent1_2" csCatId="accent1" phldr="1"/>
      <dgm:spPr/>
    </dgm:pt>
    <dgm:pt modelId="{980CC0B7-5C89-4A47-8488-A7445D04E576}">
      <dgm:prSet phldrT="[文字]" custT="1"/>
      <dgm:spPr>
        <a:solidFill>
          <a:schemeClr val="tx2">
            <a:lumMod val="75000"/>
          </a:schemeClr>
        </a:solidFill>
      </dgm:spPr>
      <dgm:t>
        <a:bodyPr/>
        <a:lstStyle/>
        <a:p>
          <a:pPr algn="ctr"/>
          <a:r>
            <a:rPr lang="en-US" altLang="zh-TW" sz="2800" b="1" dirty="0" smtClean="0"/>
            <a:t>7</a:t>
          </a:r>
          <a:r>
            <a:rPr lang="zh-TW" altLang="en-US" sz="2800" b="1" dirty="0" smtClean="0"/>
            <a:t>月下旬或</a:t>
          </a:r>
          <a:r>
            <a:rPr lang="en-US" altLang="zh-TW" sz="2800" b="1" dirty="0" smtClean="0"/>
            <a:t>8</a:t>
          </a:r>
          <a:r>
            <a:rPr lang="zh-TW" altLang="en-US" sz="2800" b="1" dirty="0" smtClean="0"/>
            <a:t>月上旬</a:t>
          </a:r>
          <a:endParaRPr lang="en-US" altLang="zh-TW" sz="2800" b="1" dirty="0" smtClean="0"/>
        </a:p>
        <a:p>
          <a:pPr algn="ctr"/>
          <a:r>
            <a:rPr lang="zh-TW" altLang="en-US" sz="2800" b="1" dirty="0" smtClean="0"/>
            <a:t>徵件公告</a:t>
          </a:r>
          <a:endParaRPr lang="zh-TW" altLang="en-US" sz="2800" b="1" dirty="0"/>
        </a:p>
      </dgm:t>
    </dgm:pt>
    <dgm:pt modelId="{00406069-06B1-45E4-B022-D6AB6E126169}" type="parTrans" cxnId="{D91DE829-2C04-4D32-B7CB-B97ED56E2227}">
      <dgm:prSet/>
      <dgm:spPr/>
      <dgm:t>
        <a:bodyPr/>
        <a:lstStyle/>
        <a:p>
          <a:endParaRPr lang="zh-TW" altLang="en-US"/>
        </a:p>
      </dgm:t>
    </dgm:pt>
    <dgm:pt modelId="{20F4A480-7025-499C-89B3-ED2F0A5766DF}" type="sibTrans" cxnId="{D91DE829-2C04-4D32-B7CB-B97ED56E2227}">
      <dgm:prSet/>
      <dgm:spPr/>
      <dgm:t>
        <a:bodyPr/>
        <a:lstStyle/>
        <a:p>
          <a:endParaRPr lang="zh-TW" altLang="en-US"/>
        </a:p>
      </dgm:t>
    </dgm:pt>
    <dgm:pt modelId="{3BA179B2-D1AD-4DCD-9B78-5144F8ED2DBA}">
      <dgm:prSet phldrT="[文字]" custT="1"/>
      <dgm:spPr>
        <a:solidFill>
          <a:srgbClr val="C68585"/>
        </a:solidFill>
      </dgm:spPr>
      <dgm:t>
        <a:bodyPr/>
        <a:lstStyle/>
        <a:p>
          <a:pPr algn="ctr"/>
          <a:r>
            <a:rPr lang="en-US" altLang="zh-TW" sz="2800" b="1" dirty="0" smtClean="0">
              <a:latin typeface="新細明體" panose="02020500000000000000" pitchFamily="18" charset="-120"/>
              <a:ea typeface="新細明體" panose="02020500000000000000" pitchFamily="18" charset="-120"/>
            </a:rPr>
            <a:t>9</a:t>
          </a:r>
          <a:r>
            <a:rPr lang="zh-TW" altLang="en-US" sz="2800" b="1" dirty="0" smtClean="0">
              <a:latin typeface="新細明體" panose="02020500000000000000" pitchFamily="18" charset="-120"/>
              <a:ea typeface="新細明體" panose="02020500000000000000" pitchFamily="18" charset="-120"/>
            </a:rPr>
            <a:t>月上旬</a:t>
          </a:r>
          <a:endParaRPr lang="en-US" altLang="zh-TW" sz="2800" b="1" dirty="0" smtClean="0">
            <a:latin typeface="新細明體" panose="02020500000000000000" pitchFamily="18" charset="-120"/>
            <a:ea typeface="新細明體" panose="02020500000000000000" pitchFamily="18" charset="-120"/>
          </a:endParaRPr>
        </a:p>
        <a:p>
          <a:pPr algn="ctr"/>
          <a:r>
            <a:rPr lang="zh-TW" altLang="en-US" sz="2800" b="1" dirty="0" smtClean="0">
              <a:latin typeface="新細明體" panose="02020500000000000000" pitchFamily="18" charset="-120"/>
              <a:ea typeface="新細明體" panose="02020500000000000000" pitchFamily="18" charset="-120"/>
            </a:rPr>
            <a:t>校內收件截止</a:t>
          </a:r>
          <a:endParaRPr lang="zh-TW" altLang="en-US" sz="2800" b="1" dirty="0">
            <a:latin typeface="新細明體" panose="02020500000000000000" pitchFamily="18" charset="-120"/>
            <a:ea typeface="新細明體" panose="02020500000000000000" pitchFamily="18" charset="-120"/>
          </a:endParaRPr>
        </a:p>
      </dgm:t>
    </dgm:pt>
    <dgm:pt modelId="{2A046643-3B6F-4DC3-9B1C-F786C69E34A8}" type="parTrans" cxnId="{92D1EFC3-9C73-4C21-BA69-F6FD023A9C68}">
      <dgm:prSet/>
      <dgm:spPr/>
      <dgm:t>
        <a:bodyPr/>
        <a:lstStyle/>
        <a:p>
          <a:endParaRPr lang="zh-TW" altLang="en-US"/>
        </a:p>
      </dgm:t>
    </dgm:pt>
    <dgm:pt modelId="{E8BAFFA9-7D27-4329-8090-981FB880A09C}" type="sibTrans" cxnId="{92D1EFC3-9C73-4C21-BA69-F6FD023A9C68}">
      <dgm:prSet/>
      <dgm:spPr/>
      <dgm:t>
        <a:bodyPr/>
        <a:lstStyle/>
        <a:p>
          <a:endParaRPr lang="zh-TW" altLang="en-US"/>
        </a:p>
      </dgm:t>
    </dgm:pt>
    <dgm:pt modelId="{B471FA3C-7513-4DE0-AFA9-192DA017E020}">
      <dgm:prSet phldrT="[文字]" custT="1"/>
      <dgm:spPr>
        <a:solidFill>
          <a:schemeClr val="accent1">
            <a:lumMod val="50000"/>
          </a:schemeClr>
        </a:solidFill>
      </dgm:spPr>
      <dgm:t>
        <a:bodyPr/>
        <a:lstStyle/>
        <a:p>
          <a:pPr algn="ctr"/>
          <a:r>
            <a:rPr lang="en-US" altLang="zh-TW" sz="2800" b="1" dirty="0" smtClean="0">
              <a:latin typeface="+mj-ea"/>
              <a:ea typeface="+mj-ea"/>
            </a:rPr>
            <a:t>9</a:t>
          </a:r>
          <a:r>
            <a:rPr lang="zh-TW" altLang="en-US" sz="2800" b="1" dirty="0" smtClean="0">
              <a:latin typeface="+mj-ea"/>
              <a:ea typeface="+mj-ea"/>
            </a:rPr>
            <a:t>月中旬</a:t>
          </a:r>
          <a:endParaRPr lang="en-US" altLang="zh-TW" sz="2800" b="1" dirty="0" smtClean="0">
            <a:latin typeface="+mj-ea"/>
            <a:ea typeface="+mj-ea"/>
          </a:endParaRPr>
        </a:p>
        <a:p>
          <a:pPr algn="ctr"/>
          <a:r>
            <a:rPr lang="zh-TW" altLang="en-US" sz="2800" b="1" dirty="0" smtClean="0">
              <a:latin typeface="+mj-ea"/>
              <a:ea typeface="+mj-ea"/>
            </a:rPr>
            <a:t>校內審查會</a:t>
          </a:r>
          <a:endParaRPr lang="zh-TW" altLang="en-US" sz="2800" b="1" dirty="0">
            <a:latin typeface="+mj-ea"/>
            <a:ea typeface="+mj-ea"/>
          </a:endParaRPr>
        </a:p>
      </dgm:t>
    </dgm:pt>
    <dgm:pt modelId="{DF564AD3-2178-4D6E-A7BB-90C4314CED51}" type="parTrans" cxnId="{8CEC3E00-24BC-408E-A7BA-8A9B74044CD7}">
      <dgm:prSet/>
      <dgm:spPr/>
      <dgm:t>
        <a:bodyPr/>
        <a:lstStyle/>
        <a:p>
          <a:endParaRPr lang="zh-TW" altLang="en-US"/>
        </a:p>
      </dgm:t>
    </dgm:pt>
    <dgm:pt modelId="{57A58951-1789-4550-9004-6B616E8DEB9C}" type="sibTrans" cxnId="{8CEC3E00-24BC-408E-A7BA-8A9B74044CD7}">
      <dgm:prSet/>
      <dgm:spPr/>
      <dgm:t>
        <a:bodyPr/>
        <a:lstStyle/>
        <a:p>
          <a:endParaRPr lang="zh-TW" altLang="en-US"/>
        </a:p>
      </dgm:t>
    </dgm:pt>
    <dgm:pt modelId="{BD2B59EC-69CE-480D-8F81-9DCA069FE587}">
      <dgm:prSet custT="1"/>
      <dgm:spPr>
        <a:solidFill>
          <a:srgbClr val="C68585"/>
        </a:solidFill>
      </dgm:spPr>
      <dgm:t>
        <a:bodyPr/>
        <a:lstStyle/>
        <a:p>
          <a:r>
            <a:rPr lang="en-US" altLang="zh-TW" sz="2800" b="1" dirty="0" smtClean="0">
              <a:latin typeface="新細明體" panose="02020500000000000000" pitchFamily="18" charset="-120"/>
              <a:ea typeface="新細明體" panose="02020500000000000000" pitchFamily="18" charset="-120"/>
            </a:rPr>
            <a:t>9</a:t>
          </a:r>
          <a:r>
            <a:rPr lang="zh-TW" altLang="en-US" sz="2800" b="1" dirty="0" smtClean="0">
              <a:latin typeface="新細明體" panose="02020500000000000000" pitchFamily="18" charset="-120"/>
              <a:ea typeface="新細明體" panose="02020500000000000000" pitchFamily="18" charset="-120"/>
            </a:rPr>
            <a:t>月</a:t>
          </a:r>
          <a:r>
            <a:rPr lang="en-US" altLang="zh-TW" sz="2800" b="1" dirty="0" smtClean="0">
              <a:latin typeface="新細明體" panose="02020500000000000000" pitchFamily="18" charset="-120"/>
              <a:ea typeface="新細明體" panose="02020500000000000000" pitchFamily="18" charset="-120"/>
            </a:rPr>
            <a:t>30</a:t>
          </a:r>
          <a:r>
            <a:rPr lang="zh-TW" altLang="en-US" sz="2800" b="1" dirty="0" smtClean="0">
              <a:latin typeface="新細明體" panose="02020500000000000000" pitchFamily="18" charset="-120"/>
              <a:ea typeface="新細明體" panose="02020500000000000000" pitchFamily="18" charset="-120"/>
            </a:rPr>
            <a:t>日前</a:t>
          </a:r>
          <a:endParaRPr lang="en-US" altLang="zh-TW" sz="2800" b="1" dirty="0" smtClean="0">
            <a:latin typeface="新細明體" panose="02020500000000000000" pitchFamily="18" charset="-120"/>
            <a:ea typeface="新細明體" panose="02020500000000000000" pitchFamily="18" charset="-120"/>
          </a:endParaRPr>
        </a:p>
        <a:p>
          <a:r>
            <a:rPr lang="zh-TW" altLang="en-US" sz="2700" b="1" dirty="0" smtClean="0">
              <a:latin typeface="新細明體" panose="02020500000000000000" pitchFamily="18" charset="-120"/>
              <a:ea typeface="新細明體" panose="02020500000000000000" pitchFamily="18" charset="-120"/>
            </a:rPr>
            <a:t>上傳本校計畫</a:t>
          </a:r>
          <a:endParaRPr lang="zh-TW" altLang="en-US" sz="2700" b="1" dirty="0">
            <a:latin typeface="新細明體" panose="02020500000000000000" pitchFamily="18" charset="-120"/>
            <a:ea typeface="新細明體" panose="02020500000000000000" pitchFamily="18" charset="-120"/>
          </a:endParaRPr>
        </a:p>
      </dgm:t>
    </dgm:pt>
    <dgm:pt modelId="{D91F9143-9ECD-40CD-9564-2EBFF2A0B363}" type="parTrans" cxnId="{EE2334C6-E7D1-4567-B353-102D3A3BEA28}">
      <dgm:prSet/>
      <dgm:spPr/>
      <dgm:t>
        <a:bodyPr/>
        <a:lstStyle/>
        <a:p>
          <a:endParaRPr lang="zh-TW" altLang="en-US"/>
        </a:p>
      </dgm:t>
    </dgm:pt>
    <dgm:pt modelId="{90A7AF37-2412-47D1-AC21-C87E46678D28}" type="sibTrans" cxnId="{EE2334C6-E7D1-4567-B353-102D3A3BEA28}">
      <dgm:prSet/>
      <dgm:spPr/>
      <dgm:t>
        <a:bodyPr/>
        <a:lstStyle/>
        <a:p>
          <a:endParaRPr lang="zh-TW" altLang="en-US"/>
        </a:p>
      </dgm:t>
    </dgm:pt>
    <dgm:pt modelId="{03C060D2-6C00-4535-9CBC-4547401B5B61}" type="pres">
      <dgm:prSet presAssocID="{0B42C993-1061-40F4-9CA4-497309F3D9D5}" presName="CompostProcess" presStyleCnt="0">
        <dgm:presLayoutVars>
          <dgm:dir/>
          <dgm:resizeHandles val="exact"/>
        </dgm:presLayoutVars>
      </dgm:prSet>
      <dgm:spPr/>
    </dgm:pt>
    <dgm:pt modelId="{B4AF65E4-E502-46CA-B005-C045979747D6}" type="pres">
      <dgm:prSet presAssocID="{0B42C993-1061-40F4-9CA4-497309F3D9D5}" presName="arrow" presStyleLbl="bgShp" presStyleIdx="0" presStyleCnt="1" custScaleX="117647" custLinFactNeighborX="253" custLinFactNeighborY="-2138"/>
      <dgm:spPr>
        <a:solidFill>
          <a:srgbClr val="FFFF99"/>
        </a:solidFill>
      </dgm:spPr>
    </dgm:pt>
    <dgm:pt modelId="{FC5B34DC-F68E-46CF-9251-9A6B0741F5A8}" type="pres">
      <dgm:prSet presAssocID="{0B42C993-1061-40F4-9CA4-497309F3D9D5}" presName="linearProcess" presStyleCnt="0"/>
      <dgm:spPr/>
    </dgm:pt>
    <dgm:pt modelId="{55C4F194-C905-4906-B99E-79ADD67C5F5C}" type="pres">
      <dgm:prSet presAssocID="{980CC0B7-5C89-4A47-8488-A7445D04E576}" presName="textNode" presStyleLbl="node1" presStyleIdx="0" presStyleCnt="4" custLinFactNeighborX="14693" custLinFactNeighborY="-382">
        <dgm:presLayoutVars>
          <dgm:bulletEnabled val="1"/>
        </dgm:presLayoutVars>
      </dgm:prSet>
      <dgm:spPr/>
      <dgm:t>
        <a:bodyPr/>
        <a:lstStyle/>
        <a:p>
          <a:endParaRPr lang="zh-TW" altLang="en-US"/>
        </a:p>
      </dgm:t>
    </dgm:pt>
    <dgm:pt modelId="{FBBFFE90-83F1-462D-B0A4-134C5734AB56}" type="pres">
      <dgm:prSet presAssocID="{20F4A480-7025-499C-89B3-ED2F0A5766DF}" presName="sibTrans" presStyleCnt="0"/>
      <dgm:spPr/>
    </dgm:pt>
    <dgm:pt modelId="{3FE76E9B-2760-4D5B-8479-9EEB386E342F}" type="pres">
      <dgm:prSet presAssocID="{3BA179B2-D1AD-4DCD-9B78-5144F8ED2DBA}" presName="textNode" presStyleLbl="node1" presStyleIdx="1" presStyleCnt="4" custScaleX="108580" custScaleY="101143">
        <dgm:presLayoutVars>
          <dgm:bulletEnabled val="1"/>
        </dgm:presLayoutVars>
      </dgm:prSet>
      <dgm:spPr/>
      <dgm:t>
        <a:bodyPr/>
        <a:lstStyle/>
        <a:p>
          <a:endParaRPr lang="zh-TW" altLang="en-US"/>
        </a:p>
      </dgm:t>
    </dgm:pt>
    <dgm:pt modelId="{110F16DF-0011-4C83-B829-7EA02FA6C949}" type="pres">
      <dgm:prSet presAssocID="{E8BAFFA9-7D27-4329-8090-981FB880A09C}" presName="sibTrans" presStyleCnt="0"/>
      <dgm:spPr/>
    </dgm:pt>
    <dgm:pt modelId="{465F2A12-CB92-4C93-864A-7F4F0609813F}" type="pres">
      <dgm:prSet presAssocID="{B471FA3C-7513-4DE0-AFA9-192DA017E020}" presName="textNode" presStyleLbl="node1" presStyleIdx="2" presStyleCnt="4">
        <dgm:presLayoutVars>
          <dgm:bulletEnabled val="1"/>
        </dgm:presLayoutVars>
      </dgm:prSet>
      <dgm:spPr/>
      <dgm:t>
        <a:bodyPr/>
        <a:lstStyle/>
        <a:p>
          <a:endParaRPr lang="zh-TW" altLang="en-US"/>
        </a:p>
      </dgm:t>
    </dgm:pt>
    <dgm:pt modelId="{85172681-4187-45EC-ACD7-5211F1A16AED}" type="pres">
      <dgm:prSet presAssocID="{57A58951-1789-4550-9004-6B616E8DEB9C}" presName="sibTrans" presStyleCnt="0"/>
      <dgm:spPr/>
    </dgm:pt>
    <dgm:pt modelId="{914CA27B-1285-4B60-84B7-1904EEF9C06A}" type="pres">
      <dgm:prSet presAssocID="{BD2B59EC-69CE-480D-8F81-9DCA069FE587}" presName="textNode" presStyleLbl="node1" presStyleIdx="3" presStyleCnt="4" custScaleX="103666" custScaleY="103426">
        <dgm:presLayoutVars>
          <dgm:bulletEnabled val="1"/>
        </dgm:presLayoutVars>
      </dgm:prSet>
      <dgm:spPr/>
      <dgm:t>
        <a:bodyPr/>
        <a:lstStyle/>
        <a:p>
          <a:endParaRPr lang="zh-TW" altLang="en-US"/>
        </a:p>
      </dgm:t>
    </dgm:pt>
  </dgm:ptLst>
  <dgm:cxnLst>
    <dgm:cxn modelId="{DB3CF9B4-BF71-46F3-85C9-2084A4AF5C3F}" type="presOf" srcId="{0B42C993-1061-40F4-9CA4-497309F3D9D5}" destId="{03C060D2-6C00-4535-9CBC-4547401B5B61}" srcOrd="0" destOrd="0" presId="urn:microsoft.com/office/officeart/2005/8/layout/hProcess9"/>
    <dgm:cxn modelId="{728FF8C9-DE6C-40B7-AAF8-129FE3D97EED}" type="presOf" srcId="{BD2B59EC-69CE-480D-8F81-9DCA069FE587}" destId="{914CA27B-1285-4B60-84B7-1904EEF9C06A}" srcOrd="0" destOrd="0" presId="urn:microsoft.com/office/officeart/2005/8/layout/hProcess9"/>
    <dgm:cxn modelId="{D91DE829-2C04-4D32-B7CB-B97ED56E2227}" srcId="{0B42C993-1061-40F4-9CA4-497309F3D9D5}" destId="{980CC0B7-5C89-4A47-8488-A7445D04E576}" srcOrd="0" destOrd="0" parTransId="{00406069-06B1-45E4-B022-D6AB6E126169}" sibTransId="{20F4A480-7025-499C-89B3-ED2F0A5766DF}"/>
    <dgm:cxn modelId="{29BA8F79-2A28-4E20-9287-9D48E46FC473}" type="presOf" srcId="{3BA179B2-D1AD-4DCD-9B78-5144F8ED2DBA}" destId="{3FE76E9B-2760-4D5B-8479-9EEB386E342F}" srcOrd="0" destOrd="0" presId="urn:microsoft.com/office/officeart/2005/8/layout/hProcess9"/>
    <dgm:cxn modelId="{EE2334C6-E7D1-4567-B353-102D3A3BEA28}" srcId="{0B42C993-1061-40F4-9CA4-497309F3D9D5}" destId="{BD2B59EC-69CE-480D-8F81-9DCA069FE587}" srcOrd="3" destOrd="0" parTransId="{D91F9143-9ECD-40CD-9564-2EBFF2A0B363}" sibTransId="{90A7AF37-2412-47D1-AC21-C87E46678D28}"/>
    <dgm:cxn modelId="{8CEC3E00-24BC-408E-A7BA-8A9B74044CD7}" srcId="{0B42C993-1061-40F4-9CA4-497309F3D9D5}" destId="{B471FA3C-7513-4DE0-AFA9-192DA017E020}" srcOrd="2" destOrd="0" parTransId="{DF564AD3-2178-4D6E-A7BB-90C4314CED51}" sibTransId="{57A58951-1789-4550-9004-6B616E8DEB9C}"/>
    <dgm:cxn modelId="{92D1EFC3-9C73-4C21-BA69-F6FD023A9C68}" srcId="{0B42C993-1061-40F4-9CA4-497309F3D9D5}" destId="{3BA179B2-D1AD-4DCD-9B78-5144F8ED2DBA}" srcOrd="1" destOrd="0" parTransId="{2A046643-3B6F-4DC3-9B1C-F786C69E34A8}" sibTransId="{E8BAFFA9-7D27-4329-8090-981FB880A09C}"/>
    <dgm:cxn modelId="{B7DB0339-E6B0-4732-B336-F4035BDC236F}" type="presOf" srcId="{980CC0B7-5C89-4A47-8488-A7445D04E576}" destId="{55C4F194-C905-4906-B99E-79ADD67C5F5C}" srcOrd="0" destOrd="0" presId="urn:microsoft.com/office/officeart/2005/8/layout/hProcess9"/>
    <dgm:cxn modelId="{FAAA447F-1ACE-4731-A6BB-E6EAFAAA566F}" type="presOf" srcId="{B471FA3C-7513-4DE0-AFA9-192DA017E020}" destId="{465F2A12-CB92-4C93-864A-7F4F0609813F}" srcOrd="0" destOrd="0" presId="urn:microsoft.com/office/officeart/2005/8/layout/hProcess9"/>
    <dgm:cxn modelId="{2BA9D84B-1CE9-4BA2-AE67-3BE8AA741ADD}" type="presParOf" srcId="{03C060D2-6C00-4535-9CBC-4547401B5B61}" destId="{B4AF65E4-E502-46CA-B005-C045979747D6}" srcOrd="0" destOrd="0" presId="urn:microsoft.com/office/officeart/2005/8/layout/hProcess9"/>
    <dgm:cxn modelId="{9615184B-C4B6-4556-916F-EEEB30B4A22A}" type="presParOf" srcId="{03C060D2-6C00-4535-9CBC-4547401B5B61}" destId="{FC5B34DC-F68E-46CF-9251-9A6B0741F5A8}" srcOrd="1" destOrd="0" presId="urn:microsoft.com/office/officeart/2005/8/layout/hProcess9"/>
    <dgm:cxn modelId="{5827F74E-A7E5-4F53-A774-2C5AD7CEE31C}" type="presParOf" srcId="{FC5B34DC-F68E-46CF-9251-9A6B0741F5A8}" destId="{55C4F194-C905-4906-B99E-79ADD67C5F5C}" srcOrd="0" destOrd="0" presId="urn:microsoft.com/office/officeart/2005/8/layout/hProcess9"/>
    <dgm:cxn modelId="{36A47CD6-DF6D-44FD-B088-12316369EC58}" type="presParOf" srcId="{FC5B34DC-F68E-46CF-9251-9A6B0741F5A8}" destId="{FBBFFE90-83F1-462D-B0A4-134C5734AB56}" srcOrd="1" destOrd="0" presId="urn:microsoft.com/office/officeart/2005/8/layout/hProcess9"/>
    <dgm:cxn modelId="{82F5471B-6B6D-414D-8982-26CD4055A6BC}" type="presParOf" srcId="{FC5B34DC-F68E-46CF-9251-9A6B0741F5A8}" destId="{3FE76E9B-2760-4D5B-8479-9EEB386E342F}" srcOrd="2" destOrd="0" presId="urn:microsoft.com/office/officeart/2005/8/layout/hProcess9"/>
    <dgm:cxn modelId="{BD2D1E54-9808-4811-AE07-E83EB3E5B241}" type="presParOf" srcId="{FC5B34DC-F68E-46CF-9251-9A6B0741F5A8}" destId="{110F16DF-0011-4C83-B829-7EA02FA6C949}" srcOrd="3" destOrd="0" presId="urn:microsoft.com/office/officeart/2005/8/layout/hProcess9"/>
    <dgm:cxn modelId="{F6F5543E-D1AD-4802-BB42-C9FA04C3520D}" type="presParOf" srcId="{FC5B34DC-F68E-46CF-9251-9A6B0741F5A8}" destId="{465F2A12-CB92-4C93-864A-7F4F0609813F}" srcOrd="4" destOrd="0" presId="urn:microsoft.com/office/officeart/2005/8/layout/hProcess9"/>
    <dgm:cxn modelId="{20888D90-6536-48D7-B67B-2923EBFE4754}" type="presParOf" srcId="{FC5B34DC-F68E-46CF-9251-9A6B0741F5A8}" destId="{85172681-4187-45EC-ACD7-5211F1A16AED}" srcOrd="5" destOrd="0" presId="urn:microsoft.com/office/officeart/2005/8/layout/hProcess9"/>
    <dgm:cxn modelId="{02A24BCE-8281-4395-9BFE-94593E610CAB}" type="presParOf" srcId="{FC5B34DC-F68E-46CF-9251-9A6B0741F5A8}" destId="{914CA27B-1285-4B60-84B7-1904EEF9C06A}" srcOrd="6"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B42C993-1061-40F4-9CA4-497309F3D9D5}" type="doc">
      <dgm:prSet loTypeId="urn:microsoft.com/office/officeart/2005/8/layout/hProcess9" loCatId="process" qsTypeId="urn:microsoft.com/office/officeart/2005/8/quickstyle/simple1" qsCatId="simple" csTypeId="urn:microsoft.com/office/officeart/2005/8/colors/accent1_2" csCatId="accent1" phldr="1"/>
      <dgm:spPr/>
    </dgm:pt>
    <dgm:pt modelId="{980CC0B7-5C89-4A47-8488-A7445D04E576}">
      <dgm:prSet phldrT="[文字]" custT="1"/>
      <dgm:spPr>
        <a:solidFill>
          <a:schemeClr val="tx2">
            <a:lumMod val="75000"/>
          </a:schemeClr>
        </a:solidFill>
      </dgm:spPr>
      <dgm:t>
        <a:bodyPr/>
        <a:lstStyle/>
        <a:p>
          <a:pPr algn="ctr"/>
          <a:r>
            <a:rPr lang="en-US" altLang="zh-TW" sz="2800" b="1" dirty="0" smtClean="0"/>
            <a:t>11</a:t>
          </a:r>
          <a:r>
            <a:rPr lang="zh-TW" altLang="en-US" sz="2800" b="1" dirty="0" smtClean="0"/>
            <a:t>月底</a:t>
          </a:r>
          <a:endParaRPr lang="en-US" altLang="zh-TW" sz="2800" b="1" dirty="0" smtClean="0"/>
        </a:p>
        <a:p>
          <a:pPr algn="ctr"/>
          <a:r>
            <a:rPr lang="zh-TW" altLang="en-US" sz="2800" b="1" dirty="0" smtClean="0"/>
            <a:t>教育部核定</a:t>
          </a:r>
          <a:endParaRPr lang="zh-TW" altLang="en-US" sz="2800" b="1" dirty="0"/>
        </a:p>
      </dgm:t>
    </dgm:pt>
    <dgm:pt modelId="{00406069-06B1-45E4-B022-D6AB6E126169}" type="parTrans" cxnId="{D91DE829-2C04-4D32-B7CB-B97ED56E2227}">
      <dgm:prSet/>
      <dgm:spPr/>
      <dgm:t>
        <a:bodyPr/>
        <a:lstStyle/>
        <a:p>
          <a:endParaRPr lang="zh-TW" altLang="en-US"/>
        </a:p>
      </dgm:t>
    </dgm:pt>
    <dgm:pt modelId="{20F4A480-7025-499C-89B3-ED2F0A5766DF}" type="sibTrans" cxnId="{D91DE829-2C04-4D32-B7CB-B97ED56E2227}">
      <dgm:prSet/>
      <dgm:spPr/>
      <dgm:t>
        <a:bodyPr/>
        <a:lstStyle/>
        <a:p>
          <a:endParaRPr lang="zh-TW" altLang="en-US"/>
        </a:p>
      </dgm:t>
    </dgm:pt>
    <dgm:pt modelId="{3BA179B2-D1AD-4DCD-9B78-5144F8ED2DBA}">
      <dgm:prSet phldrT="[文字]" custT="1"/>
      <dgm:spPr>
        <a:solidFill>
          <a:srgbClr val="C68585"/>
        </a:solidFill>
      </dgm:spPr>
      <dgm:t>
        <a:bodyPr/>
        <a:lstStyle/>
        <a:p>
          <a:pPr algn="ctr"/>
          <a:r>
            <a:rPr lang="zh-TW" altLang="en-US" sz="2800" b="1" dirty="0" smtClean="0">
              <a:latin typeface="新細明體" panose="02020500000000000000" pitchFamily="18" charset="-120"/>
              <a:ea typeface="新細明體" panose="02020500000000000000" pitchFamily="18" charset="-120"/>
            </a:rPr>
            <a:t>行前說明會、經費預借、簽署行政契約</a:t>
          </a:r>
          <a:endParaRPr lang="zh-TW" altLang="en-US" sz="2800" b="1" dirty="0">
            <a:latin typeface="新細明體" panose="02020500000000000000" pitchFamily="18" charset="-120"/>
            <a:ea typeface="新細明體" panose="02020500000000000000" pitchFamily="18" charset="-120"/>
          </a:endParaRPr>
        </a:p>
      </dgm:t>
    </dgm:pt>
    <dgm:pt modelId="{2A046643-3B6F-4DC3-9B1C-F786C69E34A8}" type="parTrans" cxnId="{92D1EFC3-9C73-4C21-BA69-F6FD023A9C68}">
      <dgm:prSet/>
      <dgm:spPr/>
      <dgm:t>
        <a:bodyPr/>
        <a:lstStyle/>
        <a:p>
          <a:endParaRPr lang="zh-TW" altLang="en-US"/>
        </a:p>
      </dgm:t>
    </dgm:pt>
    <dgm:pt modelId="{E8BAFFA9-7D27-4329-8090-981FB880A09C}" type="sibTrans" cxnId="{92D1EFC3-9C73-4C21-BA69-F6FD023A9C68}">
      <dgm:prSet/>
      <dgm:spPr/>
      <dgm:t>
        <a:bodyPr/>
        <a:lstStyle/>
        <a:p>
          <a:endParaRPr lang="zh-TW" altLang="en-US"/>
        </a:p>
      </dgm:t>
    </dgm:pt>
    <dgm:pt modelId="{B471FA3C-7513-4DE0-AFA9-192DA017E020}">
      <dgm:prSet phldrT="[文字]" custT="1"/>
      <dgm:spPr>
        <a:solidFill>
          <a:schemeClr val="accent1">
            <a:lumMod val="50000"/>
          </a:schemeClr>
        </a:solidFill>
      </dgm:spPr>
      <dgm:t>
        <a:bodyPr/>
        <a:lstStyle/>
        <a:p>
          <a:pPr algn="ctr"/>
          <a:r>
            <a:rPr lang="zh-TW" altLang="en-US" sz="2800" b="0" i="0" dirty="0" smtClean="0"/>
            <a:t>核定補助次年</a:t>
          </a:r>
          <a:r>
            <a:rPr lang="en-US" altLang="zh-TW" sz="2800" b="0" i="0" dirty="0" smtClean="0"/>
            <a:t>10</a:t>
          </a:r>
          <a:r>
            <a:rPr lang="zh-TW" altLang="en-US" sz="2800" b="0" i="0" dirty="0" smtClean="0"/>
            <a:t>月</a:t>
          </a:r>
          <a:r>
            <a:rPr lang="en-US" altLang="zh-TW" sz="2800" b="0" i="0" dirty="0" smtClean="0"/>
            <a:t>31</a:t>
          </a:r>
          <a:r>
            <a:rPr lang="zh-TW" altLang="en-US" sz="2800" b="0" i="0" dirty="0" smtClean="0"/>
            <a:t>日以前</a:t>
          </a:r>
          <a:endParaRPr lang="en-US" altLang="zh-TW" sz="2800" b="1" dirty="0" smtClean="0">
            <a:latin typeface="+mj-ea"/>
            <a:ea typeface="+mj-ea"/>
          </a:endParaRPr>
        </a:p>
        <a:p>
          <a:pPr algn="ctr"/>
          <a:r>
            <a:rPr lang="zh-TW" altLang="en-US" sz="2800" b="1" dirty="0" smtClean="0">
              <a:latin typeface="+mj-ea"/>
              <a:ea typeface="+mj-ea"/>
            </a:rPr>
            <a:t>選送生出國</a:t>
          </a:r>
          <a:endParaRPr lang="zh-TW" altLang="en-US" sz="2800" b="1" dirty="0">
            <a:latin typeface="+mj-ea"/>
            <a:ea typeface="+mj-ea"/>
          </a:endParaRPr>
        </a:p>
      </dgm:t>
    </dgm:pt>
    <dgm:pt modelId="{DF564AD3-2178-4D6E-A7BB-90C4314CED51}" type="parTrans" cxnId="{8CEC3E00-24BC-408E-A7BA-8A9B74044CD7}">
      <dgm:prSet/>
      <dgm:spPr/>
      <dgm:t>
        <a:bodyPr/>
        <a:lstStyle/>
        <a:p>
          <a:endParaRPr lang="zh-TW" altLang="en-US"/>
        </a:p>
      </dgm:t>
    </dgm:pt>
    <dgm:pt modelId="{57A58951-1789-4550-9004-6B616E8DEB9C}" type="sibTrans" cxnId="{8CEC3E00-24BC-408E-A7BA-8A9B74044CD7}">
      <dgm:prSet/>
      <dgm:spPr/>
      <dgm:t>
        <a:bodyPr/>
        <a:lstStyle/>
        <a:p>
          <a:endParaRPr lang="zh-TW" altLang="en-US"/>
        </a:p>
      </dgm:t>
    </dgm:pt>
    <dgm:pt modelId="{03C060D2-6C00-4535-9CBC-4547401B5B61}" type="pres">
      <dgm:prSet presAssocID="{0B42C993-1061-40F4-9CA4-497309F3D9D5}" presName="CompostProcess" presStyleCnt="0">
        <dgm:presLayoutVars>
          <dgm:dir/>
          <dgm:resizeHandles val="exact"/>
        </dgm:presLayoutVars>
      </dgm:prSet>
      <dgm:spPr/>
    </dgm:pt>
    <dgm:pt modelId="{B4AF65E4-E502-46CA-B005-C045979747D6}" type="pres">
      <dgm:prSet presAssocID="{0B42C993-1061-40F4-9CA4-497309F3D9D5}" presName="arrow" presStyleLbl="bgShp" presStyleIdx="0" presStyleCnt="1" custScaleX="117647" custLinFactNeighborX="0" custLinFactNeighborY="-1069"/>
      <dgm:spPr>
        <a:solidFill>
          <a:srgbClr val="FFFF99"/>
        </a:solidFill>
      </dgm:spPr>
    </dgm:pt>
    <dgm:pt modelId="{FC5B34DC-F68E-46CF-9251-9A6B0741F5A8}" type="pres">
      <dgm:prSet presAssocID="{0B42C993-1061-40F4-9CA4-497309F3D9D5}" presName="linearProcess" presStyleCnt="0"/>
      <dgm:spPr/>
    </dgm:pt>
    <dgm:pt modelId="{55C4F194-C905-4906-B99E-79ADD67C5F5C}" type="pres">
      <dgm:prSet presAssocID="{980CC0B7-5C89-4A47-8488-A7445D04E576}" presName="textNode" presStyleLbl="node1" presStyleIdx="0" presStyleCnt="3" custLinFactNeighborX="14693" custLinFactNeighborY="-382">
        <dgm:presLayoutVars>
          <dgm:bulletEnabled val="1"/>
        </dgm:presLayoutVars>
      </dgm:prSet>
      <dgm:spPr/>
      <dgm:t>
        <a:bodyPr/>
        <a:lstStyle/>
        <a:p>
          <a:endParaRPr lang="zh-TW" altLang="en-US"/>
        </a:p>
      </dgm:t>
    </dgm:pt>
    <dgm:pt modelId="{FBBFFE90-83F1-462D-B0A4-134C5734AB56}" type="pres">
      <dgm:prSet presAssocID="{20F4A480-7025-499C-89B3-ED2F0A5766DF}" presName="sibTrans" presStyleCnt="0"/>
      <dgm:spPr/>
    </dgm:pt>
    <dgm:pt modelId="{3FE76E9B-2760-4D5B-8479-9EEB386E342F}" type="pres">
      <dgm:prSet presAssocID="{3BA179B2-D1AD-4DCD-9B78-5144F8ED2DBA}" presName="textNode" presStyleLbl="node1" presStyleIdx="1" presStyleCnt="3" custScaleX="114806" custScaleY="101143">
        <dgm:presLayoutVars>
          <dgm:bulletEnabled val="1"/>
        </dgm:presLayoutVars>
      </dgm:prSet>
      <dgm:spPr/>
      <dgm:t>
        <a:bodyPr/>
        <a:lstStyle/>
        <a:p>
          <a:endParaRPr lang="zh-TW" altLang="en-US"/>
        </a:p>
      </dgm:t>
    </dgm:pt>
    <dgm:pt modelId="{110F16DF-0011-4C83-B829-7EA02FA6C949}" type="pres">
      <dgm:prSet presAssocID="{E8BAFFA9-7D27-4329-8090-981FB880A09C}" presName="sibTrans" presStyleCnt="0"/>
      <dgm:spPr/>
    </dgm:pt>
    <dgm:pt modelId="{465F2A12-CB92-4C93-864A-7F4F0609813F}" type="pres">
      <dgm:prSet presAssocID="{B471FA3C-7513-4DE0-AFA9-192DA017E020}" presName="textNode" presStyleLbl="node1" presStyleIdx="2" presStyleCnt="3">
        <dgm:presLayoutVars>
          <dgm:bulletEnabled val="1"/>
        </dgm:presLayoutVars>
      </dgm:prSet>
      <dgm:spPr/>
      <dgm:t>
        <a:bodyPr/>
        <a:lstStyle/>
        <a:p>
          <a:endParaRPr lang="zh-TW" altLang="en-US"/>
        </a:p>
      </dgm:t>
    </dgm:pt>
  </dgm:ptLst>
  <dgm:cxnLst>
    <dgm:cxn modelId="{DB3CF9B4-BF71-46F3-85C9-2084A4AF5C3F}" type="presOf" srcId="{0B42C993-1061-40F4-9CA4-497309F3D9D5}" destId="{03C060D2-6C00-4535-9CBC-4547401B5B61}" srcOrd="0" destOrd="0" presId="urn:microsoft.com/office/officeart/2005/8/layout/hProcess9"/>
    <dgm:cxn modelId="{D91DE829-2C04-4D32-B7CB-B97ED56E2227}" srcId="{0B42C993-1061-40F4-9CA4-497309F3D9D5}" destId="{980CC0B7-5C89-4A47-8488-A7445D04E576}" srcOrd="0" destOrd="0" parTransId="{00406069-06B1-45E4-B022-D6AB6E126169}" sibTransId="{20F4A480-7025-499C-89B3-ED2F0A5766DF}"/>
    <dgm:cxn modelId="{29BA8F79-2A28-4E20-9287-9D48E46FC473}" type="presOf" srcId="{3BA179B2-D1AD-4DCD-9B78-5144F8ED2DBA}" destId="{3FE76E9B-2760-4D5B-8479-9EEB386E342F}" srcOrd="0" destOrd="0" presId="urn:microsoft.com/office/officeart/2005/8/layout/hProcess9"/>
    <dgm:cxn modelId="{8CEC3E00-24BC-408E-A7BA-8A9B74044CD7}" srcId="{0B42C993-1061-40F4-9CA4-497309F3D9D5}" destId="{B471FA3C-7513-4DE0-AFA9-192DA017E020}" srcOrd="2" destOrd="0" parTransId="{DF564AD3-2178-4D6E-A7BB-90C4314CED51}" sibTransId="{57A58951-1789-4550-9004-6B616E8DEB9C}"/>
    <dgm:cxn modelId="{92D1EFC3-9C73-4C21-BA69-F6FD023A9C68}" srcId="{0B42C993-1061-40F4-9CA4-497309F3D9D5}" destId="{3BA179B2-D1AD-4DCD-9B78-5144F8ED2DBA}" srcOrd="1" destOrd="0" parTransId="{2A046643-3B6F-4DC3-9B1C-F786C69E34A8}" sibTransId="{E8BAFFA9-7D27-4329-8090-981FB880A09C}"/>
    <dgm:cxn modelId="{B7DB0339-E6B0-4732-B336-F4035BDC236F}" type="presOf" srcId="{980CC0B7-5C89-4A47-8488-A7445D04E576}" destId="{55C4F194-C905-4906-B99E-79ADD67C5F5C}" srcOrd="0" destOrd="0" presId="urn:microsoft.com/office/officeart/2005/8/layout/hProcess9"/>
    <dgm:cxn modelId="{FAAA447F-1ACE-4731-A6BB-E6EAFAAA566F}" type="presOf" srcId="{B471FA3C-7513-4DE0-AFA9-192DA017E020}" destId="{465F2A12-CB92-4C93-864A-7F4F0609813F}" srcOrd="0" destOrd="0" presId="urn:microsoft.com/office/officeart/2005/8/layout/hProcess9"/>
    <dgm:cxn modelId="{2BA9D84B-1CE9-4BA2-AE67-3BE8AA741ADD}" type="presParOf" srcId="{03C060D2-6C00-4535-9CBC-4547401B5B61}" destId="{B4AF65E4-E502-46CA-B005-C045979747D6}" srcOrd="0" destOrd="0" presId="urn:microsoft.com/office/officeart/2005/8/layout/hProcess9"/>
    <dgm:cxn modelId="{9615184B-C4B6-4556-916F-EEEB30B4A22A}" type="presParOf" srcId="{03C060D2-6C00-4535-9CBC-4547401B5B61}" destId="{FC5B34DC-F68E-46CF-9251-9A6B0741F5A8}" srcOrd="1" destOrd="0" presId="urn:microsoft.com/office/officeart/2005/8/layout/hProcess9"/>
    <dgm:cxn modelId="{5827F74E-A7E5-4F53-A774-2C5AD7CEE31C}" type="presParOf" srcId="{FC5B34DC-F68E-46CF-9251-9A6B0741F5A8}" destId="{55C4F194-C905-4906-B99E-79ADD67C5F5C}" srcOrd="0" destOrd="0" presId="urn:microsoft.com/office/officeart/2005/8/layout/hProcess9"/>
    <dgm:cxn modelId="{36A47CD6-DF6D-44FD-B088-12316369EC58}" type="presParOf" srcId="{FC5B34DC-F68E-46CF-9251-9A6B0741F5A8}" destId="{FBBFFE90-83F1-462D-B0A4-134C5734AB56}" srcOrd="1" destOrd="0" presId="urn:microsoft.com/office/officeart/2005/8/layout/hProcess9"/>
    <dgm:cxn modelId="{82F5471B-6B6D-414D-8982-26CD4055A6BC}" type="presParOf" srcId="{FC5B34DC-F68E-46CF-9251-9A6B0741F5A8}" destId="{3FE76E9B-2760-4D5B-8479-9EEB386E342F}" srcOrd="2" destOrd="0" presId="urn:microsoft.com/office/officeart/2005/8/layout/hProcess9"/>
    <dgm:cxn modelId="{BD2D1E54-9808-4811-AE07-E83EB3E5B241}" type="presParOf" srcId="{FC5B34DC-F68E-46CF-9251-9A6B0741F5A8}" destId="{110F16DF-0011-4C83-B829-7EA02FA6C949}" srcOrd="3" destOrd="0" presId="urn:microsoft.com/office/officeart/2005/8/layout/hProcess9"/>
    <dgm:cxn modelId="{F6F5543E-D1AD-4802-BB42-C9FA04C3520D}" type="presParOf" srcId="{FC5B34DC-F68E-46CF-9251-9A6B0741F5A8}" destId="{465F2A12-CB92-4C93-864A-7F4F0609813F}"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73D663B-287F-4362-98D4-DB7AFDD1BFD0}"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zh-TW" altLang="en-US"/>
        </a:p>
      </dgm:t>
    </dgm:pt>
    <dgm:pt modelId="{9346A1A9-7CFE-4939-A88B-12298EFC87D5}">
      <dgm:prSet phldrT="[文字]"/>
      <dgm:spPr>
        <a:solidFill>
          <a:schemeClr val="accent1">
            <a:lumMod val="60000"/>
            <a:lumOff val="40000"/>
          </a:schemeClr>
        </a:solidFill>
      </dgm:spPr>
      <dgm:t>
        <a:bodyPr/>
        <a:lstStyle/>
        <a:p>
          <a:r>
            <a:rPr lang="zh-TW" altLang="en-US" dirty="0" smtClean="0">
              <a:solidFill>
                <a:schemeClr val="tx1"/>
              </a:solidFill>
              <a:latin typeface="標楷體" panose="03000509000000000000" pitchFamily="65" charset="-120"/>
              <a:ea typeface="標楷體" panose="03000509000000000000" pitchFamily="65" charset="-120"/>
            </a:rPr>
            <a:t>系實習委員會進行審查</a:t>
          </a:r>
          <a:endParaRPr lang="zh-TW" altLang="en-US" b="1" dirty="0"/>
        </a:p>
      </dgm:t>
    </dgm:pt>
    <dgm:pt modelId="{0C424C61-E272-45CF-865D-61EA03ECCD8F}" type="parTrans" cxnId="{A437E2CD-817F-422F-865E-C3127BF40614}">
      <dgm:prSet/>
      <dgm:spPr/>
      <dgm:t>
        <a:bodyPr/>
        <a:lstStyle/>
        <a:p>
          <a:endParaRPr lang="zh-TW" altLang="en-US"/>
        </a:p>
      </dgm:t>
    </dgm:pt>
    <dgm:pt modelId="{BB83DA92-9BD1-4EB6-801D-674E061F5702}" type="sibTrans" cxnId="{A437E2CD-817F-422F-865E-C3127BF40614}">
      <dgm:prSet/>
      <dgm:spPr/>
      <dgm:t>
        <a:bodyPr/>
        <a:lstStyle/>
        <a:p>
          <a:endParaRPr lang="zh-TW" altLang="en-US"/>
        </a:p>
      </dgm:t>
    </dgm:pt>
    <dgm:pt modelId="{0FC2C1EC-89AF-4AA2-83B0-52FCACD4E6D6}">
      <dgm:prSet phldrT="[文字]"/>
      <dgm:spPr>
        <a:solidFill>
          <a:schemeClr val="accent1">
            <a:lumMod val="60000"/>
            <a:lumOff val="40000"/>
          </a:schemeClr>
        </a:solidFill>
      </dgm:spPr>
      <dgm:t>
        <a:bodyPr/>
        <a:lstStyle/>
        <a:p>
          <a:r>
            <a:rPr lang="zh-TW" altLang="en-US" dirty="0" smtClean="0">
              <a:solidFill>
                <a:schemeClr val="tx1"/>
              </a:solidFill>
              <a:latin typeface="標楷體" panose="03000509000000000000" pitchFamily="65" charset="-120"/>
              <a:ea typeface="標楷體" panose="03000509000000000000" pitchFamily="65" charset="-120"/>
            </a:rPr>
            <a:t>提送審查表及相關資料給本處</a:t>
          </a:r>
          <a:endParaRPr lang="zh-TW" altLang="en-US" dirty="0"/>
        </a:p>
      </dgm:t>
    </dgm:pt>
    <dgm:pt modelId="{0D43C275-789F-4503-A404-D643CDC2DC87}" type="parTrans" cxnId="{E04F79BD-0ADC-4D91-8F8A-3751ECE9CD08}">
      <dgm:prSet/>
      <dgm:spPr/>
      <dgm:t>
        <a:bodyPr/>
        <a:lstStyle/>
        <a:p>
          <a:endParaRPr lang="zh-TW" altLang="en-US"/>
        </a:p>
      </dgm:t>
    </dgm:pt>
    <dgm:pt modelId="{952D037F-825E-4ADB-A461-74EA4093956C}" type="sibTrans" cxnId="{E04F79BD-0ADC-4D91-8F8A-3751ECE9CD08}">
      <dgm:prSet/>
      <dgm:spPr/>
      <dgm:t>
        <a:bodyPr/>
        <a:lstStyle/>
        <a:p>
          <a:endParaRPr lang="zh-TW" altLang="en-US"/>
        </a:p>
      </dgm:t>
    </dgm:pt>
    <dgm:pt modelId="{05942A83-5422-4029-944E-D3DF8BC328B4}">
      <dgm:prSet phldrT="[文字]"/>
      <dgm:spPr>
        <a:solidFill>
          <a:schemeClr val="accent1">
            <a:lumMod val="60000"/>
            <a:lumOff val="40000"/>
          </a:schemeClr>
        </a:solidFill>
      </dgm:spPr>
      <dgm:t>
        <a:bodyPr/>
        <a:lstStyle/>
        <a:p>
          <a:r>
            <a:rPr lang="zh-TW" altLang="en-US" dirty="0" smtClean="0">
              <a:solidFill>
                <a:schemeClr val="tx1"/>
              </a:solidFill>
              <a:latin typeface="標楷體" panose="03000509000000000000" pitchFamily="65" charset="-120"/>
              <a:ea typeface="標楷體" panose="03000509000000000000" pitchFamily="65" charset="-120"/>
            </a:rPr>
            <a:t>由本處簽奉校長核准變更</a:t>
          </a:r>
          <a:endParaRPr lang="zh-TW" altLang="en-US" dirty="0"/>
        </a:p>
      </dgm:t>
    </dgm:pt>
    <dgm:pt modelId="{095F159C-3039-46F6-9ADB-E8189D17E791}" type="parTrans" cxnId="{4B5656AE-CA31-4F80-8600-5986F0606C45}">
      <dgm:prSet/>
      <dgm:spPr/>
      <dgm:t>
        <a:bodyPr/>
        <a:lstStyle/>
        <a:p>
          <a:endParaRPr lang="zh-TW" altLang="en-US"/>
        </a:p>
      </dgm:t>
    </dgm:pt>
    <dgm:pt modelId="{F0BFD626-2D13-49BC-A5F5-61CC4959F51A}" type="sibTrans" cxnId="{4B5656AE-CA31-4F80-8600-5986F0606C45}">
      <dgm:prSet/>
      <dgm:spPr/>
      <dgm:t>
        <a:bodyPr/>
        <a:lstStyle/>
        <a:p>
          <a:endParaRPr lang="zh-TW" altLang="en-US"/>
        </a:p>
      </dgm:t>
    </dgm:pt>
    <dgm:pt modelId="{A154B497-E3A8-428B-870F-0895BA39E4FA}">
      <dgm:prSet/>
      <dgm:spPr>
        <a:solidFill>
          <a:schemeClr val="accent1">
            <a:lumMod val="60000"/>
            <a:lumOff val="40000"/>
          </a:schemeClr>
        </a:solidFill>
      </dgm:spPr>
      <dgm:t>
        <a:bodyPr/>
        <a:lstStyle/>
        <a:p>
          <a:r>
            <a:rPr lang="zh-TW" altLang="en-US" dirty="0" smtClean="0">
              <a:solidFill>
                <a:schemeClr val="tx1"/>
              </a:solidFill>
              <a:latin typeface="標楷體" panose="03000509000000000000" pitchFamily="65" charset="-120"/>
              <a:ea typeface="標楷體" panose="03000509000000000000" pitchFamily="65" charset="-120"/>
            </a:rPr>
            <a:t>同時備函給專辦並副知教育部</a:t>
          </a:r>
          <a:endParaRPr lang="zh-TW" altLang="en-US" dirty="0">
            <a:solidFill>
              <a:schemeClr val="tx1"/>
            </a:solidFill>
            <a:latin typeface="標楷體" panose="03000509000000000000" pitchFamily="65" charset="-120"/>
            <a:ea typeface="標楷體" panose="03000509000000000000" pitchFamily="65" charset="-120"/>
          </a:endParaRPr>
        </a:p>
      </dgm:t>
    </dgm:pt>
    <dgm:pt modelId="{500D19C2-94E7-4520-9707-7A15FD087A74}" type="parTrans" cxnId="{2B21109F-FD08-4917-AB15-C56E42F69485}">
      <dgm:prSet/>
      <dgm:spPr/>
      <dgm:t>
        <a:bodyPr/>
        <a:lstStyle/>
        <a:p>
          <a:endParaRPr lang="zh-TW" altLang="en-US"/>
        </a:p>
      </dgm:t>
    </dgm:pt>
    <dgm:pt modelId="{A0A76B61-1100-4099-80FB-F3D1B4560A97}" type="sibTrans" cxnId="{2B21109F-FD08-4917-AB15-C56E42F69485}">
      <dgm:prSet/>
      <dgm:spPr/>
      <dgm:t>
        <a:bodyPr/>
        <a:lstStyle/>
        <a:p>
          <a:endParaRPr lang="zh-TW" altLang="en-US"/>
        </a:p>
      </dgm:t>
    </dgm:pt>
    <dgm:pt modelId="{B0275196-70AC-4A56-83D3-59926FB3A6E2}">
      <dgm:prSet/>
      <dgm:spPr>
        <a:solidFill>
          <a:schemeClr val="accent1">
            <a:lumMod val="60000"/>
            <a:lumOff val="40000"/>
          </a:schemeClr>
        </a:solidFill>
      </dgm:spPr>
      <dgm:t>
        <a:bodyPr/>
        <a:lstStyle/>
        <a:p>
          <a:r>
            <a:rPr lang="zh-TW" altLang="en-US" dirty="0" smtClean="0">
              <a:solidFill>
                <a:schemeClr val="tx1"/>
              </a:solidFill>
              <a:latin typeface="標楷體" panose="03000509000000000000" pitchFamily="65" charset="-120"/>
              <a:ea typeface="標楷體" panose="03000509000000000000" pitchFamily="65" charset="-120"/>
            </a:rPr>
            <a:t>更改學海線上系統資訊</a:t>
          </a:r>
          <a:endParaRPr lang="zh-TW" altLang="en-US" dirty="0">
            <a:solidFill>
              <a:schemeClr val="tx1"/>
            </a:solidFill>
            <a:latin typeface="標楷體" panose="03000509000000000000" pitchFamily="65" charset="-120"/>
            <a:ea typeface="標楷體" panose="03000509000000000000" pitchFamily="65" charset="-120"/>
          </a:endParaRPr>
        </a:p>
      </dgm:t>
    </dgm:pt>
    <dgm:pt modelId="{F250DA38-0BB2-4E59-B70C-63BA06BCAE2D}" type="parTrans" cxnId="{264A98CC-9BCA-4930-B038-715138FC7667}">
      <dgm:prSet/>
      <dgm:spPr/>
      <dgm:t>
        <a:bodyPr/>
        <a:lstStyle/>
        <a:p>
          <a:endParaRPr lang="zh-TW" altLang="en-US"/>
        </a:p>
      </dgm:t>
    </dgm:pt>
    <dgm:pt modelId="{4B523D70-FE92-4C3B-8A7A-3580F55EACB2}" type="sibTrans" cxnId="{264A98CC-9BCA-4930-B038-715138FC7667}">
      <dgm:prSet/>
      <dgm:spPr/>
      <dgm:t>
        <a:bodyPr/>
        <a:lstStyle/>
        <a:p>
          <a:endParaRPr lang="zh-TW" altLang="en-US"/>
        </a:p>
      </dgm:t>
    </dgm:pt>
    <dgm:pt modelId="{748368CA-1112-4CFD-9863-D5DDAA3267A1}" type="pres">
      <dgm:prSet presAssocID="{173D663B-287F-4362-98D4-DB7AFDD1BFD0}" presName="CompostProcess" presStyleCnt="0">
        <dgm:presLayoutVars>
          <dgm:dir/>
          <dgm:resizeHandles val="exact"/>
        </dgm:presLayoutVars>
      </dgm:prSet>
      <dgm:spPr/>
      <dgm:t>
        <a:bodyPr/>
        <a:lstStyle/>
        <a:p>
          <a:endParaRPr lang="zh-TW" altLang="en-US"/>
        </a:p>
      </dgm:t>
    </dgm:pt>
    <dgm:pt modelId="{35CBD1C3-5736-4DD7-BEC4-EC767643EAA2}" type="pres">
      <dgm:prSet presAssocID="{173D663B-287F-4362-98D4-DB7AFDD1BFD0}" presName="arrow" presStyleLbl="bgShp" presStyleIdx="0" presStyleCnt="1" custScaleX="117647"/>
      <dgm:spPr>
        <a:solidFill>
          <a:srgbClr val="FF9999"/>
        </a:solidFill>
      </dgm:spPr>
      <dgm:t>
        <a:bodyPr/>
        <a:lstStyle/>
        <a:p>
          <a:endParaRPr lang="zh-TW" altLang="en-US"/>
        </a:p>
      </dgm:t>
    </dgm:pt>
    <dgm:pt modelId="{B6557CE6-F67D-4983-ADF3-4B908A93F47E}" type="pres">
      <dgm:prSet presAssocID="{173D663B-287F-4362-98D4-DB7AFDD1BFD0}" presName="linearProcess" presStyleCnt="0"/>
      <dgm:spPr/>
    </dgm:pt>
    <dgm:pt modelId="{FF468767-F154-43D5-98A1-EA30E0FE861E}" type="pres">
      <dgm:prSet presAssocID="{9346A1A9-7CFE-4939-A88B-12298EFC87D5}" presName="textNode" presStyleLbl="node1" presStyleIdx="0" presStyleCnt="5">
        <dgm:presLayoutVars>
          <dgm:bulletEnabled val="1"/>
        </dgm:presLayoutVars>
      </dgm:prSet>
      <dgm:spPr/>
      <dgm:t>
        <a:bodyPr/>
        <a:lstStyle/>
        <a:p>
          <a:endParaRPr lang="zh-TW" altLang="en-US"/>
        </a:p>
      </dgm:t>
    </dgm:pt>
    <dgm:pt modelId="{478A4C06-AE3E-420B-9DDE-E7657803A40A}" type="pres">
      <dgm:prSet presAssocID="{BB83DA92-9BD1-4EB6-801D-674E061F5702}" presName="sibTrans" presStyleCnt="0"/>
      <dgm:spPr/>
    </dgm:pt>
    <dgm:pt modelId="{38D214CA-3E83-47B9-8C94-DBBADC542795}" type="pres">
      <dgm:prSet presAssocID="{0FC2C1EC-89AF-4AA2-83B0-52FCACD4E6D6}" presName="textNode" presStyleLbl="node1" presStyleIdx="1" presStyleCnt="5">
        <dgm:presLayoutVars>
          <dgm:bulletEnabled val="1"/>
        </dgm:presLayoutVars>
      </dgm:prSet>
      <dgm:spPr/>
      <dgm:t>
        <a:bodyPr/>
        <a:lstStyle/>
        <a:p>
          <a:endParaRPr lang="zh-TW" altLang="en-US"/>
        </a:p>
      </dgm:t>
    </dgm:pt>
    <dgm:pt modelId="{C0643D09-51F0-415F-B929-6DD51F97C15B}" type="pres">
      <dgm:prSet presAssocID="{952D037F-825E-4ADB-A461-74EA4093956C}" presName="sibTrans" presStyleCnt="0"/>
      <dgm:spPr/>
    </dgm:pt>
    <dgm:pt modelId="{E1A7072A-1786-4575-BCB5-C4C97C732192}" type="pres">
      <dgm:prSet presAssocID="{05942A83-5422-4029-944E-D3DF8BC328B4}" presName="textNode" presStyleLbl="node1" presStyleIdx="2" presStyleCnt="5">
        <dgm:presLayoutVars>
          <dgm:bulletEnabled val="1"/>
        </dgm:presLayoutVars>
      </dgm:prSet>
      <dgm:spPr/>
      <dgm:t>
        <a:bodyPr/>
        <a:lstStyle/>
        <a:p>
          <a:endParaRPr lang="zh-TW" altLang="en-US"/>
        </a:p>
      </dgm:t>
    </dgm:pt>
    <dgm:pt modelId="{52A618A8-E5ED-4076-9903-B5A9A10CA51D}" type="pres">
      <dgm:prSet presAssocID="{F0BFD626-2D13-49BC-A5F5-61CC4959F51A}" presName="sibTrans" presStyleCnt="0"/>
      <dgm:spPr/>
    </dgm:pt>
    <dgm:pt modelId="{AB71C9BF-499F-4F50-9900-87815398C7C2}" type="pres">
      <dgm:prSet presAssocID="{A154B497-E3A8-428B-870F-0895BA39E4FA}" presName="textNode" presStyleLbl="node1" presStyleIdx="3" presStyleCnt="5">
        <dgm:presLayoutVars>
          <dgm:bulletEnabled val="1"/>
        </dgm:presLayoutVars>
      </dgm:prSet>
      <dgm:spPr/>
      <dgm:t>
        <a:bodyPr/>
        <a:lstStyle/>
        <a:p>
          <a:endParaRPr lang="zh-TW" altLang="en-US"/>
        </a:p>
      </dgm:t>
    </dgm:pt>
    <dgm:pt modelId="{87F41167-0C2A-4689-8EBB-254052AB764B}" type="pres">
      <dgm:prSet presAssocID="{A0A76B61-1100-4099-80FB-F3D1B4560A97}" presName="sibTrans" presStyleCnt="0"/>
      <dgm:spPr/>
    </dgm:pt>
    <dgm:pt modelId="{D15A10C0-B11E-44D1-AA96-7A150142D87D}" type="pres">
      <dgm:prSet presAssocID="{B0275196-70AC-4A56-83D3-59926FB3A6E2}" presName="textNode" presStyleLbl="node1" presStyleIdx="4" presStyleCnt="5">
        <dgm:presLayoutVars>
          <dgm:bulletEnabled val="1"/>
        </dgm:presLayoutVars>
      </dgm:prSet>
      <dgm:spPr/>
      <dgm:t>
        <a:bodyPr/>
        <a:lstStyle/>
        <a:p>
          <a:endParaRPr lang="zh-TW" altLang="en-US"/>
        </a:p>
      </dgm:t>
    </dgm:pt>
  </dgm:ptLst>
  <dgm:cxnLst>
    <dgm:cxn modelId="{F1DEB3D9-28E8-4846-A90C-140BA2507CAA}" type="presOf" srcId="{A154B497-E3A8-428B-870F-0895BA39E4FA}" destId="{AB71C9BF-499F-4F50-9900-87815398C7C2}" srcOrd="0" destOrd="0" presId="urn:microsoft.com/office/officeart/2005/8/layout/hProcess9"/>
    <dgm:cxn modelId="{2B21109F-FD08-4917-AB15-C56E42F69485}" srcId="{173D663B-287F-4362-98D4-DB7AFDD1BFD0}" destId="{A154B497-E3A8-428B-870F-0895BA39E4FA}" srcOrd="3" destOrd="0" parTransId="{500D19C2-94E7-4520-9707-7A15FD087A74}" sibTransId="{A0A76B61-1100-4099-80FB-F3D1B4560A97}"/>
    <dgm:cxn modelId="{264A98CC-9BCA-4930-B038-715138FC7667}" srcId="{173D663B-287F-4362-98D4-DB7AFDD1BFD0}" destId="{B0275196-70AC-4A56-83D3-59926FB3A6E2}" srcOrd="4" destOrd="0" parTransId="{F250DA38-0BB2-4E59-B70C-63BA06BCAE2D}" sibTransId="{4B523D70-FE92-4C3B-8A7A-3580F55EACB2}"/>
    <dgm:cxn modelId="{C6F096F4-8D28-47F9-9E3F-79EC56D30DF2}" type="presOf" srcId="{05942A83-5422-4029-944E-D3DF8BC328B4}" destId="{E1A7072A-1786-4575-BCB5-C4C97C732192}" srcOrd="0" destOrd="0" presId="urn:microsoft.com/office/officeart/2005/8/layout/hProcess9"/>
    <dgm:cxn modelId="{D0B24F97-F8FB-4A2B-B5AA-F129BD547AD7}" type="presOf" srcId="{9346A1A9-7CFE-4939-A88B-12298EFC87D5}" destId="{FF468767-F154-43D5-98A1-EA30E0FE861E}" srcOrd="0" destOrd="0" presId="urn:microsoft.com/office/officeart/2005/8/layout/hProcess9"/>
    <dgm:cxn modelId="{4B5656AE-CA31-4F80-8600-5986F0606C45}" srcId="{173D663B-287F-4362-98D4-DB7AFDD1BFD0}" destId="{05942A83-5422-4029-944E-D3DF8BC328B4}" srcOrd="2" destOrd="0" parTransId="{095F159C-3039-46F6-9ADB-E8189D17E791}" sibTransId="{F0BFD626-2D13-49BC-A5F5-61CC4959F51A}"/>
    <dgm:cxn modelId="{C388D98E-018F-4639-8137-48D0CED6EEEC}" type="presOf" srcId="{0FC2C1EC-89AF-4AA2-83B0-52FCACD4E6D6}" destId="{38D214CA-3E83-47B9-8C94-DBBADC542795}" srcOrd="0" destOrd="0" presId="urn:microsoft.com/office/officeart/2005/8/layout/hProcess9"/>
    <dgm:cxn modelId="{E6B4B814-5DB8-4703-8D5C-45A61D184AB8}" type="presOf" srcId="{B0275196-70AC-4A56-83D3-59926FB3A6E2}" destId="{D15A10C0-B11E-44D1-AA96-7A150142D87D}" srcOrd="0" destOrd="0" presId="urn:microsoft.com/office/officeart/2005/8/layout/hProcess9"/>
    <dgm:cxn modelId="{E04F79BD-0ADC-4D91-8F8A-3751ECE9CD08}" srcId="{173D663B-287F-4362-98D4-DB7AFDD1BFD0}" destId="{0FC2C1EC-89AF-4AA2-83B0-52FCACD4E6D6}" srcOrd="1" destOrd="0" parTransId="{0D43C275-789F-4503-A404-D643CDC2DC87}" sibTransId="{952D037F-825E-4ADB-A461-74EA4093956C}"/>
    <dgm:cxn modelId="{91A80933-FD80-46A2-837C-2F5C5D488E96}" type="presOf" srcId="{173D663B-287F-4362-98D4-DB7AFDD1BFD0}" destId="{748368CA-1112-4CFD-9863-D5DDAA3267A1}" srcOrd="0" destOrd="0" presId="urn:microsoft.com/office/officeart/2005/8/layout/hProcess9"/>
    <dgm:cxn modelId="{A437E2CD-817F-422F-865E-C3127BF40614}" srcId="{173D663B-287F-4362-98D4-DB7AFDD1BFD0}" destId="{9346A1A9-7CFE-4939-A88B-12298EFC87D5}" srcOrd="0" destOrd="0" parTransId="{0C424C61-E272-45CF-865D-61EA03ECCD8F}" sibTransId="{BB83DA92-9BD1-4EB6-801D-674E061F5702}"/>
    <dgm:cxn modelId="{493C6A1A-6DDB-4EB5-BA5B-DECB7C47F22F}" type="presParOf" srcId="{748368CA-1112-4CFD-9863-D5DDAA3267A1}" destId="{35CBD1C3-5736-4DD7-BEC4-EC767643EAA2}" srcOrd="0" destOrd="0" presId="urn:microsoft.com/office/officeart/2005/8/layout/hProcess9"/>
    <dgm:cxn modelId="{0A8C2769-F8E8-4319-A991-6D7A402E1FE9}" type="presParOf" srcId="{748368CA-1112-4CFD-9863-D5DDAA3267A1}" destId="{B6557CE6-F67D-4983-ADF3-4B908A93F47E}" srcOrd="1" destOrd="0" presId="urn:microsoft.com/office/officeart/2005/8/layout/hProcess9"/>
    <dgm:cxn modelId="{68BED577-B605-4EAF-9853-BCEB18FDA9AD}" type="presParOf" srcId="{B6557CE6-F67D-4983-ADF3-4B908A93F47E}" destId="{FF468767-F154-43D5-98A1-EA30E0FE861E}" srcOrd="0" destOrd="0" presId="urn:microsoft.com/office/officeart/2005/8/layout/hProcess9"/>
    <dgm:cxn modelId="{EDC82B35-F8CD-47DF-AC71-733254AF7C69}" type="presParOf" srcId="{B6557CE6-F67D-4983-ADF3-4B908A93F47E}" destId="{478A4C06-AE3E-420B-9DDE-E7657803A40A}" srcOrd="1" destOrd="0" presId="urn:microsoft.com/office/officeart/2005/8/layout/hProcess9"/>
    <dgm:cxn modelId="{FE3FE25B-0DB6-46BD-A198-1DE3AF5D973D}" type="presParOf" srcId="{B6557CE6-F67D-4983-ADF3-4B908A93F47E}" destId="{38D214CA-3E83-47B9-8C94-DBBADC542795}" srcOrd="2" destOrd="0" presId="urn:microsoft.com/office/officeart/2005/8/layout/hProcess9"/>
    <dgm:cxn modelId="{3E6EFC0D-B4D3-48AB-967A-12AB47FF0922}" type="presParOf" srcId="{B6557CE6-F67D-4983-ADF3-4B908A93F47E}" destId="{C0643D09-51F0-415F-B929-6DD51F97C15B}" srcOrd="3" destOrd="0" presId="urn:microsoft.com/office/officeart/2005/8/layout/hProcess9"/>
    <dgm:cxn modelId="{8654CF36-B740-491D-AB51-D9E0028BDFC3}" type="presParOf" srcId="{B6557CE6-F67D-4983-ADF3-4B908A93F47E}" destId="{E1A7072A-1786-4575-BCB5-C4C97C732192}" srcOrd="4" destOrd="0" presId="urn:microsoft.com/office/officeart/2005/8/layout/hProcess9"/>
    <dgm:cxn modelId="{05519936-910A-4375-897C-B961376DC218}" type="presParOf" srcId="{B6557CE6-F67D-4983-ADF3-4B908A93F47E}" destId="{52A618A8-E5ED-4076-9903-B5A9A10CA51D}" srcOrd="5" destOrd="0" presId="urn:microsoft.com/office/officeart/2005/8/layout/hProcess9"/>
    <dgm:cxn modelId="{E14365B1-F241-4E96-94EB-3BBE56124B62}" type="presParOf" srcId="{B6557CE6-F67D-4983-ADF3-4B908A93F47E}" destId="{AB71C9BF-499F-4F50-9900-87815398C7C2}" srcOrd="6" destOrd="0" presId="urn:microsoft.com/office/officeart/2005/8/layout/hProcess9"/>
    <dgm:cxn modelId="{5D1F35AB-EE11-4077-8823-09E317E61867}" type="presParOf" srcId="{B6557CE6-F67D-4983-ADF3-4B908A93F47E}" destId="{87F41167-0C2A-4689-8EBB-254052AB764B}" srcOrd="7" destOrd="0" presId="urn:microsoft.com/office/officeart/2005/8/layout/hProcess9"/>
    <dgm:cxn modelId="{1DF5C99A-F033-4C9B-A07E-B60D04357D71}" type="presParOf" srcId="{B6557CE6-F67D-4983-ADF3-4B908A93F47E}" destId="{D15A10C0-B11E-44D1-AA96-7A150142D87D}" srcOrd="8"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F3F6483-1C7A-4B1A-BE72-9496474F7968}" type="doc">
      <dgm:prSet loTypeId="urn:microsoft.com/office/officeart/2005/8/layout/hProcess9" loCatId="process" qsTypeId="urn:microsoft.com/office/officeart/2005/8/quickstyle/simple1" qsCatId="simple" csTypeId="urn:microsoft.com/office/officeart/2005/8/colors/accent2_1" csCatId="accent2" phldr="1"/>
      <dgm:spPr/>
    </dgm:pt>
    <dgm:pt modelId="{322E14DB-450F-403B-BF96-3E007766A5B7}">
      <dgm:prSet phldrT="[文字]"/>
      <dgm:spPr/>
      <dgm:t>
        <a:bodyPr/>
        <a:lstStyle/>
        <a:p>
          <a:pPr algn="l"/>
          <a:r>
            <a:rPr lang="zh-TW" altLang="en-US" dirty="0" smtClean="0">
              <a:solidFill>
                <a:schemeClr val="tx1"/>
              </a:solidFill>
              <a:latin typeface="標楷體" panose="03000509000000000000" pitchFamily="65" charset="-120"/>
              <a:ea typeface="標楷體" panose="03000509000000000000" pitchFamily="65" charset="-120"/>
            </a:rPr>
            <a:t>原主持人書面同意並填妥更換同意書</a:t>
          </a:r>
          <a:r>
            <a:rPr lang="en-US" altLang="zh-TW" dirty="0" smtClean="0">
              <a:solidFill>
                <a:schemeClr val="tx1"/>
              </a:solidFill>
              <a:latin typeface="標楷體" panose="03000509000000000000" pitchFamily="65" charset="-120"/>
              <a:ea typeface="標楷體" panose="03000509000000000000" pitchFamily="65" charset="-120"/>
            </a:rPr>
            <a:t>(</a:t>
          </a:r>
          <a:r>
            <a:rPr lang="zh-TW" altLang="en-US" dirty="0" smtClean="0">
              <a:solidFill>
                <a:schemeClr val="tx1"/>
              </a:solidFill>
              <a:latin typeface="標楷體" panose="03000509000000000000" pitchFamily="65" charset="-120"/>
              <a:ea typeface="標楷體" panose="03000509000000000000" pitchFamily="65" charset="-120"/>
            </a:rPr>
            <a:t>特殊事由無法取得原主持人書面同意者，需於更換同意書敘明理由</a:t>
          </a:r>
          <a:r>
            <a:rPr lang="en-US" altLang="zh-TW" dirty="0" smtClean="0">
              <a:solidFill>
                <a:schemeClr val="tx1"/>
              </a:solidFill>
              <a:latin typeface="標楷體" panose="03000509000000000000" pitchFamily="65" charset="-120"/>
              <a:ea typeface="標楷體" panose="03000509000000000000" pitchFamily="65" charset="-120"/>
            </a:rPr>
            <a:t>)</a:t>
          </a:r>
          <a:endParaRPr lang="zh-TW" altLang="en-US" dirty="0">
            <a:solidFill>
              <a:schemeClr val="tx1"/>
            </a:solidFill>
            <a:latin typeface="標楷體" panose="03000509000000000000" pitchFamily="65" charset="-120"/>
            <a:ea typeface="標楷體" panose="03000509000000000000" pitchFamily="65" charset="-120"/>
          </a:endParaRPr>
        </a:p>
      </dgm:t>
    </dgm:pt>
    <dgm:pt modelId="{3037BFF3-592D-4BE2-BFF1-6F08AD857EEF}" type="parTrans" cxnId="{74DEDE73-9F7D-4076-901A-7D71D164D72B}">
      <dgm:prSet/>
      <dgm:spPr/>
      <dgm:t>
        <a:bodyPr/>
        <a:lstStyle/>
        <a:p>
          <a:endParaRPr lang="zh-TW" altLang="en-US"/>
        </a:p>
      </dgm:t>
    </dgm:pt>
    <dgm:pt modelId="{32E2E83C-5076-4B93-8AD8-387B15225F84}" type="sibTrans" cxnId="{74DEDE73-9F7D-4076-901A-7D71D164D72B}">
      <dgm:prSet/>
      <dgm:spPr/>
      <dgm:t>
        <a:bodyPr/>
        <a:lstStyle/>
        <a:p>
          <a:endParaRPr lang="zh-TW" altLang="en-US"/>
        </a:p>
      </dgm:t>
    </dgm:pt>
    <dgm:pt modelId="{56EA2293-6677-40D1-B15C-40B36D8A5E06}">
      <dgm:prSet phldrT="[文字]"/>
      <dgm:spPr/>
      <dgm:t>
        <a:bodyPr/>
        <a:lstStyle/>
        <a:p>
          <a:r>
            <a:rPr lang="zh-TW" altLang="en-US" dirty="0" smtClean="0">
              <a:solidFill>
                <a:schemeClr val="tx1"/>
              </a:solidFill>
              <a:latin typeface="標楷體" panose="03000509000000000000" pitchFamily="65" charset="-120"/>
              <a:ea typeface="標楷體" panose="03000509000000000000" pitchFamily="65" charset="-120"/>
            </a:rPr>
            <a:t>備函給專辦及教育部備查</a:t>
          </a:r>
          <a:endParaRPr lang="zh-TW" altLang="en-US" dirty="0"/>
        </a:p>
      </dgm:t>
    </dgm:pt>
    <dgm:pt modelId="{C2EE6A91-CBCF-4103-890E-74CF07CC4A1F}" type="parTrans" cxnId="{90BD0F63-0C8C-4695-9097-96942DE6D7AD}">
      <dgm:prSet/>
      <dgm:spPr/>
      <dgm:t>
        <a:bodyPr/>
        <a:lstStyle/>
        <a:p>
          <a:endParaRPr lang="zh-TW" altLang="en-US"/>
        </a:p>
      </dgm:t>
    </dgm:pt>
    <dgm:pt modelId="{05446A7C-30DA-4BF6-9519-DD2640FC33BC}" type="sibTrans" cxnId="{90BD0F63-0C8C-4695-9097-96942DE6D7AD}">
      <dgm:prSet/>
      <dgm:spPr/>
      <dgm:t>
        <a:bodyPr/>
        <a:lstStyle/>
        <a:p>
          <a:endParaRPr lang="zh-TW" altLang="en-US"/>
        </a:p>
      </dgm:t>
    </dgm:pt>
    <dgm:pt modelId="{71A1962F-5297-4DCA-9933-701D95FE7E20}" type="pres">
      <dgm:prSet presAssocID="{BF3F6483-1C7A-4B1A-BE72-9496474F7968}" presName="CompostProcess" presStyleCnt="0">
        <dgm:presLayoutVars>
          <dgm:dir/>
          <dgm:resizeHandles val="exact"/>
        </dgm:presLayoutVars>
      </dgm:prSet>
      <dgm:spPr/>
    </dgm:pt>
    <dgm:pt modelId="{0EFC4743-7199-4E68-9015-FAD99BAD29A8}" type="pres">
      <dgm:prSet presAssocID="{BF3F6483-1C7A-4B1A-BE72-9496474F7968}" presName="arrow" presStyleLbl="bgShp" presStyleIdx="0" presStyleCnt="1" custLinFactNeighborX="-8203" custLinFactNeighborY="-24445"/>
      <dgm:spPr/>
    </dgm:pt>
    <dgm:pt modelId="{398886FE-49EE-49BF-B504-C206A30A750D}" type="pres">
      <dgm:prSet presAssocID="{BF3F6483-1C7A-4B1A-BE72-9496474F7968}" presName="linearProcess" presStyleCnt="0"/>
      <dgm:spPr/>
    </dgm:pt>
    <dgm:pt modelId="{82E95E09-1C2D-42DB-AE35-232F9CDC0D3C}" type="pres">
      <dgm:prSet presAssocID="{322E14DB-450F-403B-BF96-3E007766A5B7}" presName="textNode" presStyleLbl="node1" presStyleIdx="0" presStyleCnt="2">
        <dgm:presLayoutVars>
          <dgm:bulletEnabled val="1"/>
        </dgm:presLayoutVars>
      </dgm:prSet>
      <dgm:spPr/>
      <dgm:t>
        <a:bodyPr/>
        <a:lstStyle/>
        <a:p>
          <a:endParaRPr lang="zh-TW" altLang="en-US"/>
        </a:p>
      </dgm:t>
    </dgm:pt>
    <dgm:pt modelId="{550A354A-0889-412E-A45C-431371D319CA}" type="pres">
      <dgm:prSet presAssocID="{32E2E83C-5076-4B93-8AD8-387B15225F84}" presName="sibTrans" presStyleCnt="0"/>
      <dgm:spPr/>
    </dgm:pt>
    <dgm:pt modelId="{0E5C6D2F-9631-49C5-87A8-3ECD8248A5AF}" type="pres">
      <dgm:prSet presAssocID="{56EA2293-6677-40D1-B15C-40B36D8A5E06}" presName="textNode" presStyleLbl="node1" presStyleIdx="1" presStyleCnt="2">
        <dgm:presLayoutVars>
          <dgm:bulletEnabled val="1"/>
        </dgm:presLayoutVars>
      </dgm:prSet>
      <dgm:spPr/>
      <dgm:t>
        <a:bodyPr/>
        <a:lstStyle/>
        <a:p>
          <a:endParaRPr lang="zh-TW" altLang="en-US"/>
        </a:p>
      </dgm:t>
    </dgm:pt>
  </dgm:ptLst>
  <dgm:cxnLst>
    <dgm:cxn modelId="{3D2FE325-6005-4EE5-8EBB-4BC659DA181D}" type="presOf" srcId="{322E14DB-450F-403B-BF96-3E007766A5B7}" destId="{82E95E09-1C2D-42DB-AE35-232F9CDC0D3C}" srcOrd="0" destOrd="0" presId="urn:microsoft.com/office/officeart/2005/8/layout/hProcess9"/>
    <dgm:cxn modelId="{912782C5-B86D-40A1-B13A-53608A1B98AE}" type="presOf" srcId="{56EA2293-6677-40D1-B15C-40B36D8A5E06}" destId="{0E5C6D2F-9631-49C5-87A8-3ECD8248A5AF}" srcOrd="0" destOrd="0" presId="urn:microsoft.com/office/officeart/2005/8/layout/hProcess9"/>
    <dgm:cxn modelId="{90BD0F63-0C8C-4695-9097-96942DE6D7AD}" srcId="{BF3F6483-1C7A-4B1A-BE72-9496474F7968}" destId="{56EA2293-6677-40D1-B15C-40B36D8A5E06}" srcOrd="1" destOrd="0" parTransId="{C2EE6A91-CBCF-4103-890E-74CF07CC4A1F}" sibTransId="{05446A7C-30DA-4BF6-9519-DD2640FC33BC}"/>
    <dgm:cxn modelId="{74DEDE73-9F7D-4076-901A-7D71D164D72B}" srcId="{BF3F6483-1C7A-4B1A-BE72-9496474F7968}" destId="{322E14DB-450F-403B-BF96-3E007766A5B7}" srcOrd="0" destOrd="0" parTransId="{3037BFF3-592D-4BE2-BFF1-6F08AD857EEF}" sibTransId="{32E2E83C-5076-4B93-8AD8-387B15225F84}"/>
    <dgm:cxn modelId="{8B67C96B-85C8-4B84-B6E2-63A7E895B089}" type="presOf" srcId="{BF3F6483-1C7A-4B1A-BE72-9496474F7968}" destId="{71A1962F-5297-4DCA-9933-701D95FE7E20}" srcOrd="0" destOrd="0" presId="urn:microsoft.com/office/officeart/2005/8/layout/hProcess9"/>
    <dgm:cxn modelId="{45A44369-C45A-42B4-99EC-FF9B89CC0553}" type="presParOf" srcId="{71A1962F-5297-4DCA-9933-701D95FE7E20}" destId="{0EFC4743-7199-4E68-9015-FAD99BAD29A8}" srcOrd="0" destOrd="0" presId="urn:microsoft.com/office/officeart/2005/8/layout/hProcess9"/>
    <dgm:cxn modelId="{96F16F5F-5E6F-4199-8FCF-2BBB756DC1FF}" type="presParOf" srcId="{71A1962F-5297-4DCA-9933-701D95FE7E20}" destId="{398886FE-49EE-49BF-B504-C206A30A750D}" srcOrd="1" destOrd="0" presId="urn:microsoft.com/office/officeart/2005/8/layout/hProcess9"/>
    <dgm:cxn modelId="{B276A033-68A5-46E1-9A9D-CE1C650CC63A}" type="presParOf" srcId="{398886FE-49EE-49BF-B504-C206A30A750D}" destId="{82E95E09-1C2D-42DB-AE35-232F9CDC0D3C}" srcOrd="0" destOrd="0" presId="urn:microsoft.com/office/officeart/2005/8/layout/hProcess9"/>
    <dgm:cxn modelId="{2BD6B004-294D-4642-A105-51ACDB108EDD}" type="presParOf" srcId="{398886FE-49EE-49BF-B504-C206A30A750D}" destId="{550A354A-0889-412E-A45C-431371D319CA}" srcOrd="1" destOrd="0" presId="urn:microsoft.com/office/officeart/2005/8/layout/hProcess9"/>
    <dgm:cxn modelId="{6B6A036A-49CB-464D-8B41-B7F50A4D8318}" type="presParOf" srcId="{398886FE-49EE-49BF-B504-C206A30A750D}" destId="{0E5C6D2F-9631-49C5-87A8-3ECD8248A5AF}" srcOrd="2"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7.xml><?xml version="1.0" encoding="utf-8"?>
<dgm:dataModel xmlns:dgm="http://schemas.openxmlformats.org/drawingml/2006/diagram" xmlns:a="http://schemas.openxmlformats.org/drawingml/2006/main">
  <dgm:ptLst>
    <dgm:pt modelId="{61D4F734-7C5B-4991-B2E0-3B90F519EBAF}" type="doc">
      <dgm:prSet loTypeId="urn:microsoft.com/office/officeart/2005/8/layout/matrix1" loCatId="matrix" qsTypeId="urn:microsoft.com/office/officeart/2005/8/quickstyle/simple1" qsCatId="simple" csTypeId="urn:microsoft.com/office/officeart/2005/8/colors/accent1_1" csCatId="accent1" phldr="1"/>
      <dgm:spPr/>
      <dgm:t>
        <a:bodyPr/>
        <a:lstStyle/>
        <a:p>
          <a:endParaRPr lang="zh-TW" altLang="en-US"/>
        </a:p>
      </dgm:t>
    </dgm:pt>
    <dgm:pt modelId="{1CB47D84-F064-4D63-9572-475A68AAD426}">
      <dgm:prSet phldrT="[文字]" custT="1"/>
      <dgm:spPr/>
      <dgm:t>
        <a:bodyPr/>
        <a:lstStyle/>
        <a:p>
          <a:r>
            <a:rPr lang="zh-TW" altLang="en-US" sz="4000" dirty="0" smtClean="0">
              <a:latin typeface="標楷體" panose="03000509000000000000" pitchFamily="65" charset="-120"/>
              <a:ea typeface="標楷體" panose="03000509000000000000" pitchFamily="65" charset="-120"/>
            </a:rPr>
            <a:t>擴展視野</a:t>
          </a:r>
          <a:endParaRPr lang="en-US" altLang="zh-TW" sz="4000" dirty="0" smtClean="0">
            <a:latin typeface="標楷體" panose="03000509000000000000" pitchFamily="65" charset="-120"/>
            <a:ea typeface="標楷體" panose="03000509000000000000" pitchFamily="65" charset="-120"/>
          </a:endParaRPr>
        </a:p>
        <a:p>
          <a:r>
            <a:rPr lang="zh-TW" altLang="en-US" sz="4000" dirty="0" smtClean="0">
              <a:latin typeface="標楷體" panose="03000509000000000000" pitchFamily="65" charset="-120"/>
              <a:ea typeface="標楷體" panose="03000509000000000000" pitchFamily="65" charset="-120"/>
            </a:rPr>
            <a:t>結交朋友</a:t>
          </a:r>
          <a:endParaRPr lang="zh-TW" altLang="en-US" sz="4000" dirty="0"/>
        </a:p>
      </dgm:t>
    </dgm:pt>
    <dgm:pt modelId="{F9989A00-1D47-47D4-A269-3A7A0263088B}" type="parTrans" cxnId="{2EDE54EE-5D6E-4EBF-8B4F-47F7DBF599A6}">
      <dgm:prSet/>
      <dgm:spPr/>
      <dgm:t>
        <a:bodyPr/>
        <a:lstStyle/>
        <a:p>
          <a:endParaRPr lang="zh-TW" altLang="en-US"/>
        </a:p>
      </dgm:t>
    </dgm:pt>
    <dgm:pt modelId="{1CD357B7-9313-416B-8BFA-ED4476EE0D74}" type="sibTrans" cxnId="{2EDE54EE-5D6E-4EBF-8B4F-47F7DBF599A6}">
      <dgm:prSet/>
      <dgm:spPr/>
      <dgm:t>
        <a:bodyPr/>
        <a:lstStyle/>
        <a:p>
          <a:endParaRPr lang="zh-TW" altLang="en-US"/>
        </a:p>
      </dgm:t>
    </dgm:pt>
    <dgm:pt modelId="{81A34537-614C-4545-90E8-E2FEA8377B64}">
      <dgm:prSet phldrT="[文字]" custT="1"/>
      <dgm:spPr/>
      <dgm:t>
        <a:bodyPr/>
        <a:lstStyle/>
        <a:p>
          <a:r>
            <a:rPr lang="zh-TW" altLang="en-US" sz="4000" dirty="0" smtClean="0">
              <a:latin typeface="標楷體" panose="03000509000000000000" pitchFamily="65" charset="-120"/>
              <a:ea typeface="標楷體" panose="03000509000000000000" pitchFamily="65" charset="-120"/>
            </a:rPr>
            <a:t>增進語言能力</a:t>
          </a:r>
          <a:endParaRPr lang="zh-TW" altLang="en-US" sz="4000" dirty="0"/>
        </a:p>
      </dgm:t>
    </dgm:pt>
    <dgm:pt modelId="{39F009BC-0997-4AB9-93F6-7DF336D662EF}" type="parTrans" cxnId="{C9BC7FC4-B94A-4259-B009-775162C955E8}">
      <dgm:prSet/>
      <dgm:spPr/>
      <dgm:t>
        <a:bodyPr/>
        <a:lstStyle/>
        <a:p>
          <a:endParaRPr lang="zh-TW" altLang="en-US"/>
        </a:p>
      </dgm:t>
    </dgm:pt>
    <dgm:pt modelId="{AFD49FB4-DEBA-4CC7-B431-83F8609D46D0}" type="sibTrans" cxnId="{C9BC7FC4-B94A-4259-B009-775162C955E8}">
      <dgm:prSet/>
      <dgm:spPr/>
      <dgm:t>
        <a:bodyPr/>
        <a:lstStyle/>
        <a:p>
          <a:endParaRPr lang="zh-TW" altLang="en-US"/>
        </a:p>
      </dgm:t>
    </dgm:pt>
    <dgm:pt modelId="{ECD73AD0-6EF2-4E82-8300-84AE4F45720F}">
      <dgm:prSet phldrT="[文字]" custT="1"/>
      <dgm:spPr/>
      <dgm:t>
        <a:bodyPr/>
        <a:lstStyle/>
        <a:p>
          <a:r>
            <a:rPr lang="zh-TW" altLang="en-US" sz="4000" dirty="0" smtClean="0">
              <a:latin typeface="標楷體" panose="03000509000000000000" pitchFamily="65" charset="-120"/>
              <a:ea typeface="標楷體" panose="03000509000000000000" pitchFamily="65" charset="-120"/>
            </a:rPr>
            <a:t>脫離舒適圈</a:t>
          </a:r>
          <a:endParaRPr lang="en-US" altLang="zh-TW" sz="4000" dirty="0" smtClean="0">
            <a:latin typeface="標楷體" panose="03000509000000000000" pitchFamily="65" charset="-120"/>
            <a:ea typeface="標楷體" panose="03000509000000000000" pitchFamily="65" charset="-120"/>
          </a:endParaRPr>
        </a:p>
        <a:p>
          <a:r>
            <a:rPr lang="zh-TW" altLang="en-US" sz="4000" dirty="0" smtClean="0">
              <a:latin typeface="標楷體" panose="03000509000000000000" pitchFamily="65" charset="-120"/>
              <a:ea typeface="標楷體" panose="03000509000000000000" pitchFamily="65" charset="-120"/>
            </a:rPr>
            <a:t>學習獨立</a:t>
          </a:r>
          <a:endParaRPr lang="zh-TW" altLang="en-US" sz="4000" dirty="0"/>
        </a:p>
      </dgm:t>
    </dgm:pt>
    <dgm:pt modelId="{B1364A14-070E-494A-B07D-F14EC1301346}" type="parTrans" cxnId="{1402B22F-2331-4A79-B15F-8AC093BC18C6}">
      <dgm:prSet/>
      <dgm:spPr/>
      <dgm:t>
        <a:bodyPr/>
        <a:lstStyle/>
        <a:p>
          <a:endParaRPr lang="zh-TW" altLang="en-US"/>
        </a:p>
      </dgm:t>
    </dgm:pt>
    <dgm:pt modelId="{7CEC63A5-4A70-4618-A98C-2C804390C231}" type="sibTrans" cxnId="{1402B22F-2331-4A79-B15F-8AC093BC18C6}">
      <dgm:prSet/>
      <dgm:spPr/>
      <dgm:t>
        <a:bodyPr/>
        <a:lstStyle/>
        <a:p>
          <a:endParaRPr lang="zh-TW" altLang="en-US"/>
        </a:p>
      </dgm:t>
    </dgm:pt>
    <dgm:pt modelId="{926CBED6-25E4-4657-ACB5-DE3BF458038C}">
      <dgm:prSet phldrT="[文字]" custT="1"/>
      <dgm:spPr/>
      <dgm:t>
        <a:bodyPr/>
        <a:lstStyle/>
        <a:p>
          <a:r>
            <a:rPr lang="zh-TW" altLang="en-US" sz="3700" dirty="0" smtClean="0">
              <a:latin typeface="標楷體" panose="03000509000000000000" pitchFamily="65" charset="-120"/>
              <a:ea typeface="標楷體" panose="03000509000000000000" pitchFamily="65" charset="-120"/>
            </a:rPr>
            <a:t>溝通與解決問題 </a:t>
          </a:r>
          <a:endParaRPr lang="zh-TW" altLang="en-US" sz="3700" dirty="0"/>
        </a:p>
      </dgm:t>
    </dgm:pt>
    <dgm:pt modelId="{916BA515-6C35-4FA9-993E-28278E639DC1}" type="parTrans" cxnId="{287DE97B-6B69-46FB-B4BF-D84C267BEF11}">
      <dgm:prSet/>
      <dgm:spPr/>
      <dgm:t>
        <a:bodyPr/>
        <a:lstStyle/>
        <a:p>
          <a:endParaRPr lang="zh-TW" altLang="en-US"/>
        </a:p>
      </dgm:t>
    </dgm:pt>
    <dgm:pt modelId="{51A603A6-6FB0-4C33-B297-FAB7B9D755FC}" type="sibTrans" cxnId="{287DE97B-6B69-46FB-B4BF-D84C267BEF11}">
      <dgm:prSet/>
      <dgm:spPr/>
      <dgm:t>
        <a:bodyPr/>
        <a:lstStyle/>
        <a:p>
          <a:endParaRPr lang="zh-TW" altLang="en-US"/>
        </a:p>
      </dgm:t>
    </dgm:pt>
    <dgm:pt modelId="{F10C029B-1FF1-4A39-8DC8-9C29A72CD4A7}">
      <dgm:prSet phldrT="[文字]"/>
      <dgm:spPr/>
      <dgm:t>
        <a:bodyPr/>
        <a:lstStyle/>
        <a:p>
          <a:r>
            <a:rPr lang="zh-TW" altLang="en-US" dirty="0" smtClean="0">
              <a:latin typeface="標楷體" panose="03000509000000000000" pitchFamily="65" charset="-120"/>
              <a:ea typeface="標楷體" panose="03000509000000000000" pitchFamily="65" charset="-120"/>
            </a:rPr>
            <a:t>國外生活</a:t>
          </a:r>
          <a:endParaRPr lang="zh-TW" altLang="en-US" dirty="0">
            <a:latin typeface="標楷體" panose="03000509000000000000" pitchFamily="65" charset="-120"/>
            <a:ea typeface="標楷體" panose="03000509000000000000" pitchFamily="65" charset="-120"/>
          </a:endParaRPr>
        </a:p>
      </dgm:t>
    </dgm:pt>
    <dgm:pt modelId="{7C77AB92-DC20-439C-8601-06DABA35BBAE}" type="sibTrans" cxnId="{0F346593-12EB-40A4-AA43-F0FBEAD966CD}">
      <dgm:prSet/>
      <dgm:spPr/>
      <dgm:t>
        <a:bodyPr/>
        <a:lstStyle/>
        <a:p>
          <a:endParaRPr lang="zh-TW" altLang="en-US"/>
        </a:p>
      </dgm:t>
    </dgm:pt>
    <dgm:pt modelId="{10E04D80-8C91-4BAD-B72C-E60B8E4E3268}" type="parTrans" cxnId="{0F346593-12EB-40A4-AA43-F0FBEAD966CD}">
      <dgm:prSet/>
      <dgm:spPr/>
      <dgm:t>
        <a:bodyPr/>
        <a:lstStyle/>
        <a:p>
          <a:endParaRPr lang="zh-TW" altLang="en-US"/>
        </a:p>
      </dgm:t>
    </dgm:pt>
    <dgm:pt modelId="{97E03547-1E43-44C3-8BF0-D89D7E9BBF23}" type="pres">
      <dgm:prSet presAssocID="{61D4F734-7C5B-4991-B2E0-3B90F519EBAF}" presName="diagram" presStyleCnt="0">
        <dgm:presLayoutVars>
          <dgm:chMax val="1"/>
          <dgm:dir/>
          <dgm:animLvl val="ctr"/>
          <dgm:resizeHandles val="exact"/>
        </dgm:presLayoutVars>
      </dgm:prSet>
      <dgm:spPr/>
      <dgm:t>
        <a:bodyPr/>
        <a:lstStyle/>
        <a:p>
          <a:endParaRPr lang="zh-TW" altLang="en-US"/>
        </a:p>
      </dgm:t>
    </dgm:pt>
    <dgm:pt modelId="{8D58B915-E71E-47F9-843F-CDEE81370F05}" type="pres">
      <dgm:prSet presAssocID="{61D4F734-7C5B-4991-B2E0-3B90F519EBAF}" presName="matrix" presStyleCnt="0"/>
      <dgm:spPr/>
    </dgm:pt>
    <dgm:pt modelId="{6D37C73B-E5AE-4220-87C1-0E11E7218890}" type="pres">
      <dgm:prSet presAssocID="{61D4F734-7C5B-4991-B2E0-3B90F519EBAF}" presName="tile1" presStyleLbl="node1" presStyleIdx="0" presStyleCnt="4"/>
      <dgm:spPr/>
      <dgm:t>
        <a:bodyPr/>
        <a:lstStyle/>
        <a:p>
          <a:endParaRPr lang="zh-TW" altLang="en-US"/>
        </a:p>
      </dgm:t>
    </dgm:pt>
    <dgm:pt modelId="{D2D3B390-0472-4929-B943-36FB90607128}" type="pres">
      <dgm:prSet presAssocID="{61D4F734-7C5B-4991-B2E0-3B90F519EBAF}" presName="tile1text" presStyleLbl="node1" presStyleIdx="0" presStyleCnt="4">
        <dgm:presLayoutVars>
          <dgm:chMax val="0"/>
          <dgm:chPref val="0"/>
          <dgm:bulletEnabled val="1"/>
        </dgm:presLayoutVars>
      </dgm:prSet>
      <dgm:spPr/>
      <dgm:t>
        <a:bodyPr/>
        <a:lstStyle/>
        <a:p>
          <a:endParaRPr lang="zh-TW" altLang="en-US"/>
        </a:p>
      </dgm:t>
    </dgm:pt>
    <dgm:pt modelId="{039950F1-78AB-4DBD-83EF-D9DF1F388777}" type="pres">
      <dgm:prSet presAssocID="{61D4F734-7C5B-4991-B2E0-3B90F519EBAF}" presName="tile2" presStyleLbl="node1" presStyleIdx="1" presStyleCnt="4" custLinFactNeighborX="1125" custLinFactNeighborY="0"/>
      <dgm:spPr/>
      <dgm:t>
        <a:bodyPr/>
        <a:lstStyle/>
        <a:p>
          <a:endParaRPr lang="zh-TW" altLang="en-US"/>
        </a:p>
      </dgm:t>
    </dgm:pt>
    <dgm:pt modelId="{D20B45B2-EAA0-42FB-B4DC-35FA7CAAFF0B}" type="pres">
      <dgm:prSet presAssocID="{61D4F734-7C5B-4991-B2E0-3B90F519EBAF}" presName="tile2text" presStyleLbl="node1" presStyleIdx="1" presStyleCnt="4">
        <dgm:presLayoutVars>
          <dgm:chMax val="0"/>
          <dgm:chPref val="0"/>
          <dgm:bulletEnabled val="1"/>
        </dgm:presLayoutVars>
      </dgm:prSet>
      <dgm:spPr/>
      <dgm:t>
        <a:bodyPr/>
        <a:lstStyle/>
        <a:p>
          <a:endParaRPr lang="zh-TW" altLang="en-US"/>
        </a:p>
      </dgm:t>
    </dgm:pt>
    <dgm:pt modelId="{44F67468-6F24-4D6F-A2C7-8D02D3CB694F}" type="pres">
      <dgm:prSet presAssocID="{61D4F734-7C5B-4991-B2E0-3B90F519EBAF}" presName="tile3" presStyleLbl="node1" presStyleIdx="2" presStyleCnt="4"/>
      <dgm:spPr/>
      <dgm:t>
        <a:bodyPr/>
        <a:lstStyle/>
        <a:p>
          <a:endParaRPr lang="zh-TW" altLang="en-US"/>
        </a:p>
      </dgm:t>
    </dgm:pt>
    <dgm:pt modelId="{02D12F3C-AFBD-464F-9FCF-826B15ECA632}" type="pres">
      <dgm:prSet presAssocID="{61D4F734-7C5B-4991-B2E0-3B90F519EBAF}" presName="tile3text" presStyleLbl="node1" presStyleIdx="2" presStyleCnt="4">
        <dgm:presLayoutVars>
          <dgm:chMax val="0"/>
          <dgm:chPref val="0"/>
          <dgm:bulletEnabled val="1"/>
        </dgm:presLayoutVars>
      </dgm:prSet>
      <dgm:spPr/>
      <dgm:t>
        <a:bodyPr/>
        <a:lstStyle/>
        <a:p>
          <a:endParaRPr lang="zh-TW" altLang="en-US"/>
        </a:p>
      </dgm:t>
    </dgm:pt>
    <dgm:pt modelId="{8F37E70F-8003-4DF8-9045-4DBB726A8FAF}" type="pres">
      <dgm:prSet presAssocID="{61D4F734-7C5B-4991-B2E0-3B90F519EBAF}" presName="tile4" presStyleLbl="node1" presStyleIdx="3" presStyleCnt="4"/>
      <dgm:spPr/>
      <dgm:t>
        <a:bodyPr/>
        <a:lstStyle/>
        <a:p>
          <a:endParaRPr lang="zh-TW" altLang="en-US"/>
        </a:p>
      </dgm:t>
    </dgm:pt>
    <dgm:pt modelId="{E4FD093A-7FB1-45C2-B8FB-20A89987AC49}" type="pres">
      <dgm:prSet presAssocID="{61D4F734-7C5B-4991-B2E0-3B90F519EBAF}" presName="tile4text" presStyleLbl="node1" presStyleIdx="3" presStyleCnt="4">
        <dgm:presLayoutVars>
          <dgm:chMax val="0"/>
          <dgm:chPref val="0"/>
          <dgm:bulletEnabled val="1"/>
        </dgm:presLayoutVars>
      </dgm:prSet>
      <dgm:spPr/>
      <dgm:t>
        <a:bodyPr/>
        <a:lstStyle/>
        <a:p>
          <a:endParaRPr lang="zh-TW" altLang="en-US"/>
        </a:p>
      </dgm:t>
    </dgm:pt>
    <dgm:pt modelId="{7BD368A8-FE8E-4FC0-9875-D334FB468D88}" type="pres">
      <dgm:prSet presAssocID="{61D4F734-7C5B-4991-B2E0-3B90F519EBAF}" presName="centerTile" presStyleLbl="fgShp" presStyleIdx="0" presStyleCnt="1">
        <dgm:presLayoutVars>
          <dgm:chMax val="0"/>
          <dgm:chPref val="0"/>
        </dgm:presLayoutVars>
      </dgm:prSet>
      <dgm:spPr/>
      <dgm:t>
        <a:bodyPr/>
        <a:lstStyle/>
        <a:p>
          <a:endParaRPr lang="zh-TW" altLang="en-US"/>
        </a:p>
      </dgm:t>
    </dgm:pt>
  </dgm:ptLst>
  <dgm:cxnLst>
    <dgm:cxn modelId="{C39295E6-6045-435A-9465-513E8EFD480A}" type="presOf" srcId="{F10C029B-1FF1-4A39-8DC8-9C29A72CD4A7}" destId="{7BD368A8-FE8E-4FC0-9875-D334FB468D88}" srcOrd="0" destOrd="0" presId="urn:microsoft.com/office/officeart/2005/8/layout/matrix1"/>
    <dgm:cxn modelId="{A5CC29C7-94F7-43D9-960E-841A209E2931}" type="presOf" srcId="{81A34537-614C-4545-90E8-E2FEA8377B64}" destId="{039950F1-78AB-4DBD-83EF-D9DF1F388777}" srcOrd="0" destOrd="0" presId="urn:microsoft.com/office/officeart/2005/8/layout/matrix1"/>
    <dgm:cxn modelId="{026C3344-5D75-4E7B-9E03-C0C1CC47D009}" type="presOf" srcId="{1CB47D84-F064-4D63-9572-475A68AAD426}" destId="{6D37C73B-E5AE-4220-87C1-0E11E7218890}" srcOrd="0" destOrd="0" presId="urn:microsoft.com/office/officeart/2005/8/layout/matrix1"/>
    <dgm:cxn modelId="{60C85AE5-E403-42D0-968E-C7FEF6F4A57B}" type="presOf" srcId="{61D4F734-7C5B-4991-B2E0-3B90F519EBAF}" destId="{97E03547-1E43-44C3-8BF0-D89D7E9BBF23}" srcOrd="0" destOrd="0" presId="urn:microsoft.com/office/officeart/2005/8/layout/matrix1"/>
    <dgm:cxn modelId="{8611CC3E-182B-48B3-A3EE-E857A30D61C7}" type="presOf" srcId="{926CBED6-25E4-4657-ACB5-DE3BF458038C}" destId="{E4FD093A-7FB1-45C2-B8FB-20A89987AC49}" srcOrd="1" destOrd="0" presId="urn:microsoft.com/office/officeart/2005/8/layout/matrix1"/>
    <dgm:cxn modelId="{35563C0A-15DC-4B05-AA64-AAB414D6D111}" type="presOf" srcId="{81A34537-614C-4545-90E8-E2FEA8377B64}" destId="{D20B45B2-EAA0-42FB-B4DC-35FA7CAAFF0B}" srcOrd="1" destOrd="0" presId="urn:microsoft.com/office/officeart/2005/8/layout/matrix1"/>
    <dgm:cxn modelId="{287DE97B-6B69-46FB-B4BF-D84C267BEF11}" srcId="{F10C029B-1FF1-4A39-8DC8-9C29A72CD4A7}" destId="{926CBED6-25E4-4657-ACB5-DE3BF458038C}" srcOrd="3" destOrd="0" parTransId="{916BA515-6C35-4FA9-993E-28278E639DC1}" sibTransId="{51A603A6-6FB0-4C33-B297-FAB7B9D755FC}"/>
    <dgm:cxn modelId="{DDA3E88E-2C89-4AE0-8A96-E090E3FA49DB}" type="presOf" srcId="{926CBED6-25E4-4657-ACB5-DE3BF458038C}" destId="{8F37E70F-8003-4DF8-9045-4DBB726A8FAF}" srcOrd="0" destOrd="0" presId="urn:microsoft.com/office/officeart/2005/8/layout/matrix1"/>
    <dgm:cxn modelId="{1402B22F-2331-4A79-B15F-8AC093BC18C6}" srcId="{F10C029B-1FF1-4A39-8DC8-9C29A72CD4A7}" destId="{ECD73AD0-6EF2-4E82-8300-84AE4F45720F}" srcOrd="2" destOrd="0" parTransId="{B1364A14-070E-494A-B07D-F14EC1301346}" sibTransId="{7CEC63A5-4A70-4618-A98C-2C804390C231}"/>
    <dgm:cxn modelId="{C93A9EF1-65FB-45A6-ADC0-A54314EC8E37}" type="presOf" srcId="{1CB47D84-F064-4D63-9572-475A68AAD426}" destId="{D2D3B390-0472-4929-B943-36FB90607128}" srcOrd="1" destOrd="0" presId="urn:microsoft.com/office/officeart/2005/8/layout/matrix1"/>
    <dgm:cxn modelId="{63F3B845-0EF4-400C-9CB5-8644FC747E37}" type="presOf" srcId="{ECD73AD0-6EF2-4E82-8300-84AE4F45720F}" destId="{44F67468-6F24-4D6F-A2C7-8D02D3CB694F}" srcOrd="0" destOrd="0" presId="urn:microsoft.com/office/officeart/2005/8/layout/matrix1"/>
    <dgm:cxn modelId="{C9BC7FC4-B94A-4259-B009-775162C955E8}" srcId="{F10C029B-1FF1-4A39-8DC8-9C29A72CD4A7}" destId="{81A34537-614C-4545-90E8-E2FEA8377B64}" srcOrd="1" destOrd="0" parTransId="{39F009BC-0997-4AB9-93F6-7DF336D662EF}" sibTransId="{AFD49FB4-DEBA-4CC7-B431-83F8609D46D0}"/>
    <dgm:cxn modelId="{0F346593-12EB-40A4-AA43-F0FBEAD966CD}" srcId="{61D4F734-7C5B-4991-B2E0-3B90F519EBAF}" destId="{F10C029B-1FF1-4A39-8DC8-9C29A72CD4A7}" srcOrd="0" destOrd="0" parTransId="{10E04D80-8C91-4BAD-B72C-E60B8E4E3268}" sibTransId="{7C77AB92-DC20-439C-8601-06DABA35BBAE}"/>
    <dgm:cxn modelId="{2EDE54EE-5D6E-4EBF-8B4F-47F7DBF599A6}" srcId="{F10C029B-1FF1-4A39-8DC8-9C29A72CD4A7}" destId="{1CB47D84-F064-4D63-9572-475A68AAD426}" srcOrd="0" destOrd="0" parTransId="{F9989A00-1D47-47D4-A269-3A7A0263088B}" sibTransId="{1CD357B7-9313-416B-8BFA-ED4476EE0D74}"/>
    <dgm:cxn modelId="{D50C0AD8-344D-46CD-A190-67E498E6E7E7}" type="presOf" srcId="{ECD73AD0-6EF2-4E82-8300-84AE4F45720F}" destId="{02D12F3C-AFBD-464F-9FCF-826B15ECA632}" srcOrd="1" destOrd="0" presId="urn:microsoft.com/office/officeart/2005/8/layout/matrix1"/>
    <dgm:cxn modelId="{37A1F943-9566-4B64-8A27-4B060202FC41}" type="presParOf" srcId="{97E03547-1E43-44C3-8BF0-D89D7E9BBF23}" destId="{8D58B915-E71E-47F9-843F-CDEE81370F05}" srcOrd="0" destOrd="0" presId="urn:microsoft.com/office/officeart/2005/8/layout/matrix1"/>
    <dgm:cxn modelId="{13F36357-CA4E-4D1B-9C5C-92B069B833F6}" type="presParOf" srcId="{8D58B915-E71E-47F9-843F-CDEE81370F05}" destId="{6D37C73B-E5AE-4220-87C1-0E11E7218890}" srcOrd="0" destOrd="0" presId="urn:microsoft.com/office/officeart/2005/8/layout/matrix1"/>
    <dgm:cxn modelId="{0FF7544A-0A21-4E82-849B-D4C7913DF9BD}" type="presParOf" srcId="{8D58B915-E71E-47F9-843F-CDEE81370F05}" destId="{D2D3B390-0472-4929-B943-36FB90607128}" srcOrd="1" destOrd="0" presId="urn:microsoft.com/office/officeart/2005/8/layout/matrix1"/>
    <dgm:cxn modelId="{30DD9745-2100-48F7-B28B-9423F9F2557B}" type="presParOf" srcId="{8D58B915-E71E-47F9-843F-CDEE81370F05}" destId="{039950F1-78AB-4DBD-83EF-D9DF1F388777}" srcOrd="2" destOrd="0" presId="urn:microsoft.com/office/officeart/2005/8/layout/matrix1"/>
    <dgm:cxn modelId="{1068C60C-70EF-473E-B9B8-30AFCB310DAC}" type="presParOf" srcId="{8D58B915-E71E-47F9-843F-CDEE81370F05}" destId="{D20B45B2-EAA0-42FB-B4DC-35FA7CAAFF0B}" srcOrd="3" destOrd="0" presId="urn:microsoft.com/office/officeart/2005/8/layout/matrix1"/>
    <dgm:cxn modelId="{D9E52947-9A7A-4F0D-96EC-5AB29913367D}" type="presParOf" srcId="{8D58B915-E71E-47F9-843F-CDEE81370F05}" destId="{44F67468-6F24-4D6F-A2C7-8D02D3CB694F}" srcOrd="4" destOrd="0" presId="urn:microsoft.com/office/officeart/2005/8/layout/matrix1"/>
    <dgm:cxn modelId="{A1AA9B16-9C59-4AB8-B00F-BB860C89FD26}" type="presParOf" srcId="{8D58B915-E71E-47F9-843F-CDEE81370F05}" destId="{02D12F3C-AFBD-464F-9FCF-826B15ECA632}" srcOrd="5" destOrd="0" presId="urn:microsoft.com/office/officeart/2005/8/layout/matrix1"/>
    <dgm:cxn modelId="{A0E9EA64-7DF5-4400-BEAD-6815C9708F1B}" type="presParOf" srcId="{8D58B915-E71E-47F9-843F-CDEE81370F05}" destId="{8F37E70F-8003-4DF8-9045-4DBB726A8FAF}" srcOrd="6" destOrd="0" presId="urn:microsoft.com/office/officeart/2005/8/layout/matrix1"/>
    <dgm:cxn modelId="{4A3E266E-A847-4FC4-A0BF-ACE91908083E}" type="presParOf" srcId="{8D58B915-E71E-47F9-843F-CDEE81370F05}" destId="{E4FD093A-7FB1-45C2-B8FB-20A89987AC49}" srcOrd="7" destOrd="0" presId="urn:microsoft.com/office/officeart/2005/8/layout/matrix1"/>
    <dgm:cxn modelId="{F3D0E07E-EFC3-473B-81F5-DDF174628B73}" type="presParOf" srcId="{97E03547-1E43-44C3-8BF0-D89D7E9BBF23}" destId="{7BD368A8-FE8E-4FC0-9875-D334FB468D88}"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AF65E4-E502-46CA-B005-C045979747D6}">
      <dsp:nvSpPr>
        <dsp:cNvPr id="0" name=""/>
        <dsp:cNvSpPr/>
      </dsp:nvSpPr>
      <dsp:spPr>
        <a:xfrm>
          <a:off x="5" y="0"/>
          <a:ext cx="11101785" cy="5207766"/>
        </a:xfrm>
        <a:prstGeom prst="rightArrow">
          <a:avLst/>
        </a:prstGeom>
        <a:solidFill>
          <a:srgbClr val="FFFF99"/>
        </a:solidFill>
        <a:ln>
          <a:noFill/>
        </a:ln>
        <a:effectLst/>
      </dsp:spPr>
      <dsp:style>
        <a:lnRef idx="0">
          <a:scrgbClr r="0" g="0" b="0"/>
        </a:lnRef>
        <a:fillRef idx="1">
          <a:scrgbClr r="0" g="0" b="0"/>
        </a:fillRef>
        <a:effectRef idx="0">
          <a:scrgbClr r="0" g="0" b="0"/>
        </a:effectRef>
        <a:fontRef idx="minor"/>
      </dsp:style>
    </dsp:sp>
    <dsp:sp modelId="{55C4F194-C905-4906-B99E-79ADD67C5F5C}">
      <dsp:nvSpPr>
        <dsp:cNvPr id="0" name=""/>
        <dsp:cNvSpPr/>
      </dsp:nvSpPr>
      <dsp:spPr>
        <a:xfrm>
          <a:off x="61963" y="1554372"/>
          <a:ext cx="2400328" cy="2083106"/>
        </a:xfrm>
        <a:prstGeom prst="roundRect">
          <a:avLst/>
        </a:prstGeom>
        <a:solidFill>
          <a:schemeClr val="tx2">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altLang="zh-TW" sz="2800" b="1" kern="1200" dirty="0" smtClean="0"/>
            <a:t>1</a:t>
          </a:r>
          <a:r>
            <a:rPr lang="zh-TW" altLang="en-US" sz="2800" b="1" kern="1200" dirty="0" smtClean="0"/>
            <a:t>月中、下旬</a:t>
          </a:r>
          <a:endParaRPr lang="en-US" altLang="zh-TW" sz="2800" b="1" kern="1200" dirty="0" smtClean="0"/>
        </a:p>
        <a:p>
          <a:pPr lvl="0" algn="ctr" defTabSz="1244600">
            <a:lnSpc>
              <a:spcPct val="90000"/>
            </a:lnSpc>
            <a:spcBef>
              <a:spcPct val="0"/>
            </a:spcBef>
            <a:spcAft>
              <a:spcPct val="35000"/>
            </a:spcAft>
          </a:pPr>
          <a:r>
            <a:rPr lang="zh-TW" altLang="en-US" sz="2800" b="1" kern="1200" dirty="0" smtClean="0"/>
            <a:t>徵件公告</a:t>
          </a:r>
          <a:endParaRPr lang="zh-TW" altLang="en-US" sz="2800" b="1" kern="1200" dirty="0"/>
        </a:p>
      </dsp:txBody>
      <dsp:txXfrm>
        <a:off x="163652" y="1656061"/>
        <a:ext cx="2196950" cy="1879728"/>
      </dsp:txXfrm>
    </dsp:sp>
    <dsp:sp modelId="{3FE76E9B-2760-4D5B-8479-9EEB386E342F}">
      <dsp:nvSpPr>
        <dsp:cNvPr id="0" name=""/>
        <dsp:cNvSpPr/>
      </dsp:nvSpPr>
      <dsp:spPr>
        <a:xfrm>
          <a:off x="2803567" y="1550424"/>
          <a:ext cx="2606276" cy="2106916"/>
        </a:xfrm>
        <a:prstGeom prst="roundRect">
          <a:avLst/>
        </a:prstGeom>
        <a:solidFill>
          <a:srgbClr val="C68585"/>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altLang="zh-TW" sz="2800" b="1" kern="1200" dirty="0" smtClean="0">
              <a:latin typeface="新細明體" panose="02020500000000000000" pitchFamily="18" charset="-120"/>
              <a:ea typeface="新細明體" panose="02020500000000000000" pitchFamily="18" charset="-120"/>
            </a:rPr>
            <a:t>2</a:t>
          </a:r>
          <a:r>
            <a:rPr lang="zh-TW" altLang="en-US" sz="2800" b="1" kern="1200" dirty="0" smtClean="0">
              <a:latin typeface="新細明體" panose="02020500000000000000" pitchFamily="18" charset="-120"/>
              <a:ea typeface="新細明體" panose="02020500000000000000" pitchFamily="18" charset="-120"/>
            </a:rPr>
            <a:t>月底或</a:t>
          </a:r>
          <a:r>
            <a:rPr lang="en-US" altLang="zh-TW" sz="2800" b="1" kern="1200" dirty="0" smtClean="0">
              <a:latin typeface="新細明體" panose="02020500000000000000" pitchFamily="18" charset="-120"/>
              <a:ea typeface="新細明體" panose="02020500000000000000" pitchFamily="18" charset="-120"/>
            </a:rPr>
            <a:t>3</a:t>
          </a:r>
          <a:r>
            <a:rPr lang="zh-TW" altLang="en-US" sz="2800" b="1" kern="1200" dirty="0" smtClean="0">
              <a:latin typeface="新細明體" panose="02020500000000000000" pitchFamily="18" charset="-120"/>
              <a:ea typeface="新細明體" panose="02020500000000000000" pitchFamily="18" charset="-120"/>
            </a:rPr>
            <a:t>月初</a:t>
          </a:r>
          <a:endParaRPr lang="en-US" altLang="zh-TW" sz="2800" b="1" kern="1200" dirty="0" smtClean="0">
            <a:latin typeface="新細明體" panose="02020500000000000000" pitchFamily="18" charset="-120"/>
            <a:ea typeface="新細明體" panose="02020500000000000000" pitchFamily="18" charset="-120"/>
          </a:endParaRPr>
        </a:p>
        <a:p>
          <a:pPr lvl="0" algn="ctr" defTabSz="1244600">
            <a:lnSpc>
              <a:spcPct val="90000"/>
            </a:lnSpc>
            <a:spcBef>
              <a:spcPct val="0"/>
            </a:spcBef>
            <a:spcAft>
              <a:spcPct val="35000"/>
            </a:spcAft>
          </a:pPr>
          <a:r>
            <a:rPr lang="zh-TW" altLang="en-US" sz="2800" b="1" kern="1200" dirty="0" smtClean="0">
              <a:latin typeface="新細明體" panose="02020500000000000000" pitchFamily="18" charset="-120"/>
              <a:ea typeface="新細明體" panose="02020500000000000000" pitchFamily="18" charset="-120"/>
            </a:rPr>
            <a:t>校內收件截止</a:t>
          </a:r>
          <a:endParaRPr lang="zh-TW" altLang="en-US" sz="2800" b="1" kern="1200" dirty="0">
            <a:latin typeface="新細明體" panose="02020500000000000000" pitchFamily="18" charset="-120"/>
            <a:ea typeface="新細明體" panose="02020500000000000000" pitchFamily="18" charset="-120"/>
          </a:endParaRPr>
        </a:p>
      </dsp:txBody>
      <dsp:txXfrm>
        <a:off x="2906418" y="1653275"/>
        <a:ext cx="2400574" cy="1901214"/>
      </dsp:txXfrm>
    </dsp:sp>
    <dsp:sp modelId="{465F2A12-CB92-4C93-864A-7F4F0609813F}">
      <dsp:nvSpPr>
        <dsp:cNvPr id="0" name=""/>
        <dsp:cNvSpPr/>
      </dsp:nvSpPr>
      <dsp:spPr>
        <a:xfrm>
          <a:off x="5809898" y="1562329"/>
          <a:ext cx="2400328" cy="2083106"/>
        </a:xfrm>
        <a:prstGeom prst="roundRect">
          <a:avLst/>
        </a:prstGeom>
        <a:solidFill>
          <a:schemeClr val="accent1">
            <a:lumMod val="5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altLang="zh-TW" sz="2800" b="1" kern="1200" dirty="0" smtClean="0">
              <a:latin typeface="+mj-ea"/>
              <a:ea typeface="+mj-ea"/>
            </a:rPr>
            <a:t>3</a:t>
          </a:r>
          <a:r>
            <a:rPr lang="zh-TW" altLang="en-US" sz="2800" b="1" kern="1200" dirty="0" smtClean="0">
              <a:latin typeface="+mj-ea"/>
              <a:ea typeface="+mj-ea"/>
            </a:rPr>
            <a:t>月中旬</a:t>
          </a:r>
          <a:endParaRPr lang="en-US" altLang="zh-TW" sz="2800" b="1" kern="1200" dirty="0" smtClean="0">
            <a:latin typeface="+mj-ea"/>
            <a:ea typeface="+mj-ea"/>
          </a:endParaRPr>
        </a:p>
        <a:p>
          <a:pPr lvl="0" algn="ctr" defTabSz="1244600">
            <a:lnSpc>
              <a:spcPct val="90000"/>
            </a:lnSpc>
            <a:spcBef>
              <a:spcPct val="0"/>
            </a:spcBef>
            <a:spcAft>
              <a:spcPct val="35000"/>
            </a:spcAft>
          </a:pPr>
          <a:r>
            <a:rPr lang="zh-TW" altLang="en-US" sz="2800" b="1" kern="1200" dirty="0" smtClean="0">
              <a:latin typeface="+mj-ea"/>
              <a:ea typeface="+mj-ea"/>
            </a:rPr>
            <a:t>校內審查會</a:t>
          </a:r>
          <a:endParaRPr lang="zh-TW" altLang="en-US" sz="2800" b="1" kern="1200" dirty="0">
            <a:latin typeface="+mj-ea"/>
            <a:ea typeface="+mj-ea"/>
          </a:endParaRPr>
        </a:p>
      </dsp:txBody>
      <dsp:txXfrm>
        <a:off x="5911587" y="1664018"/>
        <a:ext cx="2196950" cy="1879728"/>
      </dsp:txXfrm>
    </dsp:sp>
    <dsp:sp modelId="{914CA27B-1285-4B60-84B7-1904EEF9C06A}">
      <dsp:nvSpPr>
        <dsp:cNvPr id="0" name=""/>
        <dsp:cNvSpPr/>
      </dsp:nvSpPr>
      <dsp:spPr>
        <a:xfrm>
          <a:off x="8610282" y="1526646"/>
          <a:ext cx="2488324" cy="2154473"/>
        </a:xfrm>
        <a:prstGeom prst="roundRect">
          <a:avLst/>
        </a:prstGeom>
        <a:solidFill>
          <a:srgbClr val="C68585"/>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altLang="zh-TW" sz="2800" b="1" kern="1200" dirty="0" smtClean="0">
              <a:latin typeface="新細明體" panose="02020500000000000000" pitchFamily="18" charset="-120"/>
              <a:ea typeface="新細明體" panose="02020500000000000000" pitchFamily="18" charset="-120"/>
            </a:rPr>
            <a:t>3</a:t>
          </a:r>
          <a:r>
            <a:rPr lang="zh-TW" altLang="en-US" sz="2800" b="1" kern="1200" dirty="0" smtClean="0">
              <a:latin typeface="新細明體" panose="02020500000000000000" pitchFamily="18" charset="-120"/>
              <a:ea typeface="新細明體" panose="02020500000000000000" pitchFamily="18" charset="-120"/>
            </a:rPr>
            <a:t>月</a:t>
          </a:r>
          <a:r>
            <a:rPr lang="en-US" altLang="zh-TW" sz="2800" b="1" kern="1200" dirty="0" smtClean="0">
              <a:latin typeface="新細明體" panose="02020500000000000000" pitchFamily="18" charset="-120"/>
              <a:ea typeface="新細明體" panose="02020500000000000000" pitchFamily="18" charset="-120"/>
            </a:rPr>
            <a:t>31</a:t>
          </a:r>
          <a:r>
            <a:rPr lang="zh-TW" altLang="en-US" sz="2800" b="1" kern="1200" dirty="0" smtClean="0">
              <a:latin typeface="新細明體" panose="02020500000000000000" pitchFamily="18" charset="-120"/>
              <a:ea typeface="新細明體" panose="02020500000000000000" pitchFamily="18" charset="-120"/>
            </a:rPr>
            <a:t>日前</a:t>
          </a:r>
          <a:endParaRPr lang="en-US" altLang="zh-TW" sz="2800" b="1" kern="1200" dirty="0" smtClean="0">
            <a:latin typeface="新細明體" panose="02020500000000000000" pitchFamily="18" charset="-120"/>
            <a:ea typeface="新細明體" panose="02020500000000000000" pitchFamily="18" charset="-120"/>
          </a:endParaRPr>
        </a:p>
        <a:p>
          <a:pPr lvl="0" algn="ctr" defTabSz="1244600">
            <a:lnSpc>
              <a:spcPct val="90000"/>
            </a:lnSpc>
            <a:spcBef>
              <a:spcPct val="0"/>
            </a:spcBef>
            <a:spcAft>
              <a:spcPct val="35000"/>
            </a:spcAft>
          </a:pPr>
          <a:r>
            <a:rPr lang="zh-TW" altLang="en-US" sz="2700" b="1" kern="1200" dirty="0" smtClean="0">
              <a:latin typeface="新細明體" panose="02020500000000000000" pitchFamily="18" charset="-120"/>
              <a:ea typeface="新細明體" panose="02020500000000000000" pitchFamily="18" charset="-120"/>
            </a:rPr>
            <a:t>上傳本校計畫</a:t>
          </a:r>
          <a:endParaRPr lang="zh-TW" altLang="en-US" sz="2700" b="1" kern="1200" dirty="0">
            <a:latin typeface="新細明體" panose="02020500000000000000" pitchFamily="18" charset="-120"/>
            <a:ea typeface="新細明體" panose="02020500000000000000" pitchFamily="18" charset="-120"/>
          </a:endParaRPr>
        </a:p>
      </dsp:txBody>
      <dsp:txXfrm>
        <a:off x="8715455" y="1631819"/>
        <a:ext cx="2277978" cy="19441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AF65E4-E502-46CA-B005-C045979747D6}">
      <dsp:nvSpPr>
        <dsp:cNvPr id="0" name=""/>
        <dsp:cNvSpPr/>
      </dsp:nvSpPr>
      <dsp:spPr>
        <a:xfrm>
          <a:off x="2" y="0"/>
          <a:ext cx="11356226" cy="5207766"/>
        </a:xfrm>
        <a:prstGeom prst="rightArrow">
          <a:avLst/>
        </a:prstGeom>
        <a:solidFill>
          <a:srgbClr val="FFFF99"/>
        </a:solidFill>
        <a:ln>
          <a:noFill/>
        </a:ln>
        <a:effectLst/>
      </dsp:spPr>
      <dsp:style>
        <a:lnRef idx="0">
          <a:scrgbClr r="0" g="0" b="0"/>
        </a:lnRef>
        <a:fillRef idx="1">
          <a:scrgbClr r="0" g="0" b="0"/>
        </a:fillRef>
        <a:effectRef idx="0">
          <a:scrgbClr r="0" g="0" b="0"/>
        </a:effectRef>
        <a:fontRef idx="minor"/>
      </dsp:style>
    </dsp:sp>
    <dsp:sp modelId="{55C4F194-C905-4906-B99E-79ADD67C5F5C}">
      <dsp:nvSpPr>
        <dsp:cNvPr id="0" name=""/>
        <dsp:cNvSpPr/>
      </dsp:nvSpPr>
      <dsp:spPr>
        <a:xfrm>
          <a:off x="82451" y="1554372"/>
          <a:ext cx="3260480" cy="2083106"/>
        </a:xfrm>
        <a:prstGeom prst="roundRect">
          <a:avLst/>
        </a:prstGeom>
        <a:solidFill>
          <a:schemeClr val="tx2">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altLang="zh-TW" sz="2800" b="1" kern="1200" dirty="0" smtClean="0"/>
            <a:t>5</a:t>
          </a:r>
          <a:r>
            <a:rPr lang="zh-TW" altLang="en-US" sz="2800" b="1" kern="1200" dirty="0" smtClean="0"/>
            <a:t>月底</a:t>
          </a:r>
          <a:endParaRPr lang="en-US" altLang="zh-TW" sz="2800" b="1" kern="1200" dirty="0" smtClean="0"/>
        </a:p>
        <a:p>
          <a:pPr lvl="0" algn="ctr" defTabSz="1244600">
            <a:lnSpc>
              <a:spcPct val="90000"/>
            </a:lnSpc>
            <a:spcBef>
              <a:spcPct val="0"/>
            </a:spcBef>
            <a:spcAft>
              <a:spcPct val="35000"/>
            </a:spcAft>
          </a:pPr>
          <a:r>
            <a:rPr lang="zh-TW" altLang="en-US" sz="2800" b="1" kern="1200" dirty="0" smtClean="0"/>
            <a:t>教育部核定</a:t>
          </a:r>
          <a:endParaRPr lang="zh-TW" altLang="en-US" sz="2800" b="1" kern="1200" dirty="0"/>
        </a:p>
      </dsp:txBody>
      <dsp:txXfrm>
        <a:off x="184140" y="1656061"/>
        <a:ext cx="3057102" cy="1879728"/>
      </dsp:txXfrm>
    </dsp:sp>
    <dsp:sp modelId="{3FE76E9B-2760-4D5B-8479-9EEB386E342F}">
      <dsp:nvSpPr>
        <dsp:cNvPr id="0" name=""/>
        <dsp:cNvSpPr/>
      </dsp:nvSpPr>
      <dsp:spPr>
        <a:xfrm>
          <a:off x="3806502" y="1550424"/>
          <a:ext cx="3743227" cy="2106916"/>
        </a:xfrm>
        <a:prstGeom prst="roundRect">
          <a:avLst/>
        </a:prstGeom>
        <a:solidFill>
          <a:srgbClr val="C68585"/>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TW" altLang="en-US" sz="2800" b="1" kern="1200" dirty="0" smtClean="0">
              <a:latin typeface="新細明體" panose="02020500000000000000" pitchFamily="18" charset="-120"/>
              <a:ea typeface="新細明體" panose="02020500000000000000" pitchFamily="18" charset="-120"/>
            </a:rPr>
            <a:t>行前說明會、經費預借、簽署行政契約</a:t>
          </a:r>
          <a:endParaRPr lang="zh-TW" altLang="en-US" sz="2800" b="1" kern="1200" dirty="0">
            <a:latin typeface="新細明體" panose="02020500000000000000" pitchFamily="18" charset="-120"/>
            <a:ea typeface="新細明體" panose="02020500000000000000" pitchFamily="18" charset="-120"/>
          </a:endParaRPr>
        </a:p>
      </dsp:txBody>
      <dsp:txXfrm>
        <a:off x="3909353" y="1653275"/>
        <a:ext cx="3537525" cy="1901214"/>
      </dsp:txXfrm>
    </dsp:sp>
    <dsp:sp modelId="{465F2A12-CB92-4C93-864A-7F4F0609813F}">
      <dsp:nvSpPr>
        <dsp:cNvPr id="0" name=""/>
        <dsp:cNvSpPr/>
      </dsp:nvSpPr>
      <dsp:spPr>
        <a:xfrm>
          <a:off x="8093143" y="1562329"/>
          <a:ext cx="3260480" cy="2083106"/>
        </a:xfrm>
        <a:prstGeom prst="roundRect">
          <a:avLst/>
        </a:prstGeom>
        <a:solidFill>
          <a:schemeClr val="accent1">
            <a:lumMod val="5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TW" altLang="en-US" sz="2800" b="0" i="0" kern="1200" dirty="0" smtClean="0"/>
            <a:t>核定補助次年</a:t>
          </a:r>
          <a:r>
            <a:rPr lang="en-US" altLang="zh-TW" sz="2800" b="0" i="0" kern="1200" dirty="0" smtClean="0"/>
            <a:t>10</a:t>
          </a:r>
          <a:r>
            <a:rPr lang="zh-TW" altLang="en-US" sz="2800" b="0" i="0" kern="1200" dirty="0" smtClean="0"/>
            <a:t>月</a:t>
          </a:r>
          <a:r>
            <a:rPr lang="en-US" altLang="zh-TW" sz="2800" b="0" i="0" kern="1200" dirty="0" smtClean="0"/>
            <a:t>31</a:t>
          </a:r>
          <a:r>
            <a:rPr lang="zh-TW" altLang="en-US" sz="2800" b="0" i="0" kern="1200" dirty="0" smtClean="0"/>
            <a:t>日以前</a:t>
          </a:r>
          <a:endParaRPr lang="en-US" altLang="zh-TW" sz="2800" b="1" kern="1200" dirty="0" smtClean="0">
            <a:latin typeface="+mj-ea"/>
            <a:ea typeface="+mj-ea"/>
          </a:endParaRPr>
        </a:p>
        <a:p>
          <a:pPr lvl="0" algn="ctr" defTabSz="1244600">
            <a:lnSpc>
              <a:spcPct val="90000"/>
            </a:lnSpc>
            <a:spcBef>
              <a:spcPct val="0"/>
            </a:spcBef>
            <a:spcAft>
              <a:spcPct val="35000"/>
            </a:spcAft>
          </a:pPr>
          <a:r>
            <a:rPr lang="zh-TW" altLang="en-US" sz="2800" b="1" kern="1200" dirty="0" smtClean="0">
              <a:latin typeface="+mj-ea"/>
              <a:ea typeface="+mj-ea"/>
            </a:rPr>
            <a:t>選送生出國</a:t>
          </a:r>
          <a:endParaRPr lang="zh-TW" altLang="en-US" sz="2800" b="1" kern="1200" dirty="0">
            <a:latin typeface="+mj-ea"/>
            <a:ea typeface="+mj-ea"/>
          </a:endParaRPr>
        </a:p>
      </dsp:txBody>
      <dsp:txXfrm>
        <a:off x="8194832" y="1664018"/>
        <a:ext cx="3057102" cy="187972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AF65E4-E502-46CA-B005-C045979747D6}">
      <dsp:nvSpPr>
        <dsp:cNvPr id="0" name=""/>
        <dsp:cNvSpPr/>
      </dsp:nvSpPr>
      <dsp:spPr>
        <a:xfrm>
          <a:off x="5" y="0"/>
          <a:ext cx="11101785" cy="5207766"/>
        </a:xfrm>
        <a:prstGeom prst="rightArrow">
          <a:avLst/>
        </a:prstGeom>
        <a:solidFill>
          <a:srgbClr val="FFFF99"/>
        </a:solidFill>
        <a:ln>
          <a:noFill/>
        </a:ln>
        <a:effectLst/>
      </dsp:spPr>
      <dsp:style>
        <a:lnRef idx="0">
          <a:scrgbClr r="0" g="0" b="0"/>
        </a:lnRef>
        <a:fillRef idx="1">
          <a:scrgbClr r="0" g="0" b="0"/>
        </a:fillRef>
        <a:effectRef idx="0">
          <a:scrgbClr r="0" g="0" b="0"/>
        </a:effectRef>
        <a:fontRef idx="minor"/>
      </dsp:style>
    </dsp:sp>
    <dsp:sp modelId="{55C4F194-C905-4906-B99E-79ADD67C5F5C}">
      <dsp:nvSpPr>
        <dsp:cNvPr id="0" name=""/>
        <dsp:cNvSpPr/>
      </dsp:nvSpPr>
      <dsp:spPr>
        <a:xfrm>
          <a:off x="61963" y="1554372"/>
          <a:ext cx="2400328" cy="2083106"/>
        </a:xfrm>
        <a:prstGeom prst="roundRect">
          <a:avLst/>
        </a:prstGeom>
        <a:solidFill>
          <a:schemeClr val="tx2">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altLang="zh-TW" sz="2800" b="1" kern="1200" dirty="0" smtClean="0"/>
            <a:t>7</a:t>
          </a:r>
          <a:r>
            <a:rPr lang="zh-TW" altLang="en-US" sz="2800" b="1" kern="1200" dirty="0" smtClean="0"/>
            <a:t>月下旬或</a:t>
          </a:r>
          <a:r>
            <a:rPr lang="en-US" altLang="zh-TW" sz="2800" b="1" kern="1200" dirty="0" smtClean="0"/>
            <a:t>8</a:t>
          </a:r>
          <a:r>
            <a:rPr lang="zh-TW" altLang="en-US" sz="2800" b="1" kern="1200" dirty="0" smtClean="0"/>
            <a:t>月上旬</a:t>
          </a:r>
          <a:endParaRPr lang="en-US" altLang="zh-TW" sz="2800" b="1" kern="1200" dirty="0" smtClean="0"/>
        </a:p>
        <a:p>
          <a:pPr lvl="0" algn="ctr" defTabSz="1244600">
            <a:lnSpc>
              <a:spcPct val="90000"/>
            </a:lnSpc>
            <a:spcBef>
              <a:spcPct val="0"/>
            </a:spcBef>
            <a:spcAft>
              <a:spcPct val="35000"/>
            </a:spcAft>
          </a:pPr>
          <a:r>
            <a:rPr lang="zh-TW" altLang="en-US" sz="2800" b="1" kern="1200" dirty="0" smtClean="0"/>
            <a:t>徵件公告</a:t>
          </a:r>
          <a:endParaRPr lang="zh-TW" altLang="en-US" sz="2800" b="1" kern="1200" dirty="0"/>
        </a:p>
      </dsp:txBody>
      <dsp:txXfrm>
        <a:off x="163652" y="1656061"/>
        <a:ext cx="2196950" cy="1879728"/>
      </dsp:txXfrm>
    </dsp:sp>
    <dsp:sp modelId="{3FE76E9B-2760-4D5B-8479-9EEB386E342F}">
      <dsp:nvSpPr>
        <dsp:cNvPr id="0" name=""/>
        <dsp:cNvSpPr/>
      </dsp:nvSpPr>
      <dsp:spPr>
        <a:xfrm>
          <a:off x="2803567" y="1550424"/>
          <a:ext cx="2606276" cy="2106916"/>
        </a:xfrm>
        <a:prstGeom prst="roundRect">
          <a:avLst/>
        </a:prstGeom>
        <a:solidFill>
          <a:srgbClr val="C68585"/>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altLang="zh-TW" sz="2800" b="1" kern="1200" dirty="0" smtClean="0">
              <a:latin typeface="新細明體" panose="02020500000000000000" pitchFamily="18" charset="-120"/>
              <a:ea typeface="新細明體" panose="02020500000000000000" pitchFamily="18" charset="-120"/>
            </a:rPr>
            <a:t>9</a:t>
          </a:r>
          <a:r>
            <a:rPr lang="zh-TW" altLang="en-US" sz="2800" b="1" kern="1200" dirty="0" smtClean="0">
              <a:latin typeface="新細明體" panose="02020500000000000000" pitchFamily="18" charset="-120"/>
              <a:ea typeface="新細明體" panose="02020500000000000000" pitchFamily="18" charset="-120"/>
            </a:rPr>
            <a:t>月上旬</a:t>
          </a:r>
          <a:endParaRPr lang="en-US" altLang="zh-TW" sz="2800" b="1" kern="1200" dirty="0" smtClean="0">
            <a:latin typeface="新細明體" panose="02020500000000000000" pitchFamily="18" charset="-120"/>
            <a:ea typeface="新細明體" panose="02020500000000000000" pitchFamily="18" charset="-120"/>
          </a:endParaRPr>
        </a:p>
        <a:p>
          <a:pPr lvl="0" algn="ctr" defTabSz="1244600">
            <a:lnSpc>
              <a:spcPct val="90000"/>
            </a:lnSpc>
            <a:spcBef>
              <a:spcPct val="0"/>
            </a:spcBef>
            <a:spcAft>
              <a:spcPct val="35000"/>
            </a:spcAft>
          </a:pPr>
          <a:r>
            <a:rPr lang="zh-TW" altLang="en-US" sz="2800" b="1" kern="1200" dirty="0" smtClean="0">
              <a:latin typeface="新細明體" panose="02020500000000000000" pitchFamily="18" charset="-120"/>
              <a:ea typeface="新細明體" panose="02020500000000000000" pitchFamily="18" charset="-120"/>
            </a:rPr>
            <a:t>校內收件截止</a:t>
          </a:r>
          <a:endParaRPr lang="zh-TW" altLang="en-US" sz="2800" b="1" kern="1200" dirty="0">
            <a:latin typeface="新細明體" panose="02020500000000000000" pitchFamily="18" charset="-120"/>
            <a:ea typeface="新細明體" panose="02020500000000000000" pitchFamily="18" charset="-120"/>
          </a:endParaRPr>
        </a:p>
      </dsp:txBody>
      <dsp:txXfrm>
        <a:off x="2906418" y="1653275"/>
        <a:ext cx="2400574" cy="1901214"/>
      </dsp:txXfrm>
    </dsp:sp>
    <dsp:sp modelId="{465F2A12-CB92-4C93-864A-7F4F0609813F}">
      <dsp:nvSpPr>
        <dsp:cNvPr id="0" name=""/>
        <dsp:cNvSpPr/>
      </dsp:nvSpPr>
      <dsp:spPr>
        <a:xfrm>
          <a:off x="5809898" y="1562329"/>
          <a:ext cx="2400328" cy="2083106"/>
        </a:xfrm>
        <a:prstGeom prst="roundRect">
          <a:avLst/>
        </a:prstGeom>
        <a:solidFill>
          <a:schemeClr val="accent1">
            <a:lumMod val="5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altLang="zh-TW" sz="2800" b="1" kern="1200" dirty="0" smtClean="0">
              <a:latin typeface="+mj-ea"/>
              <a:ea typeface="+mj-ea"/>
            </a:rPr>
            <a:t>9</a:t>
          </a:r>
          <a:r>
            <a:rPr lang="zh-TW" altLang="en-US" sz="2800" b="1" kern="1200" dirty="0" smtClean="0">
              <a:latin typeface="+mj-ea"/>
              <a:ea typeface="+mj-ea"/>
            </a:rPr>
            <a:t>月中旬</a:t>
          </a:r>
          <a:endParaRPr lang="en-US" altLang="zh-TW" sz="2800" b="1" kern="1200" dirty="0" smtClean="0">
            <a:latin typeface="+mj-ea"/>
            <a:ea typeface="+mj-ea"/>
          </a:endParaRPr>
        </a:p>
        <a:p>
          <a:pPr lvl="0" algn="ctr" defTabSz="1244600">
            <a:lnSpc>
              <a:spcPct val="90000"/>
            </a:lnSpc>
            <a:spcBef>
              <a:spcPct val="0"/>
            </a:spcBef>
            <a:spcAft>
              <a:spcPct val="35000"/>
            </a:spcAft>
          </a:pPr>
          <a:r>
            <a:rPr lang="zh-TW" altLang="en-US" sz="2800" b="1" kern="1200" dirty="0" smtClean="0">
              <a:latin typeface="+mj-ea"/>
              <a:ea typeface="+mj-ea"/>
            </a:rPr>
            <a:t>校內審查會</a:t>
          </a:r>
          <a:endParaRPr lang="zh-TW" altLang="en-US" sz="2800" b="1" kern="1200" dirty="0">
            <a:latin typeface="+mj-ea"/>
            <a:ea typeface="+mj-ea"/>
          </a:endParaRPr>
        </a:p>
      </dsp:txBody>
      <dsp:txXfrm>
        <a:off x="5911587" y="1664018"/>
        <a:ext cx="2196950" cy="1879728"/>
      </dsp:txXfrm>
    </dsp:sp>
    <dsp:sp modelId="{914CA27B-1285-4B60-84B7-1904EEF9C06A}">
      <dsp:nvSpPr>
        <dsp:cNvPr id="0" name=""/>
        <dsp:cNvSpPr/>
      </dsp:nvSpPr>
      <dsp:spPr>
        <a:xfrm>
          <a:off x="8610282" y="1526646"/>
          <a:ext cx="2488324" cy="2154473"/>
        </a:xfrm>
        <a:prstGeom prst="roundRect">
          <a:avLst/>
        </a:prstGeom>
        <a:solidFill>
          <a:srgbClr val="C68585"/>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altLang="zh-TW" sz="2800" b="1" kern="1200" dirty="0" smtClean="0">
              <a:latin typeface="新細明體" panose="02020500000000000000" pitchFamily="18" charset="-120"/>
              <a:ea typeface="新細明體" panose="02020500000000000000" pitchFamily="18" charset="-120"/>
            </a:rPr>
            <a:t>9</a:t>
          </a:r>
          <a:r>
            <a:rPr lang="zh-TW" altLang="en-US" sz="2800" b="1" kern="1200" dirty="0" smtClean="0">
              <a:latin typeface="新細明體" panose="02020500000000000000" pitchFamily="18" charset="-120"/>
              <a:ea typeface="新細明體" panose="02020500000000000000" pitchFamily="18" charset="-120"/>
            </a:rPr>
            <a:t>月</a:t>
          </a:r>
          <a:r>
            <a:rPr lang="en-US" altLang="zh-TW" sz="2800" b="1" kern="1200" dirty="0" smtClean="0">
              <a:latin typeface="新細明體" panose="02020500000000000000" pitchFamily="18" charset="-120"/>
              <a:ea typeface="新細明體" panose="02020500000000000000" pitchFamily="18" charset="-120"/>
            </a:rPr>
            <a:t>30</a:t>
          </a:r>
          <a:r>
            <a:rPr lang="zh-TW" altLang="en-US" sz="2800" b="1" kern="1200" dirty="0" smtClean="0">
              <a:latin typeface="新細明體" panose="02020500000000000000" pitchFamily="18" charset="-120"/>
              <a:ea typeface="新細明體" panose="02020500000000000000" pitchFamily="18" charset="-120"/>
            </a:rPr>
            <a:t>日前</a:t>
          </a:r>
          <a:endParaRPr lang="en-US" altLang="zh-TW" sz="2800" b="1" kern="1200" dirty="0" smtClean="0">
            <a:latin typeface="新細明體" panose="02020500000000000000" pitchFamily="18" charset="-120"/>
            <a:ea typeface="新細明體" panose="02020500000000000000" pitchFamily="18" charset="-120"/>
          </a:endParaRPr>
        </a:p>
        <a:p>
          <a:pPr lvl="0" algn="ctr" defTabSz="1244600">
            <a:lnSpc>
              <a:spcPct val="90000"/>
            </a:lnSpc>
            <a:spcBef>
              <a:spcPct val="0"/>
            </a:spcBef>
            <a:spcAft>
              <a:spcPct val="35000"/>
            </a:spcAft>
          </a:pPr>
          <a:r>
            <a:rPr lang="zh-TW" altLang="en-US" sz="2700" b="1" kern="1200" dirty="0" smtClean="0">
              <a:latin typeface="新細明體" panose="02020500000000000000" pitchFamily="18" charset="-120"/>
              <a:ea typeface="新細明體" panose="02020500000000000000" pitchFamily="18" charset="-120"/>
            </a:rPr>
            <a:t>上傳本校計畫</a:t>
          </a:r>
          <a:endParaRPr lang="zh-TW" altLang="en-US" sz="2700" b="1" kern="1200" dirty="0">
            <a:latin typeface="新細明體" panose="02020500000000000000" pitchFamily="18" charset="-120"/>
            <a:ea typeface="新細明體" panose="02020500000000000000" pitchFamily="18" charset="-120"/>
          </a:endParaRPr>
        </a:p>
      </dsp:txBody>
      <dsp:txXfrm>
        <a:off x="8715455" y="1631819"/>
        <a:ext cx="2277978" cy="194412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AF65E4-E502-46CA-B005-C045979747D6}">
      <dsp:nvSpPr>
        <dsp:cNvPr id="0" name=""/>
        <dsp:cNvSpPr/>
      </dsp:nvSpPr>
      <dsp:spPr>
        <a:xfrm>
          <a:off x="2" y="0"/>
          <a:ext cx="11356226" cy="5207766"/>
        </a:xfrm>
        <a:prstGeom prst="rightArrow">
          <a:avLst/>
        </a:prstGeom>
        <a:solidFill>
          <a:srgbClr val="FFFF99"/>
        </a:solidFill>
        <a:ln>
          <a:noFill/>
        </a:ln>
        <a:effectLst/>
      </dsp:spPr>
      <dsp:style>
        <a:lnRef idx="0">
          <a:scrgbClr r="0" g="0" b="0"/>
        </a:lnRef>
        <a:fillRef idx="1">
          <a:scrgbClr r="0" g="0" b="0"/>
        </a:fillRef>
        <a:effectRef idx="0">
          <a:scrgbClr r="0" g="0" b="0"/>
        </a:effectRef>
        <a:fontRef idx="minor"/>
      </dsp:style>
    </dsp:sp>
    <dsp:sp modelId="{55C4F194-C905-4906-B99E-79ADD67C5F5C}">
      <dsp:nvSpPr>
        <dsp:cNvPr id="0" name=""/>
        <dsp:cNvSpPr/>
      </dsp:nvSpPr>
      <dsp:spPr>
        <a:xfrm>
          <a:off x="82451" y="1554372"/>
          <a:ext cx="3260480" cy="2083106"/>
        </a:xfrm>
        <a:prstGeom prst="roundRect">
          <a:avLst/>
        </a:prstGeom>
        <a:solidFill>
          <a:schemeClr val="tx2">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altLang="zh-TW" sz="2800" b="1" kern="1200" dirty="0" smtClean="0"/>
            <a:t>11</a:t>
          </a:r>
          <a:r>
            <a:rPr lang="zh-TW" altLang="en-US" sz="2800" b="1" kern="1200" dirty="0" smtClean="0"/>
            <a:t>月底</a:t>
          </a:r>
          <a:endParaRPr lang="en-US" altLang="zh-TW" sz="2800" b="1" kern="1200" dirty="0" smtClean="0"/>
        </a:p>
        <a:p>
          <a:pPr lvl="0" algn="ctr" defTabSz="1244600">
            <a:lnSpc>
              <a:spcPct val="90000"/>
            </a:lnSpc>
            <a:spcBef>
              <a:spcPct val="0"/>
            </a:spcBef>
            <a:spcAft>
              <a:spcPct val="35000"/>
            </a:spcAft>
          </a:pPr>
          <a:r>
            <a:rPr lang="zh-TW" altLang="en-US" sz="2800" b="1" kern="1200" dirty="0" smtClean="0"/>
            <a:t>教育部核定</a:t>
          </a:r>
          <a:endParaRPr lang="zh-TW" altLang="en-US" sz="2800" b="1" kern="1200" dirty="0"/>
        </a:p>
      </dsp:txBody>
      <dsp:txXfrm>
        <a:off x="184140" y="1656061"/>
        <a:ext cx="3057102" cy="1879728"/>
      </dsp:txXfrm>
    </dsp:sp>
    <dsp:sp modelId="{3FE76E9B-2760-4D5B-8479-9EEB386E342F}">
      <dsp:nvSpPr>
        <dsp:cNvPr id="0" name=""/>
        <dsp:cNvSpPr/>
      </dsp:nvSpPr>
      <dsp:spPr>
        <a:xfrm>
          <a:off x="3806502" y="1550424"/>
          <a:ext cx="3743227" cy="2106916"/>
        </a:xfrm>
        <a:prstGeom prst="roundRect">
          <a:avLst/>
        </a:prstGeom>
        <a:solidFill>
          <a:srgbClr val="C68585"/>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TW" altLang="en-US" sz="2800" b="1" kern="1200" dirty="0" smtClean="0">
              <a:latin typeface="新細明體" panose="02020500000000000000" pitchFamily="18" charset="-120"/>
              <a:ea typeface="新細明體" panose="02020500000000000000" pitchFamily="18" charset="-120"/>
            </a:rPr>
            <a:t>行前說明會、經費預借、簽署行政契約</a:t>
          </a:r>
          <a:endParaRPr lang="zh-TW" altLang="en-US" sz="2800" b="1" kern="1200" dirty="0">
            <a:latin typeface="新細明體" panose="02020500000000000000" pitchFamily="18" charset="-120"/>
            <a:ea typeface="新細明體" panose="02020500000000000000" pitchFamily="18" charset="-120"/>
          </a:endParaRPr>
        </a:p>
      </dsp:txBody>
      <dsp:txXfrm>
        <a:off x="3909353" y="1653275"/>
        <a:ext cx="3537525" cy="1901214"/>
      </dsp:txXfrm>
    </dsp:sp>
    <dsp:sp modelId="{465F2A12-CB92-4C93-864A-7F4F0609813F}">
      <dsp:nvSpPr>
        <dsp:cNvPr id="0" name=""/>
        <dsp:cNvSpPr/>
      </dsp:nvSpPr>
      <dsp:spPr>
        <a:xfrm>
          <a:off x="8093143" y="1562329"/>
          <a:ext cx="3260480" cy="2083106"/>
        </a:xfrm>
        <a:prstGeom prst="roundRect">
          <a:avLst/>
        </a:prstGeom>
        <a:solidFill>
          <a:schemeClr val="accent1">
            <a:lumMod val="5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TW" altLang="en-US" sz="2800" b="0" i="0" kern="1200" dirty="0" smtClean="0"/>
            <a:t>核定補助次年</a:t>
          </a:r>
          <a:r>
            <a:rPr lang="en-US" altLang="zh-TW" sz="2800" b="0" i="0" kern="1200" dirty="0" smtClean="0"/>
            <a:t>10</a:t>
          </a:r>
          <a:r>
            <a:rPr lang="zh-TW" altLang="en-US" sz="2800" b="0" i="0" kern="1200" dirty="0" smtClean="0"/>
            <a:t>月</a:t>
          </a:r>
          <a:r>
            <a:rPr lang="en-US" altLang="zh-TW" sz="2800" b="0" i="0" kern="1200" dirty="0" smtClean="0"/>
            <a:t>31</a:t>
          </a:r>
          <a:r>
            <a:rPr lang="zh-TW" altLang="en-US" sz="2800" b="0" i="0" kern="1200" dirty="0" smtClean="0"/>
            <a:t>日以前</a:t>
          </a:r>
          <a:endParaRPr lang="en-US" altLang="zh-TW" sz="2800" b="1" kern="1200" dirty="0" smtClean="0">
            <a:latin typeface="+mj-ea"/>
            <a:ea typeface="+mj-ea"/>
          </a:endParaRPr>
        </a:p>
        <a:p>
          <a:pPr lvl="0" algn="ctr" defTabSz="1244600">
            <a:lnSpc>
              <a:spcPct val="90000"/>
            </a:lnSpc>
            <a:spcBef>
              <a:spcPct val="0"/>
            </a:spcBef>
            <a:spcAft>
              <a:spcPct val="35000"/>
            </a:spcAft>
          </a:pPr>
          <a:r>
            <a:rPr lang="zh-TW" altLang="en-US" sz="2800" b="1" kern="1200" dirty="0" smtClean="0">
              <a:latin typeface="+mj-ea"/>
              <a:ea typeface="+mj-ea"/>
            </a:rPr>
            <a:t>選送生出國</a:t>
          </a:r>
          <a:endParaRPr lang="zh-TW" altLang="en-US" sz="2800" b="1" kern="1200" dirty="0">
            <a:latin typeface="+mj-ea"/>
            <a:ea typeface="+mj-ea"/>
          </a:endParaRPr>
        </a:p>
      </dsp:txBody>
      <dsp:txXfrm>
        <a:off x="8194832" y="1664018"/>
        <a:ext cx="3057102" cy="187972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CBD1C3-5736-4DD7-BEC4-EC767643EAA2}">
      <dsp:nvSpPr>
        <dsp:cNvPr id="0" name=""/>
        <dsp:cNvSpPr/>
      </dsp:nvSpPr>
      <dsp:spPr>
        <a:xfrm>
          <a:off x="2" y="0"/>
          <a:ext cx="10989402" cy="5391029"/>
        </a:xfrm>
        <a:prstGeom prst="rightArrow">
          <a:avLst/>
        </a:prstGeom>
        <a:solidFill>
          <a:srgbClr val="FF9999"/>
        </a:solidFill>
        <a:ln>
          <a:noFill/>
        </a:ln>
        <a:effectLst/>
      </dsp:spPr>
      <dsp:style>
        <a:lnRef idx="0">
          <a:scrgbClr r="0" g="0" b="0"/>
        </a:lnRef>
        <a:fillRef idx="1">
          <a:scrgbClr r="0" g="0" b="0"/>
        </a:fillRef>
        <a:effectRef idx="0">
          <a:scrgbClr r="0" g="0" b="0"/>
        </a:effectRef>
        <a:fontRef idx="minor"/>
      </dsp:style>
    </dsp:sp>
    <dsp:sp modelId="{FF468767-F154-43D5-98A1-EA30E0FE861E}">
      <dsp:nvSpPr>
        <dsp:cNvPr id="0" name=""/>
        <dsp:cNvSpPr/>
      </dsp:nvSpPr>
      <dsp:spPr>
        <a:xfrm>
          <a:off x="4829" y="1617308"/>
          <a:ext cx="2111490" cy="2156411"/>
        </a:xfrm>
        <a:prstGeom prst="roundRect">
          <a:avLst/>
        </a:prstGeom>
        <a:solidFill>
          <a:schemeClr val="accent1">
            <a:lumMod val="60000"/>
            <a:lum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TW" altLang="en-US" sz="2800" kern="1200" dirty="0" smtClean="0">
              <a:solidFill>
                <a:schemeClr val="tx1"/>
              </a:solidFill>
              <a:latin typeface="標楷體" panose="03000509000000000000" pitchFamily="65" charset="-120"/>
              <a:ea typeface="標楷體" panose="03000509000000000000" pitchFamily="65" charset="-120"/>
            </a:rPr>
            <a:t>系實習委員會進行審查</a:t>
          </a:r>
          <a:endParaRPr lang="zh-TW" altLang="en-US" sz="2800" b="1" kern="1200" dirty="0"/>
        </a:p>
      </dsp:txBody>
      <dsp:txXfrm>
        <a:off x="107903" y="1720382"/>
        <a:ext cx="1905342" cy="1950263"/>
      </dsp:txXfrm>
    </dsp:sp>
    <dsp:sp modelId="{38D214CA-3E83-47B9-8C94-DBBADC542795}">
      <dsp:nvSpPr>
        <dsp:cNvPr id="0" name=""/>
        <dsp:cNvSpPr/>
      </dsp:nvSpPr>
      <dsp:spPr>
        <a:xfrm>
          <a:off x="2221894" y="1617308"/>
          <a:ext cx="2111490" cy="2156411"/>
        </a:xfrm>
        <a:prstGeom prst="roundRect">
          <a:avLst/>
        </a:prstGeom>
        <a:solidFill>
          <a:schemeClr val="accent1">
            <a:lumMod val="60000"/>
            <a:lum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TW" altLang="en-US" sz="2800" kern="1200" dirty="0" smtClean="0">
              <a:solidFill>
                <a:schemeClr val="tx1"/>
              </a:solidFill>
              <a:latin typeface="標楷體" panose="03000509000000000000" pitchFamily="65" charset="-120"/>
              <a:ea typeface="標楷體" panose="03000509000000000000" pitchFamily="65" charset="-120"/>
            </a:rPr>
            <a:t>提送審查表及相關資料給本處</a:t>
          </a:r>
          <a:endParaRPr lang="zh-TW" altLang="en-US" sz="2800" kern="1200" dirty="0"/>
        </a:p>
      </dsp:txBody>
      <dsp:txXfrm>
        <a:off x="2324968" y="1720382"/>
        <a:ext cx="1905342" cy="1950263"/>
      </dsp:txXfrm>
    </dsp:sp>
    <dsp:sp modelId="{E1A7072A-1786-4575-BCB5-C4C97C732192}">
      <dsp:nvSpPr>
        <dsp:cNvPr id="0" name=""/>
        <dsp:cNvSpPr/>
      </dsp:nvSpPr>
      <dsp:spPr>
        <a:xfrm>
          <a:off x="4438958" y="1617308"/>
          <a:ext cx="2111490" cy="2156411"/>
        </a:xfrm>
        <a:prstGeom prst="roundRect">
          <a:avLst/>
        </a:prstGeom>
        <a:solidFill>
          <a:schemeClr val="accent1">
            <a:lumMod val="60000"/>
            <a:lum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TW" altLang="en-US" sz="2800" kern="1200" dirty="0" smtClean="0">
              <a:solidFill>
                <a:schemeClr val="tx1"/>
              </a:solidFill>
              <a:latin typeface="標楷體" panose="03000509000000000000" pitchFamily="65" charset="-120"/>
              <a:ea typeface="標楷體" panose="03000509000000000000" pitchFamily="65" charset="-120"/>
            </a:rPr>
            <a:t>由本處簽奉校長核准變更</a:t>
          </a:r>
          <a:endParaRPr lang="zh-TW" altLang="en-US" sz="2800" kern="1200" dirty="0"/>
        </a:p>
      </dsp:txBody>
      <dsp:txXfrm>
        <a:off x="4542032" y="1720382"/>
        <a:ext cx="1905342" cy="1950263"/>
      </dsp:txXfrm>
    </dsp:sp>
    <dsp:sp modelId="{AB71C9BF-499F-4F50-9900-87815398C7C2}">
      <dsp:nvSpPr>
        <dsp:cNvPr id="0" name=""/>
        <dsp:cNvSpPr/>
      </dsp:nvSpPr>
      <dsp:spPr>
        <a:xfrm>
          <a:off x="6656023" y="1617308"/>
          <a:ext cx="2111490" cy="2156411"/>
        </a:xfrm>
        <a:prstGeom prst="roundRect">
          <a:avLst/>
        </a:prstGeom>
        <a:solidFill>
          <a:schemeClr val="accent1">
            <a:lumMod val="60000"/>
            <a:lum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TW" altLang="en-US" sz="2800" kern="1200" dirty="0" smtClean="0">
              <a:solidFill>
                <a:schemeClr val="tx1"/>
              </a:solidFill>
              <a:latin typeface="標楷體" panose="03000509000000000000" pitchFamily="65" charset="-120"/>
              <a:ea typeface="標楷體" panose="03000509000000000000" pitchFamily="65" charset="-120"/>
            </a:rPr>
            <a:t>同時備函給專辦並副知教育部</a:t>
          </a:r>
          <a:endParaRPr lang="zh-TW" altLang="en-US" sz="2800" kern="1200" dirty="0">
            <a:solidFill>
              <a:schemeClr val="tx1"/>
            </a:solidFill>
            <a:latin typeface="標楷體" panose="03000509000000000000" pitchFamily="65" charset="-120"/>
            <a:ea typeface="標楷體" panose="03000509000000000000" pitchFamily="65" charset="-120"/>
          </a:endParaRPr>
        </a:p>
      </dsp:txBody>
      <dsp:txXfrm>
        <a:off x="6759097" y="1720382"/>
        <a:ext cx="1905342" cy="1950263"/>
      </dsp:txXfrm>
    </dsp:sp>
    <dsp:sp modelId="{D15A10C0-B11E-44D1-AA96-7A150142D87D}">
      <dsp:nvSpPr>
        <dsp:cNvPr id="0" name=""/>
        <dsp:cNvSpPr/>
      </dsp:nvSpPr>
      <dsp:spPr>
        <a:xfrm>
          <a:off x="8873088" y="1617308"/>
          <a:ext cx="2111490" cy="2156411"/>
        </a:xfrm>
        <a:prstGeom prst="roundRect">
          <a:avLst/>
        </a:prstGeom>
        <a:solidFill>
          <a:schemeClr val="accent1">
            <a:lumMod val="60000"/>
            <a:lum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zh-TW" altLang="en-US" sz="2800" kern="1200" dirty="0" smtClean="0">
              <a:solidFill>
                <a:schemeClr val="tx1"/>
              </a:solidFill>
              <a:latin typeface="標楷體" panose="03000509000000000000" pitchFamily="65" charset="-120"/>
              <a:ea typeface="標楷體" panose="03000509000000000000" pitchFamily="65" charset="-120"/>
            </a:rPr>
            <a:t>更改學海線上系統資訊</a:t>
          </a:r>
          <a:endParaRPr lang="zh-TW" altLang="en-US" sz="2800" kern="1200" dirty="0">
            <a:solidFill>
              <a:schemeClr val="tx1"/>
            </a:solidFill>
            <a:latin typeface="標楷體" panose="03000509000000000000" pitchFamily="65" charset="-120"/>
            <a:ea typeface="標楷體" panose="03000509000000000000" pitchFamily="65" charset="-120"/>
          </a:endParaRPr>
        </a:p>
      </dsp:txBody>
      <dsp:txXfrm>
        <a:off x="8976162" y="1720382"/>
        <a:ext cx="1905342" cy="195026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FC4743-7199-4E68-9015-FAD99BAD29A8}">
      <dsp:nvSpPr>
        <dsp:cNvPr id="0" name=""/>
        <dsp:cNvSpPr/>
      </dsp:nvSpPr>
      <dsp:spPr>
        <a:xfrm>
          <a:off x="60555" y="0"/>
          <a:ext cx="9758680" cy="3414143"/>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2E95E09-1C2D-42DB-AE35-232F9CDC0D3C}">
      <dsp:nvSpPr>
        <dsp:cNvPr id="0" name=""/>
        <dsp:cNvSpPr/>
      </dsp:nvSpPr>
      <dsp:spPr>
        <a:xfrm>
          <a:off x="649298" y="1024242"/>
          <a:ext cx="4951095" cy="1365657"/>
        </a:xfrm>
        <a:prstGeom prst="roundRect">
          <a:avLst/>
        </a:prstGeom>
        <a:solidFill>
          <a:schemeClr val="lt1">
            <a:hueOff val="0"/>
            <a:satOff val="0"/>
            <a:lumOff val="0"/>
            <a:alphaOff val="0"/>
          </a:schemeClr>
        </a:solidFill>
        <a:ln w="15875"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zh-TW" altLang="en-US" sz="2300" kern="1200" dirty="0" smtClean="0">
              <a:solidFill>
                <a:schemeClr val="tx1"/>
              </a:solidFill>
              <a:latin typeface="標楷體" panose="03000509000000000000" pitchFamily="65" charset="-120"/>
              <a:ea typeface="標楷體" panose="03000509000000000000" pitchFamily="65" charset="-120"/>
            </a:rPr>
            <a:t>原主持人書面同意並填妥更換同意書</a:t>
          </a:r>
          <a:r>
            <a:rPr lang="en-US" altLang="zh-TW" sz="2300" kern="1200" dirty="0" smtClean="0">
              <a:solidFill>
                <a:schemeClr val="tx1"/>
              </a:solidFill>
              <a:latin typeface="標楷體" panose="03000509000000000000" pitchFamily="65" charset="-120"/>
              <a:ea typeface="標楷體" panose="03000509000000000000" pitchFamily="65" charset="-120"/>
            </a:rPr>
            <a:t>(</a:t>
          </a:r>
          <a:r>
            <a:rPr lang="zh-TW" altLang="en-US" sz="2300" kern="1200" dirty="0" smtClean="0">
              <a:solidFill>
                <a:schemeClr val="tx1"/>
              </a:solidFill>
              <a:latin typeface="標楷體" panose="03000509000000000000" pitchFamily="65" charset="-120"/>
              <a:ea typeface="標楷體" panose="03000509000000000000" pitchFamily="65" charset="-120"/>
            </a:rPr>
            <a:t>特殊事由無法取得原主持人書面同意者，需於更換同意書敘明理由</a:t>
          </a:r>
          <a:r>
            <a:rPr lang="en-US" altLang="zh-TW" sz="2300" kern="1200" dirty="0" smtClean="0">
              <a:solidFill>
                <a:schemeClr val="tx1"/>
              </a:solidFill>
              <a:latin typeface="標楷體" panose="03000509000000000000" pitchFamily="65" charset="-120"/>
              <a:ea typeface="標楷體" panose="03000509000000000000" pitchFamily="65" charset="-120"/>
            </a:rPr>
            <a:t>)</a:t>
          </a:r>
          <a:endParaRPr lang="zh-TW" altLang="en-US" sz="2300" kern="1200" dirty="0">
            <a:solidFill>
              <a:schemeClr val="tx1"/>
            </a:solidFill>
            <a:latin typeface="標楷體" panose="03000509000000000000" pitchFamily="65" charset="-120"/>
            <a:ea typeface="標楷體" panose="03000509000000000000" pitchFamily="65" charset="-120"/>
          </a:endParaRPr>
        </a:p>
      </dsp:txBody>
      <dsp:txXfrm>
        <a:off x="715964" y="1090908"/>
        <a:ext cx="4817763" cy="1232325"/>
      </dsp:txXfrm>
    </dsp:sp>
    <dsp:sp modelId="{0E5C6D2F-9631-49C5-87A8-3ECD8248A5AF}">
      <dsp:nvSpPr>
        <dsp:cNvPr id="0" name=""/>
        <dsp:cNvSpPr/>
      </dsp:nvSpPr>
      <dsp:spPr>
        <a:xfrm>
          <a:off x="5880406" y="1024242"/>
          <a:ext cx="4951095" cy="1365657"/>
        </a:xfrm>
        <a:prstGeom prst="roundRect">
          <a:avLst/>
        </a:prstGeom>
        <a:solidFill>
          <a:schemeClr val="lt1">
            <a:hueOff val="0"/>
            <a:satOff val="0"/>
            <a:lumOff val="0"/>
            <a:alphaOff val="0"/>
          </a:schemeClr>
        </a:solidFill>
        <a:ln w="15875"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zh-TW" altLang="en-US" sz="2300" kern="1200" dirty="0" smtClean="0">
              <a:solidFill>
                <a:schemeClr val="tx1"/>
              </a:solidFill>
              <a:latin typeface="標楷體" panose="03000509000000000000" pitchFamily="65" charset="-120"/>
              <a:ea typeface="標楷體" panose="03000509000000000000" pitchFamily="65" charset="-120"/>
            </a:rPr>
            <a:t>備函給專辦及教育部備查</a:t>
          </a:r>
          <a:endParaRPr lang="zh-TW" altLang="en-US" sz="2300" kern="1200" dirty="0"/>
        </a:p>
      </dsp:txBody>
      <dsp:txXfrm>
        <a:off x="5947072" y="1090908"/>
        <a:ext cx="4817763" cy="123232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37C73B-E5AE-4220-87C1-0E11E7218890}">
      <dsp:nvSpPr>
        <dsp:cNvPr id="0" name=""/>
        <dsp:cNvSpPr/>
      </dsp:nvSpPr>
      <dsp:spPr>
        <a:xfrm rot="16200000">
          <a:off x="757457" y="-757457"/>
          <a:ext cx="2393266" cy="3908181"/>
        </a:xfrm>
        <a:prstGeom prst="round1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4480" tIns="284480" rIns="284480" bIns="284480" numCol="1" spcCol="1270" anchor="ctr" anchorCtr="0">
          <a:noAutofit/>
        </a:bodyPr>
        <a:lstStyle/>
        <a:p>
          <a:pPr lvl="0" algn="ctr" defTabSz="1778000">
            <a:lnSpc>
              <a:spcPct val="90000"/>
            </a:lnSpc>
            <a:spcBef>
              <a:spcPct val="0"/>
            </a:spcBef>
            <a:spcAft>
              <a:spcPct val="35000"/>
            </a:spcAft>
          </a:pPr>
          <a:r>
            <a:rPr lang="zh-TW" altLang="en-US" sz="4000" kern="1200" dirty="0" smtClean="0">
              <a:latin typeface="標楷體" panose="03000509000000000000" pitchFamily="65" charset="-120"/>
              <a:ea typeface="標楷體" panose="03000509000000000000" pitchFamily="65" charset="-120"/>
            </a:rPr>
            <a:t>擴展視野</a:t>
          </a:r>
          <a:endParaRPr lang="en-US" altLang="zh-TW" sz="4000" kern="1200" dirty="0" smtClean="0">
            <a:latin typeface="標楷體" panose="03000509000000000000" pitchFamily="65" charset="-120"/>
            <a:ea typeface="標楷體" panose="03000509000000000000" pitchFamily="65" charset="-120"/>
          </a:endParaRPr>
        </a:p>
        <a:p>
          <a:pPr lvl="0" algn="ctr" defTabSz="1778000">
            <a:lnSpc>
              <a:spcPct val="90000"/>
            </a:lnSpc>
            <a:spcBef>
              <a:spcPct val="0"/>
            </a:spcBef>
            <a:spcAft>
              <a:spcPct val="35000"/>
            </a:spcAft>
          </a:pPr>
          <a:r>
            <a:rPr lang="zh-TW" altLang="en-US" sz="4000" kern="1200" dirty="0" smtClean="0">
              <a:latin typeface="標楷體" panose="03000509000000000000" pitchFamily="65" charset="-120"/>
              <a:ea typeface="標楷體" panose="03000509000000000000" pitchFamily="65" charset="-120"/>
            </a:rPr>
            <a:t>結交朋友</a:t>
          </a:r>
          <a:endParaRPr lang="zh-TW" altLang="en-US" sz="4000" kern="1200" dirty="0"/>
        </a:p>
      </dsp:txBody>
      <dsp:txXfrm rot="5400000">
        <a:off x="-1" y="1"/>
        <a:ext cx="3908181" cy="1794949"/>
      </dsp:txXfrm>
    </dsp:sp>
    <dsp:sp modelId="{039950F1-78AB-4DBD-83EF-D9DF1F388777}">
      <dsp:nvSpPr>
        <dsp:cNvPr id="0" name=""/>
        <dsp:cNvSpPr/>
      </dsp:nvSpPr>
      <dsp:spPr>
        <a:xfrm>
          <a:off x="3908181" y="0"/>
          <a:ext cx="3908181" cy="2393266"/>
        </a:xfrm>
        <a:prstGeom prst="round1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4480" tIns="284480" rIns="284480" bIns="284480" numCol="1" spcCol="1270" anchor="ctr" anchorCtr="0">
          <a:noAutofit/>
        </a:bodyPr>
        <a:lstStyle/>
        <a:p>
          <a:pPr lvl="0" algn="ctr" defTabSz="1778000">
            <a:lnSpc>
              <a:spcPct val="90000"/>
            </a:lnSpc>
            <a:spcBef>
              <a:spcPct val="0"/>
            </a:spcBef>
            <a:spcAft>
              <a:spcPct val="35000"/>
            </a:spcAft>
          </a:pPr>
          <a:r>
            <a:rPr lang="zh-TW" altLang="en-US" sz="4000" kern="1200" dirty="0" smtClean="0">
              <a:latin typeface="標楷體" panose="03000509000000000000" pitchFamily="65" charset="-120"/>
              <a:ea typeface="標楷體" panose="03000509000000000000" pitchFamily="65" charset="-120"/>
            </a:rPr>
            <a:t>增進語言能力</a:t>
          </a:r>
          <a:endParaRPr lang="zh-TW" altLang="en-US" sz="4000" kern="1200" dirty="0"/>
        </a:p>
      </dsp:txBody>
      <dsp:txXfrm>
        <a:off x="3908181" y="0"/>
        <a:ext cx="3908181" cy="1794949"/>
      </dsp:txXfrm>
    </dsp:sp>
    <dsp:sp modelId="{44F67468-6F24-4D6F-A2C7-8D02D3CB694F}">
      <dsp:nvSpPr>
        <dsp:cNvPr id="0" name=""/>
        <dsp:cNvSpPr/>
      </dsp:nvSpPr>
      <dsp:spPr>
        <a:xfrm rot="10800000">
          <a:off x="0" y="2393266"/>
          <a:ext cx="3908181" cy="2393266"/>
        </a:xfrm>
        <a:prstGeom prst="round1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4480" tIns="284480" rIns="284480" bIns="284480" numCol="1" spcCol="1270" anchor="ctr" anchorCtr="0">
          <a:noAutofit/>
        </a:bodyPr>
        <a:lstStyle/>
        <a:p>
          <a:pPr lvl="0" algn="ctr" defTabSz="1778000">
            <a:lnSpc>
              <a:spcPct val="90000"/>
            </a:lnSpc>
            <a:spcBef>
              <a:spcPct val="0"/>
            </a:spcBef>
            <a:spcAft>
              <a:spcPct val="35000"/>
            </a:spcAft>
          </a:pPr>
          <a:r>
            <a:rPr lang="zh-TW" altLang="en-US" sz="4000" kern="1200" dirty="0" smtClean="0">
              <a:latin typeface="標楷體" panose="03000509000000000000" pitchFamily="65" charset="-120"/>
              <a:ea typeface="標楷體" panose="03000509000000000000" pitchFamily="65" charset="-120"/>
            </a:rPr>
            <a:t>脫離舒適圈</a:t>
          </a:r>
          <a:endParaRPr lang="en-US" altLang="zh-TW" sz="4000" kern="1200" dirty="0" smtClean="0">
            <a:latin typeface="標楷體" panose="03000509000000000000" pitchFamily="65" charset="-120"/>
            <a:ea typeface="標楷體" panose="03000509000000000000" pitchFamily="65" charset="-120"/>
          </a:endParaRPr>
        </a:p>
        <a:p>
          <a:pPr lvl="0" algn="ctr" defTabSz="1778000">
            <a:lnSpc>
              <a:spcPct val="90000"/>
            </a:lnSpc>
            <a:spcBef>
              <a:spcPct val="0"/>
            </a:spcBef>
            <a:spcAft>
              <a:spcPct val="35000"/>
            </a:spcAft>
          </a:pPr>
          <a:r>
            <a:rPr lang="zh-TW" altLang="en-US" sz="4000" kern="1200" dirty="0" smtClean="0">
              <a:latin typeface="標楷體" panose="03000509000000000000" pitchFamily="65" charset="-120"/>
              <a:ea typeface="標楷體" panose="03000509000000000000" pitchFamily="65" charset="-120"/>
            </a:rPr>
            <a:t>學習獨立</a:t>
          </a:r>
          <a:endParaRPr lang="zh-TW" altLang="en-US" sz="4000" kern="1200" dirty="0"/>
        </a:p>
      </dsp:txBody>
      <dsp:txXfrm rot="10800000">
        <a:off x="0" y="2991582"/>
        <a:ext cx="3908181" cy="1794949"/>
      </dsp:txXfrm>
    </dsp:sp>
    <dsp:sp modelId="{8F37E70F-8003-4DF8-9045-4DBB726A8FAF}">
      <dsp:nvSpPr>
        <dsp:cNvPr id="0" name=""/>
        <dsp:cNvSpPr/>
      </dsp:nvSpPr>
      <dsp:spPr>
        <a:xfrm rot="5400000">
          <a:off x="4665638" y="1635808"/>
          <a:ext cx="2393266" cy="3908181"/>
        </a:xfrm>
        <a:prstGeom prst="round1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44" tIns="263144" rIns="263144" bIns="263144" numCol="1" spcCol="1270" anchor="ctr" anchorCtr="0">
          <a:noAutofit/>
        </a:bodyPr>
        <a:lstStyle/>
        <a:p>
          <a:pPr lvl="0" algn="ctr" defTabSz="1644650">
            <a:lnSpc>
              <a:spcPct val="90000"/>
            </a:lnSpc>
            <a:spcBef>
              <a:spcPct val="0"/>
            </a:spcBef>
            <a:spcAft>
              <a:spcPct val="35000"/>
            </a:spcAft>
          </a:pPr>
          <a:r>
            <a:rPr lang="zh-TW" altLang="en-US" sz="3700" kern="1200" dirty="0" smtClean="0">
              <a:latin typeface="標楷體" panose="03000509000000000000" pitchFamily="65" charset="-120"/>
              <a:ea typeface="標楷體" panose="03000509000000000000" pitchFamily="65" charset="-120"/>
            </a:rPr>
            <a:t>溝通與解決問題 </a:t>
          </a:r>
          <a:endParaRPr lang="zh-TW" altLang="en-US" sz="3700" kern="1200" dirty="0"/>
        </a:p>
      </dsp:txBody>
      <dsp:txXfrm rot="-5400000">
        <a:off x="3908180" y="2991582"/>
        <a:ext cx="3908181" cy="1794949"/>
      </dsp:txXfrm>
    </dsp:sp>
    <dsp:sp modelId="{7BD368A8-FE8E-4FC0-9875-D334FB468D88}">
      <dsp:nvSpPr>
        <dsp:cNvPr id="0" name=""/>
        <dsp:cNvSpPr/>
      </dsp:nvSpPr>
      <dsp:spPr>
        <a:xfrm>
          <a:off x="2735726" y="1794949"/>
          <a:ext cx="2344908" cy="1196633"/>
        </a:xfrm>
        <a:prstGeom prst="roundRect">
          <a:avLst/>
        </a:prstGeom>
        <a:solidFill>
          <a:schemeClr val="accent1">
            <a:tint val="6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zh-TW" altLang="en-US" sz="3800" kern="1200" dirty="0" smtClean="0">
              <a:latin typeface="標楷體" panose="03000509000000000000" pitchFamily="65" charset="-120"/>
              <a:ea typeface="標楷體" panose="03000509000000000000" pitchFamily="65" charset="-120"/>
            </a:rPr>
            <a:t>國外生活</a:t>
          </a:r>
          <a:endParaRPr lang="zh-TW" altLang="en-US" sz="3800" kern="1200" dirty="0">
            <a:latin typeface="標楷體" panose="03000509000000000000" pitchFamily="65" charset="-120"/>
            <a:ea typeface="標楷體" panose="03000509000000000000" pitchFamily="65" charset="-120"/>
          </a:endParaRPr>
        </a:p>
      </dsp:txBody>
      <dsp:txXfrm>
        <a:off x="2794141" y="1853364"/>
        <a:ext cx="2228078" cy="107980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07E65F-A7C7-427C-B5F0-E87681C73574}" type="datetimeFigureOut">
              <a:rPr lang="zh-TW" altLang="en-US" smtClean="0"/>
              <a:t>2026/1/5</a:t>
            </a:fld>
            <a:endParaRPr lang="zh-TW" altLang="en-US"/>
          </a:p>
        </p:txBody>
      </p:sp>
      <p:sp>
        <p:nvSpPr>
          <p:cNvPr id="4" name="投影片圖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6EA6C8-F766-4A4A-864B-58BAF33C1EEA}" type="slidenum">
              <a:rPr lang="zh-TW" altLang="en-US" smtClean="0"/>
              <a:t>‹#›</a:t>
            </a:fld>
            <a:endParaRPr lang="zh-TW" altLang="en-US"/>
          </a:p>
        </p:txBody>
      </p:sp>
    </p:spTree>
    <p:extLst>
      <p:ext uri="{BB962C8B-B14F-4D97-AF65-F5344CB8AC3E}">
        <p14:creationId xmlns:p14="http://schemas.microsoft.com/office/powerpoint/2010/main" val="3863269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26EA6C8-F766-4A4A-864B-58BAF33C1EEA}" type="slidenum">
              <a:rPr lang="zh-TW" altLang="en-US" smtClean="0"/>
              <a:t>2</a:t>
            </a:fld>
            <a:endParaRPr lang="zh-TW" altLang="en-US"/>
          </a:p>
        </p:txBody>
      </p:sp>
    </p:spTree>
    <p:extLst>
      <p:ext uri="{BB962C8B-B14F-4D97-AF65-F5344CB8AC3E}">
        <p14:creationId xmlns:p14="http://schemas.microsoft.com/office/powerpoint/2010/main" val="3183244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26EA6C8-F766-4A4A-864B-58BAF33C1EEA}" type="slidenum">
              <a:rPr lang="zh-TW" altLang="en-US" smtClean="0"/>
              <a:t>17</a:t>
            </a:fld>
            <a:endParaRPr lang="zh-TW" altLang="en-US"/>
          </a:p>
        </p:txBody>
      </p:sp>
    </p:spTree>
    <p:extLst>
      <p:ext uri="{BB962C8B-B14F-4D97-AF65-F5344CB8AC3E}">
        <p14:creationId xmlns:p14="http://schemas.microsoft.com/office/powerpoint/2010/main" val="39811017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26EA6C8-F766-4A4A-864B-58BAF33C1EEA}" type="slidenum">
              <a:rPr lang="zh-TW" altLang="en-US" smtClean="0"/>
              <a:t>19</a:t>
            </a:fld>
            <a:endParaRPr lang="zh-TW" altLang="en-US"/>
          </a:p>
        </p:txBody>
      </p:sp>
    </p:spTree>
    <p:extLst>
      <p:ext uri="{BB962C8B-B14F-4D97-AF65-F5344CB8AC3E}">
        <p14:creationId xmlns:p14="http://schemas.microsoft.com/office/powerpoint/2010/main" val="39571320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26EA6C8-F766-4A4A-864B-58BAF33C1EEA}" type="slidenum">
              <a:rPr lang="zh-TW" altLang="en-US" smtClean="0"/>
              <a:t>20</a:t>
            </a:fld>
            <a:endParaRPr lang="zh-TW" altLang="en-US"/>
          </a:p>
        </p:txBody>
      </p:sp>
    </p:spTree>
    <p:extLst>
      <p:ext uri="{BB962C8B-B14F-4D97-AF65-F5344CB8AC3E}">
        <p14:creationId xmlns:p14="http://schemas.microsoft.com/office/powerpoint/2010/main" val="18516160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26EA6C8-F766-4A4A-864B-58BAF33C1EEA}" type="slidenum">
              <a:rPr lang="zh-TW" altLang="en-US" smtClean="0"/>
              <a:t>21</a:t>
            </a:fld>
            <a:endParaRPr lang="zh-TW" altLang="en-US"/>
          </a:p>
        </p:txBody>
      </p:sp>
    </p:spTree>
    <p:extLst>
      <p:ext uri="{BB962C8B-B14F-4D97-AF65-F5344CB8AC3E}">
        <p14:creationId xmlns:p14="http://schemas.microsoft.com/office/powerpoint/2010/main" val="18319911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26EA6C8-F766-4A4A-864B-58BAF33C1EEA}" type="slidenum">
              <a:rPr lang="zh-TW" altLang="en-US" smtClean="0"/>
              <a:t>24</a:t>
            </a:fld>
            <a:endParaRPr lang="zh-TW" altLang="en-US"/>
          </a:p>
        </p:txBody>
      </p:sp>
    </p:spTree>
    <p:extLst>
      <p:ext uri="{BB962C8B-B14F-4D97-AF65-F5344CB8AC3E}">
        <p14:creationId xmlns:p14="http://schemas.microsoft.com/office/powerpoint/2010/main" val="14587687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26EA6C8-F766-4A4A-864B-58BAF33C1EEA}" type="slidenum">
              <a:rPr lang="zh-TW" altLang="en-US" smtClean="0"/>
              <a:t>25</a:t>
            </a:fld>
            <a:endParaRPr lang="zh-TW" altLang="en-US"/>
          </a:p>
        </p:txBody>
      </p:sp>
    </p:spTree>
    <p:extLst>
      <p:ext uri="{BB962C8B-B14F-4D97-AF65-F5344CB8AC3E}">
        <p14:creationId xmlns:p14="http://schemas.microsoft.com/office/powerpoint/2010/main" val="21387353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26EA6C8-F766-4A4A-864B-58BAF33C1EEA}" type="slidenum">
              <a:rPr lang="zh-TW" altLang="en-US" smtClean="0"/>
              <a:t>26</a:t>
            </a:fld>
            <a:endParaRPr lang="zh-TW" altLang="en-US"/>
          </a:p>
        </p:txBody>
      </p:sp>
    </p:spTree>
    <p:extLst>
      <p:ext uri="{BB962C8B-B14F-4D97-AF65-F5344CB8AC3E}">
        <p14:creationId xmlns:p14="http://schemas.microsoft.com/office/powerpoint/2010/main" val="41229786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26EA6C8-F766-4A4A-864B-58BAF33C1EEA}" type="slidenum">
              <a:rPr lang="zh-TW" altLang="en-US" smtClean="0"/>
              <a:t>27</a:t>
            </a:fld>
            <a:endParaRPr lang="zh-TW" altLang="en-US"/>
          </a:p>
        </p:txBody>
      </p:sp>
    </p:spTree>
    <p:extLst>
      <p:ext uri="{BB962C8B-B14F-4D97-AF65-F5344CB8AC3E}">
        <p14:creationId xmlns:p14="http://schemas.microsoft.com/office/powerpoint/2010/main" val="11350990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26EA6C8-F766-4A4A-864B-58BAF33C1EEA}" type="slidenum">
              <a:rPr lang="zh-TW" altLang="en-US" smtClean="0"/>
              <a:t>9</a:t>
            </a:fld>
            <a:endParaRPr lang="zh-TW" altLang="en-US"/>
          </a:p>
        </p:txBody>
      </p:sp>
    </p:spTree>
    <p:extLst>
      <p:ext uri="{BB962C8B-B14F-4D97-AF65-F5344CB8AC3E}">
        <p14:creationId xmlns:p14="http://schemas.microsoft.com/office/powerpoint/2010/main" val="2249871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26EA6C8-F766-4A4A-864B-58BAF33C1EEA}" type="slidenum">
              <a:rPr lang="zh-TW" altLang="en-US" smtClean="0"/>
              <a:t>10</a:t>
            </a:fld>
            <a:endParaRPr lang="zh-TW" altLang="en-US"/>
          </a:p>
        </p:txBody>
      </p:sp>
    </p:spTree>
    <p:extLst>
      <p:ext uri="{BB962C8B-B14F-4D97-AF65-F5344CB8AC3E}">
        <p14:creationId xmlns:p14="http://schemas.microsoft.com/office/powerpoint/2010/main" val="32050566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26EA6C8-F766-4A4A-864B-58BAF33C1EEA}" type="slidenum">
              <a:rPr lang="zh-TW" altLang="en-US" smtClean="0"/>
              <a:t>11</a:t>
            </a:fld>
            <a:endParaRPr lang="zh-TW" altLang="en-US"/>
          </a:p>
        </p:txBody>
      </p:sp>
    </p:spTree>
    <p:extLst>
      <p:ext uri="{BB962C8B-B14F-4D97-AF65-F5344CB8AC3E}">
        <p14:creationId xmlns:p14="http://schemas.microsoft.com/office/powerpoint/2010/main" val="162285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26EA6C8-F766-4A4A-864B-58BAF33C1EEA}" type="slidenum">
              <a:rPr lang="zh-TW" altLang="en-US" smtClean="0"/>
              <a:t>12</a:t>
            </a:fld>
            <a:endParaRPr lang="zh-TW" altLang="en-US"/>
          </a:p>
        </p:txBody>
      </p:sp>
    </p:spTree>
    <p:extLst>
      <p:ext uri="{BB962C8B-B14F-4D97-AF65-F5344CB8AC3E}">
        <p14:creationId xmlns:p14="http://schemas.microsoft.com/office/powerpoint/2010/main" val="2864232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26EA6C8-F766-4A4A-864B-58BAF33C1EEA}" type="slidenum">
              <a:rPr lang="zh-TW" altLang="en-US" smtClean="0"/>
              <a:t>13</a:t>
            </a:fld>
            <a:endParaRPr lang="zh-TW" altLang="en-US"/>
          </a:p>
        </p:txBody>
      </p:sp>
    </p:spTree>
    <p:extLst>
      <p:ext uri="{BB962C8B-B14F-4D97-AF65-F5344CB8AC3E}">
        <p14:creationId xmlns:p14="http://schemas.microsoft.com/office/powerpoint/2010/main" val="33886787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26EA6C8-F766-4A4A-864B-58BAF33C1EEA}" type="slidenum">
              <a:rPr lang="zh-TW" altLang="en-US" smtClean="0"/>
              <a:t>14</a:t>
            </a:fld>
            <a:endParaRPr lang="zh-TW" altLang="en-US"/>
          </a:p>
        </p:txBody>
      </p:sp>
    </p:spTree>
    <p:extLst>
      <p:ext uri="{BB962C8B-B14F-4D97-AF65-F5344CB8AC3E}">
        <p14:creationId xmlns:p14="http://schemas.microsoft.com/office/powerpoint/2010/main" val="42876556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26EA6C8-F766-4A4A-864B-58BAF33C1EEA}" type="slidenum">
              <a:rPr lang="zh-TW" altLang="en-US" smtClean="0"/>
              <a:t>15</a:t>
            </a:fld>
            <a:endParaRPr lang="zh-TW" altLang="en-US"/>
          </a:p>
        </p:txBody>
      </p:sp>
    </p:spTree>
    <p:extLst>
      <p:ext uri="{BB962C8B-B14F-4D97-AF65-F5344CB8AC3E}">
        <p14:creationId xmlns:p14="http://schemas.microsoft.com/office/powerpoint/2010/main" val="41148439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26EA6C8-F766-4A4A-864B-58BAF33C1EEA}" type="slidenum">
              <a:rPr lang="zh-TW" altLang="en-US" smtClean="0"/>
              <a:t>16</a:t>
            </a:fld>
            <a:endParaRPr lang="zh-TW" altLang="en-US"/>
          </a:p>
        </p:txBody>
      </p:sp>
    </p:spTree>
    <p:extLst>
      <p:ext uri="{BB962C8B-B14F-4D97-AF65-F5344CB8AC3E}">
        <p14:creationId xmlns:p14="http://schemas.microsoft.com/office/powerpoint/2010/main" val="15674372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DC0937C0-938F-4E6E-8D30-0F0E21E94EB9}" type="datetimeFigureOut">
              <a:rPr lang="zh-TW" altLang="en-US" smtClean="0"/>
              <a:t>2026/1/5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92B406A-1646-4E1B-A727-567CB92ADDE4}" type="slidenum">
              <a:rPr lang="zh-TW" altLang="en-US" smtClean="0"/>
              <a:t>‹#›</a:t>
            </a:fld>
            <a:endParaRPr lang="zh-TW"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4313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DC0937C0-938F-4E6E-8D30-0F0E21E94EB9}" type="datetimeFigureOut">
              <a:rPr lang="zh-TW" altLang="en-US" smtClean="0"/>
              <a:t>2026/1/5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92B406A-1646-4E1B-A727-567CB92ADDE4}" type="slidenum">
              <a:rPr lang="zh-TW" altLang="en-US" smtClean="0"/>
              <a:t>‹#›</a:t>
            </a:fld>
            <a:endParaRPr lang="zh-TW" altLang="en-US"/>
          </a:p>
        </p:txBody>
      </p:sp>
    </p:spTree>
    <p:extLst>
      <p:ext uri="{BB962C8B-B14F-4D97-AF65-F5344CB8AC3E}">
        <p14:creationId xmlns:p14="http://schemas.microsoft.com/office/powerpoint/2010/main" val="2474215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DC0937C0-938F-4E6E-8D30-0F0E21E94EB9}" type="datetimeFigureOut">
              <a:rPr lang="zh-TW" altLang="en-US" smtClean="0"/>
              <a:t>2026/1/5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92B406A-1646-4E1B-A727-567CB92ADDE4}" type="slidenum">
              <a:rPr lang="zh-TW" altLang="en-US" smtClean="0"/>
              <a:t>‹#›</a:t>
            </a:fld>
            <a:endParaRPr lang="zh-TW" altLang="en-US"/>
          </a:p>
        </p:txBody>
      </p:sp>
    </p:spTree>
    <p:extLst>
      <p:ext uri="{BB962C8B-B14F-4D97-AF65-F5344CB8AC3E}">
        <p14:creationId xmlns:p14="http://schemas.microsoft.com/office/powerpoint/2010/main" val="760309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DC0937C0-938F-4E6E-8D30-0F0E21E94EB9}" type="datetimeFigureOut">
              <a:rPr lang="zh-TW" altLang="en-US" smtClean="0"/>
              <a:t>2026/1/5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92B406A-1646-4E1B-A727-567CB92ADDE4}" type="slidenum">
              <a:rPr lang="zh-TW" altLang="en-US" smtClean="0"/>
              <a:t>‹#›</a:t>
            </a:fld>
            <a:endParaRPr lang="zh-TW" altLang="en-US"/>
          </a:p>
        </p:txBody>
      </p:sp>
    </p:spTree>
    <p:extLst>
      <p:ext uri="{BB962C8B-B14F-4D97-AF65-F5344CB8AC3E}">
        <p14:creationId xmlns:p14="http://schemas.microsoft.com/office/powerpoint/2010/main" val="3892746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DC0937C0-938F-4E6E-8D30-0F0E21E94EB9}" type="datetimeFigureOut">
              <a:rPr lang="zh-TW" altLang="en-US" smtClean="0"/>
              <a:t>2026/1/5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92B406A-1646-4E1B-A727-567CB92ADDE4}" type="slidenum">
              <a:rPr lang="zh-TW" altLang="en-US" smtClean="0"/>
              <a:t>‹#›</a:t>
            </a:fld>
            <a:endParaRPr lang="zh-TW"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9564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DC0937C0-938F-4E6E-8D30-0F0E21E94EB9}" type="datetimeFigureOut">
              <a:rPr lang="zh-TW" altLang="en-US" smtClean="0"/>
              <a:t>2026/1/5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E92B406A-1646-4E1B-A727-567CB92ADDE4}" type="slidenum">
              <a:rPr lang="zh-TW" altLang="en-US" smtClean="0"/>
              <a:t>‹#›</a:t>
            </a:fld>
            <a:endParaRPr lang="zh-TW" altLang="en-US"/>
          </a:p>
        </p:txBody>
      </p:sp>
    </p:spTree>
    <p:extLst>
      <p:ext uri="{BB962C8B-B14F-4D97-AF65-F5344CB8AC3E}">
        <p14:creationId xmlns:p14="http://schemas.microsoft.com/office/powerpoint/2010/main" val="396523339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4" name="Content Placeholder 3"/>
          <p:cNvSpPr>
            <a:spLocks noGrp="1"/>
          </p:cNvSpPr>
          <p:nvPr>
            <p:ph sz="half" idx="2"/>
          </p:nvPr>
        </p:nvSpPr>
        <p:spPr>
          <a:xfrm>
            <a:off x="1097280" y="2582334"/>
            <a:ext cx="4937760" cy="3378200"/>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6" name="Content Placeholder 5"/>
          <p:cNvSpPr>
            <a:spLocks noGrp="1"/>
          </p:cNvSpPr>
          <p:nvPr>
            <p:ph sz="quarter" idx="4"/>
          </p:nvPr>
        </p:nvSpPr>
        <p:spPr>
          <a:xfrm>
            <a:off x="6217920" y="2582334"/>
            <a:ext cx="4937760" cy="3378200"/>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DC0937C0-938F-4E6E-8D30-0F0E21E94EB9}" type="datetimeFigureOut">
              <a:rPr lang="zh-TW" altLang="en-US" smtClean="0"/>
              <a:t>2026/1/5</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E92B406A-1646-4E1B-A727-567CB92ADDE4}" type="slidenum">
              <a:rPr lang="zh-TW" altLang="en-US" smtClean="0"/>
              <a:t>‹#›</a:t>
            </a:fld>
            <a:endParaRPr lang="zh-TW" altLang="en-US"/>
          </a:p>
        </p:txBody>
      </p:sp>
    </p:spTree>
    <p:extLst>
      <p:ext uri="{BB962C8B-B14F-4D97-AF65-F5344CB8AC3E}">
        <p14:creationId xmlns:p14="http://schemas.microsoft.com/office/powerpoint/2010/main" val="258391221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DC0937C0-938F-4E6E-8D30-0F0E21E94EB9}" type="datetimeFigureOut">
              <a:rPr lang="zh-TW" altLang="en-US" smtClean="0"/>
              <a:t>2026/1/5</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E92B406A-1646-4E1B-A727-567CB92ADDE4}" type="slidenum">
              <a:rPr lang="zh-TW" altLang="en-US" smtClean="0"/>
              <a:t>‹#›</a:t>
            </a:fld>
            <a:endParaRPr lang="zh-TW" altLang="en-US"/>
          </a:p>
        </p:txBody>
      </p:sp>
    </p:spTree>
    <p:extLst>
      <p:ext uri="{BB962C8B-B14F-4D97-AF65-F5344CB8AC3E}">
        <p14:creationId xmlns:p14="http://schemas.microsoft.com/office/powerpoint/2010/main" val="3188679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C0937C0-938F-4E6E-8D30-0F0E21E94EB9}" type="datetimeFigureOut">
              <a:rPr lang="zh-TW" altLang="en-US" smtClean="0"/>
              <a:t>2026/1/5</a:t>
            </a:fld>
            <a:endParaRPr lang="zh-TW"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zh-TW" altLang="en-US"/>
          </a:p>
        </p:txBody>
      </p:sp>
      <p:sp>
        <p:nvSpPr>
          <p:cNvPr id="9" name="Slide Number Placeholder 8"/>
          <p:cNvSpPr>
            <a:spLocks noGrp="1"/>
          </p:cNvSpPr>
          <p:nvPr>
            <p:ph type="sldNum" sz="quarter" idx="12"/>
          </p:nvPr>
        </p:nvSpPr>
        <p:spPr/>
        <p:txBody>
          <a:bodyPr/>
          <a:lstStyle/>
          <a:p>
            <a:fld id="{E92B406A-1646-4E1B-A727-567CB92ADDE4}" type="slidenum">
              <a:rPr lang="zh-TW" altLang="en-US" smtClean="0"/>
              <a:t>‹#›</a:t>
            </a:fld>
            <a:endParaRPr lang="zh-TW" altLang="en-US"/>
          </a:p>
        </p:txBody>
      </p:sp>
    </p:spTree>
    <p:extLst>
      <p:ext uri="{BB962C8B-B14F-4D97-AF65-F5344CB8AC3E}">
        <p14:creationId xmlns:p14="http://schemas.microsoft.com/office/powerpoint/2010/main" val="1992462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zh-TW" altLang="en-US" smtClean="0"/>
              <a:t>按一下以編輯母片標題樣式</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編輯母片文字樣式</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C0937C0-938F-4E6E-8D30-0F0E21E94EB9}" type="datetimeFigureOut">
              <a:rPr lang="zh-TW" altLang="en-US" smtClean="0"/>
              <a:t>2026/1/5</a:t>
            </a:fld>
            <a:endParaRPr lang="zh-TW"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zh-TW"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92B406A-1646-4E1B-A727-567CB92ADDE4}" type="slidenum">
              <a:rPr lang="zh-TW" altLang="en-US" smtClean="0"/>
              <a:t>‹#›</a:t>
            </a:fld>
            <a:endParaRPr lang="zh-TW" altLang="en-US"/>
          </a:p>
        </p:txBody>
      </p:sp>
    </p:spTree>
    <p:extLst>
      <p:ext uri="{BB962C8B-B14F-4D97-AF65-F5344CB8AC3E}">
        <p14:creationId xmlns:p14="http://schemas.microsoft.com/office/powerpoint/2010/main" val="3809263332"/>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fld id="{DC0937C0-938F-4E6E-8D30-0F0E21E94EB9}" type="datetimeFigureOut">
              <a:rPr lang="zh-TW" altLang="en-US" smtClean="0"/>
              <a:t>2026/1/5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E92B406A-1646-4E1B-A727-567CB92ADDE4}" type="slidenum">
              <a:rPr lang="zh-TW" altLang="en-US" smtClean="0"/>
              <a:t>‹#›</a:t>
            </a:fld>
            <a:endParaRPr lang="zh-TW" altLang="en-US"/>
          </a:p>
        </p:txBody>
      </p:sp>
    </p:spTree>
    <p:extLst>
      <p:ext uri="{BB962C8B-B14F-4D97-AF65-F5344CB8AC3E}">
        <p14:creationId xmlns:p14="http://schemas.microsoft.com/office/powerpoint/2010/main" val="2520430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C0937C0-938F-4E6E-8D30-0F0E21E94EB9}" type="datetimeFigureOut">
              <a:rPr lang="zh-TW" altLang="en-US" smtClean="0"/>
              <a:t>2026/1/5</a:t>
            </a:fld>
            <a:endParaRPr lang="zh-TW"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zh-TW"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92B406A-1646-4E1B-A727-567CB92ADDE4}" type="slidenum">
              <a:rPr lang="zh-TW" altLang="en-US" smtClean="0"/>
              <a:t>‹#›</a:t>
            </a:fld>
            <a:endParaRPr lang="zh-TW"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0569760"/>
      </p:ext>
    </p:extLst>
  </p:cSld>
  <p:clrMap bg1="lt1" tx1="dk1" bg2="lt2" tx2="dk2" accent1="accent1" accent2="accent2" accent3="accent3" accent4="accent4" accent5="accent5" accent6="accent6" hlink="hlink" folHlink="folHlink"/>
  <p:sldLayoutIdLst>
    <p:sldLayoutId id="2147484046" r:id="rId1"/>
    <p:sldLayoutId id="2147484047" r:id="rId2"/>
    <p:sldLayoutId id="2147484048" r:id="rId3"/>
    <p:sldLayoutId id="2147484049" r:id="rId4"/>
    <p:sldLayoutId id="2147484050" r:id="rId5"/>
    <p:sldLayoutId id="2147484051" r:id="rId6"/>
    <p:sldLayoutId id="2147484052" r:id="rId7"/>
    <p:sldLayoutId id="2147484053" r:id="rId8"/>
    <p:sldLayoutId id="2147484054" r:id="rId9"/>
    <p:sldLayoutId id="2147484055" r:id="rId10"/>
    <p:sldLayoutId id="2147484056"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232118" y="1194603"/>
            <a:ext cx="11492284" cy="2348697"/>
          </a:xfrm>
        </p:spPr>
        <p:txBody>
          <a:bodyPr>
            <a:noAutofit/>
          </a:bodyPr>
          <a:lstStyle/>
          <a:p>
            <a:r>
              <a:rPr lang="zh-TW" altLang="en-US" sz="6600" b="1" dirty="0" smtClean="0">
                <a:latin typeface="標楷體" panose="03000509000000000000" pitchFamily="65" charset="-120"/>
                <a:ea typeface="標楷體" panose="03000509000000000000" pitchFamily="65" charset="-120"/>
              </a:rPr>
              <a:t>學</a:t>
            </a:r>
            <a:r>
              <a:rPr lang="zh-TW" altLang="en-US" sz="6600" b="1" dirty="0">
                <a:latin typeface="標楷體" panose="03000509000000000000" pitchFamily="65" charset="-120"/>
                <a:ea typeface="標楷體" panose="03000509000000000000" pitchFamily="65" charset="-120"/>
              </a:rPr>
              <a:t>海系列</a:t>
            </a:r>
            <a:r>
              <a:rPr lang="zh-TW" altLang="en-US" sz="6600" b="1" dirty="0" smtClean="0">
                <a:latin typeface="標楷體" panose="03000509000000000000" pitchFamily="65" charset="-120"/>
                <a:ea typeface="標楷體" panose="03000509000000000000" pitchFamily="65" charset="-120"/>
              </a:rPr>
              <a:t>計畫</a:t>
            </a:r>
            <a:r>
              <a:rPr lang="en-US" altLang="zh-TW" sz="6600" b="1" dirty="0" smtClean="0">
                <a:latin typeface="標楷體" panose="03000509000000000000" pitchFamily="65" charset="-120"/>
                <a:ea typeface="標楷體" panose="03000509000000000000" pitchFamily="65" charset="-120"/>
              </a:rPr>
              <a:t>(</a:t>
            </a:r>
            <a:r>
              <a:rPr lang="zh-TW" altLang="en-US" sz="6600" b="1" dirty="0" smtClean="0">
                <a:latin typeface="標楷體" panose="03000509000000000000" pitchFamily="65" charset="-120"/>
                <a:ea typeface="標楷體" panose="03000509000000000000" pitchFamily="65" charset="-120"/>
              </a:rPr>
              <a:t>海外留學、實習</a:t>
            </a:r>
            <a:r>
              <a:rPr lang="en-US" altLang="zh-TW" sz="6600" b="1" dirty="0" smtClean="0">
                <a:latin typeface="標楷體" panose="03000509000000000000" pitchFamily="65" charset="-120"/>
                <a:ea typeface="標楷體" panose="03000509000000000000" pitchFamily="65" charset="-120"/>
              </a:rPr>
              <a:t>)</a:t>
            </a:r>
            <a:br>
              <a:rPr lang="en-US" altLang="zh-TW" sz="6600" b="1" dirty="0" smtClean="0">
                <a:latin typeface="標楷體" panose="03000509000000000000" pitchFamily="65" charset="-120"/>
                <a:ea typeface="標楷體" panose="03000509000000000000" pitchFamily="65" charset="-120"/>
              </a:rPr>
            </a:br>
            <a:r>
              <a:rPr lang="zh-TW" altLang="en-US" sz="6600" b="1" dirty="0">
                <a:latin typeface="標楷體" panose="03000509000000000000" pitchFamily="65" charset="-120"/>
                <a:ea typeface="標楷體" panose="03000509000000000000" pitchFamily="65" charset="-120"/>
              </a:rPr>
              <a:t> </a:t>
            </a:r>
            <a:r>
              <a:rPr lang="zh-TW" altLang="en-US" sz="6600" b="1" dirty="0" smtClean="0">
                <a:latin typeface="標楷體" panose="03000509000000000000" pitchFamily="65" charset="-120"/>
                <a:ea typeface="標楷體" panose="03000509000000000000" pitchFamily="65" charset="-120"/>
              </a:rPr>
              <a:t>                </a:t>
            </a:r>
            <a:r>
              <a:rPr lang="en-US" altLang="zh-TW" sz="6600" b="1" dirty="0" smtClean="0">
                <a:latin typeface="標楷體" panose="03000509000000000000" pitchFamily="65" charset="-120"/>
                <a:ea typeface="標楷體" panose="03000509000000000000" pitchFamily="65" charset="-120"/>
              </a:rPr>
              <a:t/>
            </a:r>
            <a:br>
              <a:rPr lang="en-US" altLang="zh-TW" sz="6600" b="1" dirty="0" smtClean="0">
                <a:latin typeface="標楷體" panose="03000509000000000000" pitchFamily="65" charset="-120"/>
                <a:ea typeface="標楷體" panose="03000509000000000000" pitchFamily="65" charset="-120"/>
              </a:rPr>
            </a:br>
            <a:r>
              <a:rPr lang="zh-TW" altLang="en-US" sz="6600" b="1" dirty="0" smtClean="0">
                <a:latin typeface="標楷體" panose="03000509000000000000" pitchFamily="65" charset="-120"/>
                <a:ea typeface="標楷體" panose="03000509000000000000" pitchFamily="65" charset="-120"/>
              </a:rPr>
              <a:t> 校</a:t>
            </a:r>
            <a:r>
              <a:rPr lang="zh-TW" altLang="en-US" sz="6600" b="1" dirty="0">
                <a:latin typeface="標楷體" panose="03000509000000000000" pitchFamily="65" charset="-120"/>
                <a:ea typeface="標楷體" panose="03000509000000000000" pitchFamily="65" charset="-120"/>
              </a:rPr>
              <a:t>內</a:t>
            </a:r>
            <a:r>
              <a:rPr lang="zh-TW" altLang="en-US" sz="6600" b="1" dirty="0" smtClean="0">
                <a:latin typeface="標楷體" panose="03000509000000000000" pitchFamily="65" charset="-120"/>
                <a:ea typeface="標楷體" panose="03000509000000000000" pitchFamily="65" charset="-120"/>
              </a:rPr>
              <a:t>申請作業說明及注意事項</a:t>
            </a:r>
            <a:endParaRPr lang="zh-TW" altLang="en-US" sz="6600" b="1" dirty="0">
              <a:latin typeface="標楷體" panose="03000509000000000000" pitchFamily="65" charset="-120"/>
              <a:ea typeface="標楷體" panose="03000509000000000000" pitchFamily="65" charset="-120"/>
            </a:endParaRPr>
          </a:p>
        </p:txBody>
      </p:sp>
      <p:sp>
        <p:nvSpPr>
          <p:cNvPr id="3" name="副標題 2"/>
          <p:cNvSpPr>
            <a:spLocks noGrp="1"/>
          </p:cNvSpPr>
          <p:nvPr>
            <p:ph type="subTitle" idx="1"/>
          </p:nvPr>
        </p:nvSpPr>
        <p:spPr>
          <a:xfrm>
            <a:off x="1757919" y="4495413"/>
            <a:ext cx="9425896" cy="1553695"/>
          </a:xfrm>
        </p:spPr>
        <p:txBody>
          <a:bodyPr>
            <a:noAutofit/>
          </a:bodyPr>
          <a:lstStyle/>
          <a:p>
            <a:pPr algn="r"/>
            <a:endParaRPr lang="zh-TW" altLang="en-US" sz="3500" dirty="0">
              <a:solidFill>
                <a:schemeClr val="tx1"/>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1477448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98782" y="1829065"/>
            <a:ext cx="11934908" cy="4444513"/>
          </a:xfrm>
        </p:spPr>
        <p:txBody>
          <a:bodyPr>
            <a:noAutofit/>
          </a:bodyPr>
          <a:lstStyle/>
          <a:p>
            <a:endParaRPr lang="zh-TW" altLang="en-US" dirty="0"/>
          </a:p>
          <a:p>
            <a:endParaRPr lang="zh-TW" altLang="en-US" dirty="0"/>
          </a:p>
          <a:p>
            <a:pPr>
              <a:buFont typeface="Wingdings" panose="05000000000000000000" pitchFamily="2" charset="2"/>
              <a:buChar char="Ø"/>
            </a:pPr>
            <a:r>
              <a:rPr lang="zh-TW" altLang="en-US" sz="2500" dirty="0"/>
              <a:t>每位選送生獲補助金額應包括</a:t>
            </a:r>
            <a:r>
              <a:rPr lang="zh-TW" altLang="en-US" sz="2500" b="1" u="sng" dirty="0">
                <a:solidFill>
                  <a:srgbClr val="FF0000"/>
                </a:solidFill>
              </a:rPr>
              <a:t>教育部補助款</a:t>
            </a:r>
            <a:r>
              <a:rPr lang="en-US" altLang="zh-TW" sz="2500" b="1" dirty="0">
                <a:solidFill>
                  <a:srgbClr val="FF0000"/>
                </a:solidFill>
              </a:rPr>
              <a:t>+</a:t>
            </a:r>
            <a:r>
              <a:rPr lang="zh-TW" altLang="en-US" sz="2500" b="1" u="sng" dirty="0">
                <a:solidFill>
                  <a:srgbClr val="FF0000"/>
                </a:solidFill>
              </a:rPr>
              <a:t>薦送學校之配合</a:t>
            </a:r>
            <a:r>
              <a:rPr lang="zh-TW" altLang="en-US" sz="2500" b="1" u="sng" dirty="0" smtClean="0">
                <a:solidFill>
                  <a:srgbClr val="FF0000"/>
                </a:solidFill>
              </a:rPr>
              <a:t>款</a:t>
            </a:r>
            <a:r>
              <a:rPr lang="en-US" altLang="zh-TW" sz="2500" u="sng" dirty="0" smtClean="0">
                <a:solidFill>
                  <a:schemeClr val="tx1"/>
                </a:solidFill>
              </a:rPr>
              <a:t>(</a:t>
            </a:r>
            <a:r>
              <a:rPr lang="zh-TW" altLang="en-US" sz="2500" dirty="0" smtClean="0">
                <a:solidFill>
                  <a:schemeClr val="tx1"/>
                </a:solidFill>
              </a:rPr>
              <a:t>配合</a:t>
            </a:r>
            <a:r>
              <a:rPr lang="zh-TW" altLang="en-US" sz="2500" dirty="0">
                <a:solidFill>
                  <a:schemeClr val="tx1"/>
                </a:solidFill>
              </a:rPr>
              <a:t>款</a:t>
            </a:r>
            <a:r>
              <a:rPr lang="zh-TW" altLang="en-US" sz="2500" dirty="0" smtClean="0">
                <a:solidFill>
                  <a:schemeClr val="tx1"/>
                </a:solidFill>
              </a:rPr>
              <a:t>不得少於教</a:t>
            </a:r>
            <a:endParaRPr lang="en-US" altLang="zh-TW" sz="2500" dirty="0" smtClean="0">
              <a:solidFill>
                <a:schemeClr val="tx1"/>
              </a:solidFill>
            </a:endParaRPr>
          </a:p>
          <a:p>
            <a:pPr marL="0" indent="0">
              <a:buNone/>
            </a:pPr>
            <a:r>
              <a:rPr lang="zh-TW" altLang="en-US" sz="2500" dirty="0">
                <a:solidFill>
                  <a:schemeClr val="tx1"/>
                </a:solidFill>
              </a:rPr>
              <a:t> </a:t>
            </a:r>
            <a:r>
              <a:rPr lang="zh-TW" altLang="en-US" sz="2500" dirty="0" smtClean="0">
                <a:solidFill>
                  <a:schemeClr val="tx1"/>
                </a:solidFill>
              </a:rPr>
              <a:t>  育部</a:t>
            </a:r>
            <a:r>
              <a:rPr lang="zh-TW" altLang="en-US" sz="2500" dirty="0">
                <a:solidFill>
                  <a:schemeClr val="tx1"/>
                </a:solidFill>
              </a:rPr>
              <a:t>核定補助金額之</a:t>
            </a:r>
            <a:r>
              <a:rPr lang="zh-TW" altLang="en-US" sz="2500" dirty="0" smtClean="0">
                <a:solidFill>
                  <a:schemeClr val="tx1"/>
                </a:solidFill>
              </a:rPr>
              <a:t>百分之二十</a:t>
            </a:r>
            <a:r>
              <a:rPr lang="en-US" altLang="zh-TW" sz="2500" dirty="0" smtClean="0">
                <a:solidFill>
                  <a:schemeClr val="tx1"/>
                </a:solidFill>
              </a:rPr>
              <a:t>)</a:t>
            </a:r>
            <a:r>
              <a:rPr lang="zh-TW" altLang="en-US" sz="2500" dirty="0" smtClean="0">
                <a:solidFill>
                  <a:schemeClr val="tx1"/>
                </a:solidFill>
              </a:rPr>
              <a:t>。</a:t>
            </a:r>
            <a:endParaRPr lang="zh-TW" altLang="en-US" sz="2500" u="sng" dirty="0">
              <a:solidFill>
                <a:schemeClr val="tx1"/>
              </a:solidFill>
            </a:endParaRPr>
          </a:p>
          <a:p>
            <a:pPr>
              <a:buFont typeface="Wingdings" panose="05000000000000000000" pitchFamily="2" charset="2"/>
              <a:buChar char="Ø"/>
            </a:pPr>
            <a:endParaRPr lang="en-US" altLang="zh-TW" sz="2500" dirty="0" smtClean="0"/>
          </a:p>
          <a:p>
            <a:pPr>
              <a:buFont typeface="Wingdings" panose="05000000000000000000" pitchFamily="2" charset="2"/>
              <a:buChar char="Ø"/>
            </a:pPr>
            <a:r>
              <a:rPr lang="zh-TW" altLang="en-US" sz="2500" dirty="0" smtClean="0"/>
              <a:t>申請</a:t>
            </a:r>
            <a:r>
              <a:rPr lang="zh-TW" altLang="en-US" sz="2500" b="1" dirty="0">
                <a:solidFill>
                  <a:srgbClr val="FF0000"/>
                </a:solidFill>
              </a:rPr>
              <a:t>學海築夢及新南向學海築夢</a:t>
            </a:r>
            <a:r>
              <a:rPr lang="zh-TW" altLang="en-US" sz="2500" dirty="0"/>
              <a:t>，每計畫案應選送三名以上學生出國實習，</a:t>
            </a:r>
            <a:r>
              <a:rPr lang="zh-TW" altLang="en-US" sz="2500" b="1" u="sng" dirty="0">
                <a:solidFill>
                  <a:srgbClr val="FF0000"/>
                </a:solidFill>
              </a:rPr>
              <a:t>倘未</a:t>
            </a:r>
            <a:r>
              <a:rPr lang="zh-TW" altLang="en-US" sz="2500" b="1" u="sng" dirty="0" smtClean="0">
                <a:solidFill>
                  <a:srgbClr val="FF0000"/>
                </a:solidFill>
              </a:rPr>
              <a:t>達 </a:t>
            </a:r>
            <a:endParaRPr lang="en-US" altLang="zh-TW" sz="2500" b="1" u="sng" dirty="0" smtClean="0">
              <a:solidFill>
                <a:srgbClr val="FF0000"/>
              </a:solidFill>
            </a:endParaRPr>
          </a:p>
          <a:p>
            <a:pPr marL="0" indent="0">
              <a:buNone/>
            </a:pPr>
            <a:r>
              <a:rPr lang="zh-TW" altLang="en-US" sz="2500" b="1" dirty="0">
                <a:solidFill>
                  <a:srgbClr val="FF0000"/>
                </a:solidFill>
              </a:rPr>
              <a:t> </a:t>
            </a:r>
            <a:r>
              <a:rPr lang="zh-TW" altLang="en-US" sz="2500" b="1" dirty="0" smtClean="0">
                <a:solidFill>
                  <a:srgbClr val="FF0000"/>
                </a:solidFill>
              </a:rPr>
              <a:t>   </a:t>
            </a:r>
            <a:r>
              <a:rPr lang="zh-TW" altLang="en-US" sz="2500" b="1" u="sng" dirty="0" smtClean="0">
                <a:solidFill>
                  <a:srgbClr val="FF0000"/>
                </a:solidFill>
              </a:rPr>
              <a:t>三</a:t>
            </a:r>
            <a:r>
              <a:rPr lang="zh-TW" altLang="en-US" sz="2500" b="1" u="sng" dirty="0">
                <a:solidFill>
                  <a:srgbClr val="FF0000"/>
                </a:solidFill>
              </a:rPr>
              <a:t>名，不予補助計畫</a:t>
            </a:r>
            <a:r>
              <a:rPr lang="zh-TW" altLang="en-US" sz="2500" b="1" u="sng" dirty="0" smtClean="0">
                <a:solidFill>
                  <a:srgbClr val="FF0000"/>
                </a:solidFill>
              </a:rPr>
              <a:t>主持人</a:t>
            </a:r>
            <a:r>
              <a:rPr lang="zh-TW" altLang="en-US" sz="2500" b="1" u="sng" dirty="0">
                <a:solidFill>
                  <a:srgbClr val="FF0000"/>
                </a:solidFill>
              </a:rPr>
              <a:t>國際來回經濟艙機票款及生活費等</a:t>
            </a:r>
            <a:r>
              <a:rPr lang="zh-TW" altLang="en-US" sz="2500" b="1" u="sng" dirty="0" smtClean="0">
                <a:solidFill>
                  <a:srgbClr val="FF0000"/>
                </a:solidFill>
              </a:rPr>
              <a:t>補助</a:t>
            </a:r>
            <a:r>
              <a:rPr lang="zh-TW" altLang="en-US" sz="2500" dirty="0" smtClean="0"/>
              <a:t>。</a:t>
            </a:r>
            <a:endParaRPr lang="en-US" altLang="zh-TW" sz="2500" dirty="0" smtClean="0"/>
          </a:p>
          <a:p>
            <a:pPr>
              <a:buFont typeface="Wingdings" panose="05000000000000000000" pitchFamily="2" charset="2"/>
              <a:buChar char="Ø"/>
            </a:pPr>
            <a:endParaRPr lang="en-US" altLang="zh-TW" dirty="0" smtClean="0"/>
          </a:p>
          <a:p>
            <a:pPr>
              <a:buFont typeface="Wingdings" panose="05000000000000000000" pitchFamily="2" charset="2"/>
              <a:buChar char="Ø"/>
            </a:pPr>
            <a:endParaRPr lang="en-US" altLang="zh-TW" dirty="0"/>
          </a:p>
          <a:p>
            <a:endParaRPr lang="en-US" altLang="zh-TW" dirty="0" smtClean="0"/>
          </a:p>
          <a:p>
            <a:endParaRPr lang="en-US" altLang="zh-TW" dirty="0"/>
          </a:p>
          <a:p>
            <a:endParaRPr lang="en-US" altLang="zh-TW" dirty="0" smtClean="0"/>
          </a:p>
          <a:p>
            <a:endParaRPr lang="en-US" altLang="zh-TW" dirty="0"/>
          </a:p>
          <a:p>
            <a:pPr>
              <a:buFont typeface="Wingdings" panose="05000000000000000000" pitchFamily="2" charset="2"/>
              <a:buChar char="Ø"/>
            </a:pPr>
            <a:endParaRPr lang="zh-TW" altLang="en-US" dirty="0"/>
          </a:p>
          <a:p>
            <a:endParaRPr lang="zh-TW" altLang="zh-TW" dirty="0"/>
          </a:p>
        </p:txBody>
      </p:sp>
      <p:sp>
        <p:nvSpPr>
          <p:cNvPr id="8" name="剪去單一角落矩形 7"/>
          <p:cNvSpPr/>
          <p:nvPr/>
        </p:nvSpPr>
        <p:spPr>
          <a:xfrm>
            <a:off x="-1" y="473192"/>
            <a:ext cx="10829677" cy="1268144"/>
          </a:xfrm>
          <a:prstGeom prst="snip1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5000" dirty="0" smtClean="0"/>
              <a:t> 補助內容</a:t>
            </a:r>
            <a:endParaRPr lang="zh-TW" altLang="en-US" sz="5000" dirty="0"/>
          </a:p>
        </p:txBody>
      </p:sp>
    </p:spTree>
    <p:extLst>
      <p:ext uri="{BB962C8B-B14F-4D97-AF65-F5344CB8AC3E}">
        <p14:creationId xmlns:p14="http://schemas.microsoft.com/office/powerpoint/2010/main" val="39318881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98782" y="1829065"/>
            <a:ext cx="11934908" cy="4444513"/>
          </a:xfrm>
        </p:spPr>
        <p:txBody>
          <a:bodyPr>
            <a:noAutofit/>
          </a:bodyPr>
          <a:lstStyle/>
          <a:p>
            <a:pPr marL="0" indent="0">
              <a:buNone/>
            </a:pPr>
            <a:endParaRPr lang="en-US" altLang="zh-TW" dirty="0" smtClean="0"/>
          </a:p>
          <a:p>
            <a:pPr>
              <a:buFont typeface="Wingdings" panose="05000000000000000000" pitchFamily="2" charset="2"/>
              <a:buChar char="Ø"/>
            </a:pPr>
            <a:endParaRPr lang="en-US" altLang="zh-TW" dirty="0"/>
          </a:p>
          <a:p>
            <a:endParaRPr lang="en-US" altLang="zh-TW" dirty="0" smtClean="0"/>
          </a:p>
          <a:p>
            <a:endParaRPr lang="en-US" altLang="zh-TW" dirty="0"/>
          </a:p>
          <a:p>
            <a:endParaRPr lang="en-US" altLang="zh-TW" dirty="0" smtClean="0"/>
          </a:p>
          <a:p>
            <a:endParaRPr lang="en-US" altLang="zh-TW" dirty="0"/>
          </a:p>
          <a:p>
            <a:pPr>
              <a:buFont typeface="Wingdings" panose="05000000000000000000" pitchFamily="2" charset="2"/>
              <a:buChar char="Ø"/>
            </a:pPr>
            <a:endParaRPr lang="zh-TW" altLang="en-US" dirty="0"/>
          </a:p>
          <a:p>
            <a:endParaRPr lang="zh-TW" altLang="zh-TW" dirty="0"/>
          </a:p>
        </p:txBody>
      </p:sp>
      <p:sp>
        <p:nvSpPr>
          <p:cNvPr id="8" name="剪去單一角落矩形 7"/>
          <p:cNvSpPr/>
          <p:nvPr/>
        </p:nvSpPr>
        <p:spPr>
          <a:xfrm>
            <a:off x="-1" y="473192"/>
            <a:ext cx="10829677" cy="1268144"/>
          </a:xfrm>
          <a:prstGeom prst="snip1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5000" dirty="0" smtClean="0"/>
              <a:t> 第一梯次</a:t>
            </a:r>
            <a:r>
              <a:rPr lang="zh-TW" altLang="en-US" sz="5000" b="1" dirty="0" smtClean="0"/>
              <a:t>申請及作業時程</a:t>
            </a:r>
            <a:r>
              <a:rPr lang="en-US" altLang="zh-TW" sz="5000" b="1" dirty="0" smtClean="0"/>
              <a:t>(1/2)</a:t>
            </a:r>
            <a:endParaRPr lang="zh-TW" altLang="en-US" sz="5000" b="1" dirty="0"/>
          </a:p>
        </p:txBody>
      </p:sp>
      <p:graphicFrame>
        <p:nvGraphicFramePr>
          <p:cNvPr id="2" name="資料庫圖表 1"/>
          <p:cNvGraphicFramePr/>
          <p:nvPr>
            <p:extLst/>
          </p:nvPr>
        </p:nvGraphicFramePr>
        <p:xfrm>
          <a:off x="615340" y="644393"/>
          <a:ext cx="11101791" cy="52077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5" name="直線接點 4"/>
          <p:cNvCxnSpPr/>
          <p:nvPr/>
        </p:nvCxnSpPr>
        <p:spPr>
          <a:xfrm>
            <a:off x="4365266" y="4549626"/>
            <a:ext cx="7950" cy="492982"/>
          </a:xfrm>
          <a:prstGeom prst="line">
            <a:avLst/>
          </a:prstGeom>
          <a:ln w="28575">
            <a:solidFill>
              <a:srgbClr val="C68585"/>
            </a:solidFill>
          </a:ln>
        </p:spPr>
        <p:style>
          <a:lnRef idx="1">
            <a:schemeClr val="accent1"/>
          </a:lnRef>
          <a:fillRef idx="0">
            <a:schemeClr val="accent1"/>
          </a:fillRef>
          <a:effectRef idx="0">
            <a:schemeClr val="accent1"/>
          </a:effectRef>
          <a:fontRef idx="minor">
            <a:schemeClr val="tx1"/>
          </a:fontRef>
        </p:style>
      </p:cxnSp>
      <p:sp>
        <p:nvSpPr>
          <p:cNvPr id="9" name="文字方塊 8"/>
          <p:cNvSpPr txBox="1"/>
          <p:nvPr/>
        </p:nvSpPr>
        <p:spPr>
          <a:xfrm>
            <a:off x="1307769" y="5042608"/>
            <a:ext cx="5907819" cy="1200329"/>
          </a:xfrm>
          <a:prstGeom prst="rect">
            <a:avLst/>
          </a:prstGeom>
          <a:noFill/>
          <a:ln w="28575">
            <a:solidFill>
              <a:srgbClr val="C68585"/>
            </a:solidFill>
          </a:ln>
        </p:spPr>
        <p:txBody>
          <a:bodyPr wrap="square" rtlCol="0">
            <a:spAutoFit/>
          </a:bodyPr>
          <a:lstStyle/>
          <a:p>
            <a:pPr marL="285750" indent="-285750">
              <a:buFont typeface="Arial" panose="020B0604020202020204" pitchFamily="34" charset="0"/>
              <a:buChar char="•"/>
            </a:pPr>
            <a:r>
              <a:rPr lang="zh-TW" altLang="en-US" dirty="0" smtClean="0"/>
              <a:t>申請飛颺或惜珠，於期限前由學生提交申請書及相關文件至系上，系上審查資格後，彙送至研發處。</a:t>
            </a:r>
            <a:endParaRPr lang="en-US" altLang="zh-TW" dirty="0"/>
          </a:p>
          <a:p>
            <a:pPr marL="285750" indent="-285750">
              <a:buFont typeface="Arial" panose="020B0604020202020204" pitchFamily="34" charset="0"/>
              <a:buChar char="•"/>
            </a:pPr>
            <a:r>
              <a:rPr lang="zh-TW" altLang="en-US" dirty="0"/>
              <a:t>申請築</a:t>
            </a:r>
            <a:r>
              <a:rPr lang="zh-TW" altLang="en-US" dirty="0" smtClean="0"/>
              <a:t>夢</a:t>
            </a:r>
            <a:r>
              <a:rPr lang="en-US" altLang="zh-TW" dirty="0" smtClean="0"/>
              <a:t>(</a:t>
            </a:r>
            <a:r>
              <a:rPr lang="zh-TW" altLang="en-US" dirty="0" smtClean="0"/>
              <a:t>含新南向</a:t>
            </a:r>
            <a:r>
              <a:rPr lang="en-US" altLang="zh-TW" dirty="0" smtClean="0"/>
              <a:t>)</a:t>
            </a:r>
            <a:r>
              <a:rPr lang="zh-TW" altLang="en-US" dirty="0" smtClean="0"/>
              <a:t>，各</a:t>
            </a:r>
            <a:r>
              <a:rPr lang="zh-TW" altLang="en-US" dirty="0"/>
              <a:t>計畫主持人於時程內至學</a:t>
            </a:r>
            <a:r>
              <a:rPr lang="zh-TW" altLang="en-US" dirty="0" smtClean="0"/>
              <a:t>海</a:t>
            </a:r>
            <a:r>
              <a:rPr lang="zh-TW" altLang="en-US" dirty="0"/>
              <a:t>計畫資訊網</a:t>
            </a:r>
            <a:r>
              <a:rPr lang="zh-TW" altLang="en-US" dirty="0" smtClean="0"/>
              <a:t>上</a:t>
            </a:r>
            <a:r>
              <a:rPr lang="zh-TW" altLang="en-US" dirty="0"/>
              <a:t>傳及維護</a:t>
            </a:r>
            <a:r>
              <a:rPr lang="zh-TW" altLang="en-US" dirty="0" smtClean="0"/>
              <a:t>資料，並提交計畫書。</a:t>
            </a:r>
            <a:endParaRPr lang="zh-TW" altLang="en-US" dirty="0"/>
          </a:p>
        </p:txBody>
      </p:sp>
      <p:cxnSp>
        <p:nvCxnSpPr>
          <p:cNvPr id="10" name="直線接點 9"/>
          <p:cNvCxnSpPr/>
          <p:nvPr/>
        </p:nvCxnSpPr>
        <p:spPr>
          <a:xfrm>
            <a:off x="10457290" y="4303135"/>
            <a:ext cx="7950" cy="492982"/>
          </a:xfrm>
          <a:prstGeom prst="line">
            <a:avLst/>
          </a:prstGeom>
          <a:ln w="28575">
            <a:solidFill>
              <a:srgbClr val="C68585"/>
            </a:solidFill>
          </a:ln>
        </p:spPr>
        <p:style>
          <a:lnRef idx="1">
            <a:schemeClr val="accent1"/>
          </a:lnRef>
          <a:fillRef idx="0">
            <a:schemeClr val="accent1"/>
          </a:fillRef>
          <a:effectRef idx="0">
            <a:schemeClr val="accent1"/>
          </a:effectRef>
          <a:fontRef idx="minor">
            <a:schemeClr val="tx1"/>
          </a:fontRef>
        </p:style>
      </p:cxnSp>
      <p:sp>
        <p:nvSpPr>
          <p:cNvPr id="11" name="文字方塊 10"/>
          <p:cNvSpPr txBox="1"/>
          <p:nvPr/>
        </p:nvSpPr>
        <p:spPr>
          <a:xfrm>
            <a:off x="7449047" y="4788747"/>
            <a:ext cx="4684642" cy="923330"/>
          </a:xfrm>
          <a:prstGeom prst="rect">
            <a:avLst/>
          </a:prstGeom>
          <a:noFill/>
          <a:ln w="28575">
            <a:solidFill>
              <a:srgbClr val="C68585"/>
            </a:solidFill>
          </a:ln>
        </p:spPr>
        <p:txBody>
          <a:bodyPr wrap="square" rtlCol="0">
            <a:spAutoFit/>
          </a:bodyPr>
          <a:lstStyle/>
          <a:p>
            <a:r>
              <a:rPr lang="zh-TW" altLang="en-US" dirty="0" smtClean="0"/>
              <a:t>上</a:t>
            </a:r>
            <a:r>
              <a:rPr lang="zh-TW" altLang="en-US" dirty="0"/>
              <a:t>傳</a:t>
            </a:r>
            <a:r>
              <a:rPr lang="zh-TW" altLang="en-US" dirty="0" smtClean="0"/>
              <a:t>至學海計畫資訊網並線上送出申請，未送出</a:t>
            </a:r>
            <a:r>
              <a:rPr lang="zh-TW" altLang="en-US" dirty="0"/>
              <a:t>申請者，視同校方未同意送件，不予受理亦不</a:t>
            </a:r>
            <a:r>
              <a:rPr lang="zh-TW" altLang="en-US" dirty="0" smtClean="0"/>
              <a:t>接受補件</a:t>
            </a:r>
            <a:r>
              <a:rPr lang="zh-TW" altLang="en-US" dirty="0"/>
              <a:t>。</a:t>
            </a:r>
          </a:p>
        </p:txBody>
      </p:sp>
    </p:spTree>
    <p:extLst>
      <p:ext uri="{BB962C8B-B14F-4D97-AF65-F5344CB8AC3E}">
        <p14:creationId xmlns:p14="http://schemas.microsoft.com/office/powerpoint/2010/main" val="950417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98782" y="1829065"/>
            <a:ext cx="11934908" cy="4444513"/>
          </a:xfrm>
        </p:spPr>
        <p:txBody>
          <a:bodyPr>
            <a:noAutofit/>
          </a:bodyPr>
          <a:lstStyle/>
          <a:p>
            <a:pPr marL="0" indent="0">
              <a:buNone/>
            </a:pPr>
            <a:endParaRPr lang="en-US" altLang="zh-TW" dirty="0" smtClean="0"/>
          </a:p>
          <a:p>
            <a:pPr>
              <a:buFont typeface="Wingdings" panose="05000000000000000000" pitchFamily="2" charset="2"/>
              <a:buChar char="Ø"/>
            </a:pPr>
            <a:endParaRPr lang="en-US" altLang="zh-TW" dirty="0"/>
          </a:p>
          <a:p>
            <a:endParaRPr lang="en-US" altLang="zh-TW" dirty="0" smtClean="0"/>
          </a:p>
          <a:p>
            <a:endParaRPr lang="en-US" altLang="zh-TW" dirty="0"/>
          </a:p>
          <a:p>
            <a:endParaRPr lang="en-US" altLang="zh-TW" dirty="0" smtClean="0"/>
          </a:p>
          <a:p>
            <a:endParaRPr lang="en-US" altLang="zh-TW" dirty="0"/>
          </a:p>
          <a:p>
            <a:pPr>
              <a:buFont typeface="Wingdings" panose="05000000000000000000" pitchFamily="2" charset="2"/>
              <a:buChar char="Ø"/>
            </a:pPr>
            <a:endParaRPr lang="zh-TW" altLang="en-US" dirty="0"/>
          </a:p>
          <a:p>
            <a:endParaRPr lang="zh-TW" altLang="zh-TW" dirty="0"/>
          </a:p>
        </p:txBody>
      </p:sp>
      <p:sp>
        <p:nvSpPr>
          <p:cNvPr id="8" name="剪去單一角落矩形 7"/>
          <p:cNvSpPr/>
          <p:nvPr/>
        </p:nvSpPr>
        <p:spPr>
          <a:xfrm>
            <a:off x="-1" y="473192"/>
            <a:ext cx="10829677" cy="1268144"/>
          </a:xfrm>
          <a:prstGeom prst="snip1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5000" dirty="0"/>
              <a:t>第一梯次</a:t>
            </a:r>
            <a:r>
              <a:rPr lang="zh-TW" altLang="en-US" sz="5000" b="1" dirty="0" smtClean="0"/>
              <a:t>申請及作業時程</a:t>
            </a:r>
            <a:r>
              <a:rPr lang="en-US" altLang="zh-TW" sz="5000" b="1" dirty="0" smtClean="0"/>
              <a:t>(2/2)</a:t>
            </a:r>
            <a:endParaRPr lang="zh-TW" altLang="en-US" sz="5000" b="1" dirty="0"/>
          </a:p>
        </p:txBody>
      </p:sp>
      <p:graphicFrame>
        <p:nvGraphicFramePr>
          <p:cNvPr id="2" name="資料庫圖表 1"/>
          <p:cNvGraphicFramePr/>
          <p:nvPr>
            <p:extLst/>
          </p:nvPr>
        </p:nvGraphicFramePr>
        <p:xfrm>
          <a:off x="488120" y="811370"/>
          <a:ext cx="11356232" cy="52077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5" name="直線接點 4"/>
          <p:cNvCxnSpPr/>
          <p:nvPr/>
        </p:nvCxnSpPr>
        <p:spPr>
          <a:xfrm>
            <a:off x="2035534" y="4442595"/>
            <a:ext cx="7950" cy="492982"/>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9" name="文字方塊 8"/>
          <p:cNvSpPr txBox="1"/>
          <p:nvPr/>
        </p:nvSpPr>
        <p:spPr>
          <a:xfrm>
            <a:off x="603856" y="4950589"/>
            <a:ext cx="3101451" cy="646331"/>
          </a:xfrm>
          <a:prstGeom prst="rect">
            <a:avLst/>
          </a:prstGeom>
          <a:noFill/>
          <a:ln w="28575">
            <a:solidFill>
              <a:srgbClr val="002060"/>
            </a:solidFill>
          </a:ln>
        </p:spPr>
        <p:txBody>
          <a:bodyPr wrap="square" rtlCol="0">
            <a:spAutoFit/>
          </a:bodyPr>
          <a:lstStyle/>
          <a:p>
            <a:r>
              <a:rPr lang="zh-TW" altLang="en-US" dirty="0" smtClean="0"/>
              <a:t>通知</a:t>
            </a:r>
            <a:r>
              <a:rPr lang="zh-TW" altLang="en-US" dirty="0"/>
              <a:t>各計畫核定金額，各計畫主持人務必上線維護</a:t>
            </a:r>
            <a:r>
              <a:rPr lang="zh-TW" altLang="en-US" dirty="0" smtClean="0"/>
              <a:t>資料。</a:t>
            </a:r>
            <a:endParaRPr lang="zh-TW" altLang="en-US" dirty="0"/>
          </a:p>
        </p:txBody>
      </p:sp>
      <p:pic>
        <p:nvPicPr>
          <p:cNvPr id="4" name="圖片 3"/>
          <p:cNvPicPr>
            <a:picLocks noChangeAspect="1"/>
          </p:cNvPicPr>
          <p:nvPr/>
        </p:nvPicPr>
        <p:blipFill>
          <a:blip r:embed="rId8"/>
          <a:stretch>
            <a:fillRect/>
          </a:stretch>
        </p:blipFill>
        <p:spPr>
          <a:xfrm>
            <a:off x="10250862" y="4432243"/>
            <a:ext cx="42676" cy="512108"/>
          </a:xfrm>
          <a:prstGeom prst="rect">
            <a:avLst/>
          </a:prstGeom>
        </p:spPr>
      </p:pic>
      <p:sp>
        <p:nvSpPr>
          <p:cNvPr id="10" name="文字方塊 9"/>
          <p:cNvSpPr txBox="1"/>
          <p:nvPr/>
        </p:nvSpPr>
        <p:spPr>
          <a:xfrm>
            <a:off x="7577594" y="4910363"/>
            <a:ext cx="4525038" cy="369332"/>
          </a:xfrm>
          <a:prstGeom prst="rect">
            <a:avLst/>
          </a:prstGeom>
          <a:noFill/>
          <a:ln w="28575">
            <a:solidFill>
              <a:srgbClr val="002060"/>
            </a:solidFill>
          </a:ln>
        </p:spPr>
        <p:txBody>
          <a:bodyPr wrap="square" rtlCol="0">
            <a:spAutoFit/>
          </a:bodyPr>
          <a:lstStyle/>
          <a:p>
            <a:r>
              <a:rPr lang="zh-TW" altLang="en-US" dirty="0" smtClean="0"/>
              <a:t>屆期</a:t>
            </a:r>
            <a:r>
              <a:rPr lang="zh-TW" altLang="en-US" dirty="0"/>
              <a:t>未出國者，視為</a:t>
            </a:r>
            <a:r>
              <a:rPr lang="zh-TW" altLang="en-US" dirty="0" smtClean="0"/>
              <a:t>放棄，喪失補助資格。</a:t>
            </a:r>
            <a:endParaRPr lang="zh-TW" altLang="en-US" dirty="0"/>
          </a:p>
        </p:txBody>
      </p:sp>
    </p:spTree>
    <p:extLst>
      <p:ext uri="{BB962C8B-B14F-4D97-AF65-F5344CB8AC3E}">
        <p14:creationId xmlns:p14="http://schemas.microsoft.com/office/powerpoint/2010/main" val="33200243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98782" y="1829065"/>
            <a:ext cx="11934908" cy="4444513"/>
          </a:xfrm>
        </p:spPr>
        <p:txBody>
          <a:bodyPr>
            <a:noAutofit/>
          </a:bodyPr>
          <a:lstStyle/>
          <a:p>
            <a:pPr marL="0" indent="0">
              <a:buNone/>
            </a:pPr>
            <a:endParaRPr lang="en-US" altLang="zh-TW" dirty="0" smtClean="0"/>
          </a:p>
          <a:p>
            <a:pPr>
              <a:buFont typeface="Wingdings" panose="05000000000000000000" pitchFamily="2" charset="2"/>
              <a:buChar char="Ø"/>
            </a:pPr>
            <a:endParaRPr lang="en-US" altLang="zh-TW" dirty="0"/>
          </a:p>
          <a:p>
            <a:endParaRPr lang="en-US" altLang="zh-TW" dirty="0" smtClean="0"/>
          </a:p>
          <a:p>
            <a:endParaRPr lang="en-US" altLang="zh-TW" dirty="0"/>
          </a:p>
          <a:p>
            <a:endParaRPr lang="en-US" altLang="zh-TW" dirty="0" smtClean="0"/>
          </a:p>
          <a:p>
            <a:endParaRPr lang="en-US" altLang="zh-TW" dirty="0"/>
          </a:p>
          <a:p>
            <a:pPr>
              <a:buFont typeface="Wingdings" panose="05000000000000000000" pitchFamily="2" charset="2"/>
              <a:buChar char="Ø"/>
            </a:pPr>
            <a:endParaRPr lang="zh-TW" altLang="en-US" dirty="0"/>
          </a:p>
          <a:p>
            <a:endParaRPr lang="zh-TW" altLang="zh-TW" dirty="0"/>
          </a:p>
        </p:txBody>
      </p:sp>
      <p:sp>
        <p:nvSpPr>
          <p:cNvPr id="8" name="剪去單一角落矩形 7"/>
          <p:cNvSpPr/>
          <p:nvPr/>
        </p:nvSpPr>
        <p:spPr>
          <a:xfrm>
            <a:off x="-1" y="473192"/>
            <a:ext cx="10829677" cy="1268144"/>
          </a:xfrm>
          <a:prstGeom prst="snip1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5000" dirty="0" smtClean="0"/>
              <a:t> 第二梯次</a:t>
            </a:r>
            <a:r>
              <a:rPr lang="zh-TW" altLang="en-US" sz="5000" b="1" dirty="0" smtClean="0"/>
              <a:t>申請及作業時程</a:t>
            </a:r>
            <a:r>
              <a:rPr lang="en-US" altLang="zh-TW" sz="5000" b="1" dirty="0" smtClean="0"/>
              <a:t>(1/2)</a:t>
            </a:r>
            <a:endParaRPr lang="zh-TW" altLang="en-US" sz="5000" b="1" dirty="0"/>
          </a:p>
        </p:txBody>
      </p:sp>
      <p:graphicFrame>
        <p:nvGraphicFramePr>
          <p:cNvPr id="2" name="資料庫圖表 1"/>
          <p:cNvGraphicFramePr/>
          <p:nvPr>
            <p:extLst/>
          </p:nvPr>
        </p:nvGraphicFramePr>
        <p:xfrm>
          <a:off x="615340" y="644393"/>
          <a:ext cx="11101791" cy="52077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5" name="直線接點 4"/>
          <p:cNvCxnSpPr/>
          <p:nvPr/>
        </p:nvCxnSpPr>
        <p:spPr>
          <a:xfrm>
            <a:off x="4365266" y="4549626"/>
            <a:ext cx="7950" cy="492982"/>
          </a:xfrm>
          <a:prstGeom prst="line">
            <a:avLst/>
          </a:prstGeom>
          <a:ln w="28575">
            <a:solidFill>
              <a:srgbClr val="C68585"/>
            </a:solidFill>
          </a:ln>
        </p:spPr>
        <p:style>
          <a:lnRef idx="1">
            <a:schemeClr val="accent1"/>
          </a:lnRef>
          <a:fillRef idx="0">
            <a:schemeClr val="accent1"/>
          </a:fillRef>
          <a:effectRef idx="0">
            <a:schemeClr val="accent1"/>
          </a:effectRef>
          <a:fontRef idx="minor">
            <a:schemeClr val="tx1"/>
          </a:fontRef>
        </p:style>
      </p:cxnSp>
      <p:sp>
        <p:nvSpPr>
          <p:cNvPr id="9" name="文字方塊 8"/>
          <p:cNvSpPr txBox="1"/>
          <p:nvPr/>
        </p:nvSpPr>
        <p:spPr>
          <a:xfrm>
            <a:off x="1307769" y="5042608"/>
            <a:ext cx="5907819" cy="1200329"/>
          </a:xfrm>
          <a:prstGeom prst="rect">
            <a:avLst/>
          </a:prstGeom>
          <a:noFill/>
          <a:ln w="28575">
            <a:solidFill>
              <a:srgbClr val="C68585"/>
            </a:solidFill>
          </a:ln>
        </p:spPr>
        <p:txBody>
          <a:bodyPr wrap="square" rtlCol="0">
            <a:spAutoFit/>
          </a:bodyPr>
          <a:lstStyle/>
          <a:p>
            <a:pPr marL="285750" indent="-285750">
              <a:buFont typeface="Arial" panose="020B0604020202020204" pitchFamily="34" charset="0"/>
              <a:buChar char="•"/>
            </a:pPr>
            <a:r>
              <a:rPr lang="zh-TW" altLang="en-US" dirty="0" smtClean="0"/>
              <a:t>申請飛颺或惜珠，於期限前由學生提交申請書及相關文件至系上，系上審查資格後，彙送至研發處。</a:t>
            </a:r>
            <a:endParaRPr lang="en-US" altLang="zh-TW" dirty="0"/>
          </a:p>
          <a:p>
            <a:pPr marL="285750" indent="-285750">
              <a:buFont typeface="Arial" panose="020B0604020202020204" pitchFamily="34" charset="0"/>
              <a:buChar char="•"/>
            </a:pPr>
            <a:r>
              <a:rPr lang="zh-TW" altLang="en-US" dirty="0"/>
              <a:t>申請築</a:t>
            </a:r>
            <a:r>
              <a:rPr lang="zh-TW" altLang="en-US" dirty="0" smtClean="0"/>
              <a:t>夢</a:t>
            </a:r>
            <a:r>
              <a:rPr lang="en-US" altLang="zh-TW" dirty="0" smtClean="0"/>
              <a:t>(</a:t>
            </a:r>
            <a:r>
              <a:rPr lang="zh-TW" altLang="en-US" dirty="0" smtClean="0"/>
              <a:t>含新南向</a:t>
            </a:r>
            <a:r>
              <a:rPr lang="en-US" altLang="zh-TW" dirty="0" smtClean="0"/>
              <a:t>)</a:t>
            </a:r>
            <a:r>
              <a:rPr lang="zh-TW" altLang="en-US" dirty="0" smtClean="0"/>
              <a:t>，各</a:t>
            </a:r>
            <a:r>
              <a:rPr lang="zh-TW" altLang="en-US" dirty="0"/>
              <a:t>計畫主持人於時程內至學</a:t>
            </a:r>
            <a:r>
              <a:rPr lang="zh-TW" altLang="en-US" dirty="0" smtClean="0"/>
              <a:t>海</a:t>
            </a:r>
            <a:r>
              <a:rPr lang="zh-TW" altLang="en-US" dirty="0"/>
              <a:t>計畫資訊網</a:t>
            </a:r>
            <a:r>
              <a:rPr lang="zh-TW" altLang="en-US" dirty="0" smtClean="0"/>
              <a:t>上</a:t>
            </a:r>
            <a:r>
              <a:rPr lang="zh-TW" altLang="en-US" dirty="0"/>
              <a:t>傳及維護</a:t>
            </a:r>
            <a:r>
              <a:rPr lang="zh-TW" altLang="en-US" dirty="0" smtClean="0"/>
              <a:t>資料，並提交計畫書。</a:t>
            </a:r>
            <a:endParaRPr lang="zh-TW" altLang="en-US" dirty="0"/>
          </a:p>
        </p:txBody>
      </p:sp>
      <p:cxnSp>
        <p:nvCxnSpPr>
          <p:cNvPr id="10" name="直線接點 9"/>
          <p:cNvCxnSpPr/>
          <p:nvPr/>
        </p:nvCxnSpPr>
        <p:spPr>
          <a:xfrm>
            <a:off x="10457290" y="4303135"/>
            <a:ext cx="7950" cy="492982"/>
          </a:xfrm>
          <a:prstGeom prst="line">
            <a:avLst/>
          </a:prstGeom>
          <a:ln w="28575">
            <a:solidFill>
              <a:srgbClr val="C68585"/>
            </a:solidFill>
          </a:ln>
        </p:spPr>
        <p:style>
          <a:lnRef idx="1">
            <a:schemeClr val="accent1"/>
          </a:lnRef>
          <a:fillRef idx="0">
            <a:schemeClr val="accent1"/>
          </a:fillRef>
          <a:effectRef idx="0">
            <a:schemeClr val="accent1"/>
          </a:effectRef>
          <a:fontRef idx="minor">
            <a:schemeClr val="tx1"/>
          </a:fontRef>
        </p:style>
      </p:cxnSp>
      <p:sp>
        <p:nvSpPr>
          <p:cNvPr id="11" name="文字方塊 10"/>
          <p:cNvSpPr txBox="1"/>
          <p:nvPr/>
        </p:nvSpPr>
        <p:spPr>
          <a:xfrm>
            <a:off x="7449047" y="4788747"/>
            <a:ext cx="4684642" cy="923330"/>
          </a:xfrm>
          <a:prstGeom prst="rect">
            <a:avLst/>
          </a:prstGeom>
          <a:noFill/>
          <a:ln w="28575">
            <a:solidFill>
              <a:srgbClr val="C68585"/>
            </a:solidFill>
          </a:ln>
        </p:spPr>
        <p:txBody>
          <a:bodyPr wrap="square" rtlCol="0">
            <a:spAutoFit/>
          </a:bodyPr>
          <a:lstStyle/>
          <a:p>
            <a:r>
              <a:rPr lang="zh-TW" altLang="en-US" dirty="0" smtClean="0"/>
              <a:t>上</a:t>
            </a:r>
            <a:r>
              <a:rPr lang="zh-TW" altLang="en-US" dirty="0"/>
              <a:t>傳</a:t>
            </a:r>
            <a:r>
              <a:rPr lang="zh-TW" altLang="en-US" dirty="0" smtClean="0"/>
              <a:t>至學海計畫資訊網並線上送出申請，未送出</a:t>
            </a:r>
            <a:r>
              <a:rPr lang="zh-TW" altLang="en-US" dirty="0"/>
              <a:t>申請者，視同校方未同意送件，不予受理亦不</a:t>
            </a:r>
            <a:r>
              <a:rPr lang="zh-TW" altLang="en-US" dirty="0" smtClean="0"/>
              <a:t>接受補件</a:t>
            </a:r>
            <a:r>
              <a:rPr lang="zh-TW" altLang="en-US" dirty="0"/>
              <a:t>。</a:t>
            </a:r>
          </a:p>
        </p:txBody>
      </p:sp>
    </p:spTree>
    <p:extLst>
      <p:ext uri="{BB962C8B-B14F-4D97-AF65-F5344CB8AC3E}">
        <p14:creationId xmlns:p14="http://schemas.microsoft.com/office/powerpoint/2010/main" val="39645355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98782" y="1829065"/>
            <a:ext cx="11934908" cy="4444513"/>
          </a:xfrm>
        </p:spPr>
        <p:txBody>
          <a:bodyPr>
            <a:noAutofit/>
          </a:bodyPr>
          <a:lstStyle/>
          <a:p>
            <a:pPr marL="0" indent="0">
              <a:buNone/>
            </a:pPr>
            <a:endParaRPr lang="en-US" altLang="zh-TW" dirty="0" smtClean="0"/>
          </a:p>
          <a:p>
            <a:pPr>
              <a:buFont typeface="Wingdings" panose="05000000000000000000" pitchFamily="2" charset="2"/>
              <a:buChar char="Ø"/>
            </a:pPr>
            <a:endParaRPr lang="en-US" altLang="zh-TW" dirty="0"/>
          </a:p>
          <a:p>
            <a:endParaRPr lang="en-US" altLang="zh-TW" dirty="0" smtClean="0"/>
          </a:p>
          <a:p>
            <a:endParaRPr lang="en-US" altLang="zh-TW" dirty="0"/>
          </a:p>
          <a:p>
            <a:endParaRPr lang="en-US" altLang="zh-TW" dirty="0" smtClean="0"/>
          </a:p>
          <a:p>
            <a:endParaRPr lang="en-US" altLang="zh-TW" dirty="0"/>
          </a:p>
          <a:p>
            <a:pPr>
              <a:buFont typeface="Wingdings" panose="05000000000000000000" pitchFamily="2" charset="2"/>
              <a:buChar char="Ø"/>
            </a:pPr>
            <a:endParaRPr lang="zh-TW" altLang="en-US" dirty="0"/>
          </a:p>
          <a:p>
            <a:endParaRPr lang="zh-TW" altLang="zh-TW" dirty="0"/>
          </a:p>
        </p:txBody>
      </p:sp>
      <p:sp>
        <p:nvSpPr>
          <p:cNvPr id="8" name="剪去單一角落矩形 7"/>
          <p:cNvSpPr/>
          <p:nvPr/>
        </p:nvSpPr>
        <p:spPr>
          <a:xfrm>
            <a:off x="-1" y="473192"/>
            <a:ext cx="10829677" cy="1268144"/>
          </a:xfrm>
          <a:prstGeom prst="snip1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5000" dirty="0" smtClean="0"/>
              <a:t>第二梯次</a:t>
            </a:r>
            <a:r>
              <a:rPr lang="zh-TW" altLang="en-US" sz="5000" b="1" dirty="0" smtClean="0"/>
              <a:t>申請及作業時程</a:t>
            </a:r>
            <a:r>
              <a:rPr lang="en-US" altLang="zh-TW" sz="5000" b="1" dirty="0" smtClean="0"/>
              <a:t>(2/2)</a:t>
            </a:r>
            <a:endParaRPr lang="zh-TW" altLang="en-US" sz="5000" b="1" dirty="0"/>
          </a:p>
        </p:txBody>
      </p:sp>
      <p:graphicFrame>
        <p:nvGraphicFramePr>
          <p:cNvPr id="2" name="資料庫圖表 1"/>
          <p:cNvGraphicFramePr/>
          <p:nvPr>
            <p:extLst/>
          </p:nvPr>
        </p:nvGraphicFramePr>
        <p:xfrm>
          <a:off x="488120" y="811370"/>
          <a:ext cx="11356232" cy="52077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5" name="直線接點 4"/>
          <p:cNvCxnSpPr/>
          <p:nvPr/>
        </p:nvCxnSpPr>
        <p:spPr>
          <a:xfrm>
            <a:off x="2035534" y="4442595"/>
            <a:ext cx="7950" cy="492982"/>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9" name="文字方塊 8"/>
          <p:cNvSpPr txBox="1"/>
          <p:nvPr/>
        </p:nvSpPr>
        <p:spPr>
          <a:xfrm>
            <a:off x="603856" y="4950589"/>
            <a:ext cx="3101451" cy="646331"/>
          </a:xfrm>
          <a:prstGeom prst="rect">
            <a:avLst/>
          </a:prstGeom>
          <a:noFill/>
          <a:ln w="28575">
            <a:solidFill>
              <a:srgbClr val="002060"/>
            </a:solidFill>
          </a:ln>
        </p:spPr>
        <p:txBody>
          <a:bodyPr wrap="square" rtlCol="0">
            <a:spAutoFit/>
          </a:bodyPr>
          <a:lstStyle/>
          <a:p>
            <a:r>
              <a:rPr lang="zh-TW" altLang="en-US" dirty="0" smtClean="0"/>
              <a:t>通知</a:t>
            </a:r>
            <a:r>
              <a:rPr lang="zh-TW" altLang="en-US" dirty="0"/>
              <a:t>各計畫核定金額，各計畫主持人務必上線維護</a:t>
            </a:r>
            <a:r>
              <a:rPr lang="zh-TW" altLang="en-US" dirty="0" smtClean="0"/>
              <a:t>資料。</a:t>
            </a:r>
            <a:endParaRPr lang="zh-TW" altLang="en-US" dirty="0"/>
          </a:p>
        </p:txBody>
      </p:sp>
      <p:pic>
        <p:nvPicPr>
          <p:cNvPr id="4" name="圖片 3"/>
          <p:cNvPicPr>
            <a:picLocks noChangeAspect="1"/>
          </p:cNvPicPr>
          <p:nvPr/>
        </p:nvPicPr>
        <p:blipFill>
          <a:blip r:embed="rId8"/>
          <a:stretch>
            <a:fillRect/>
          </a:stretch>
        </p:blipFill>
        <p:spPr>
          <a:xfrm>
            <a:off x="10250862" y="4432243"/>
            <a:ext cx="42676" cy="512108"/>
          </a:xfrm>
          <a:prstGeom prst="rect">
            <a:avLst/>
          </a:prstGeom>
        </p:spPr>
      </p:pic>
      <p:sp>
        <p:nvSpPr>
          <p:cNvPr id="10" name="文字方塊 9"/>
          <p:cNvSpPr txBox="1"/>
          <p:nvPr/>
        </p:nvSpPr>
        <p:spPr>
          <a:xfrm>
            <a:off x="7577594" y="4910363"/>
            <a:ext cx="4525038" cy="369332"/>
          </a:xfrm>
          <a:prstGeom prst="rect">
            <a:avLst/>
          </a:prstGeom>
          <a:noFill/>
          <a:ln w="28575">
            <a:solidFill>
              <a:srgbClr val="002060"/>
            </a:solidFill>
          </a:ln>
        </p:spPr>
        <p:txBody>
          <a:bodyPr wrap="square" rtlCol="0">
            <a:spAutoFit/>
          </a:bodyPr>
          <a:lstStyle/>
          <a:p>
            <a:r>
              <a:rPr lang="zh-TW" altLang="en-US" dirty="0" smtClean="0"/>
              <a:t>屆期</a:t>
            </a:r>
            <a:r>
              <a:rPr lang="zh-TW" altLang="en-US" dirty="0"/>
              <a:t>未出國者，視為</a:t>
            </a:r>
            <a:r>
              <a:rPr lang="zh-TW" altLang="en-US" dirty="0" smtClean="0"/>
              <a:t>放棄，喪失補助資格。</a:t>
            </a:r>
            <a:endParaRPr lang="zh-TW" altLang="en-US" dirty="0"/>
          </a:p>
        </p:txBody>
      </p:sp>
    </p:spTree>
    <p:extLst>
      <p:ext uri="{BB962C8B-B14F-4D97-AF65-F5344CB8AC3E}">
        <p14:creationId xmlns:p14="http://schemas.microsoft.com/office/powerpoint/2010/main" val="16447306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98782" y="1897782"/>
            <a:ext cx="11934908" cy="4444513"/>
          </a:xfrm>
        </p:spPr>
        <p:txBody>
          <a:bodyPr>
            <a:noAutofit/>
          </a:bodyPr>
          <a:lstStyle/>
          <a:p>
            <a:pPr marL="0" lvl="0" indent="0">
              <a:buNone/>
            </a:pPr>
            <a:r>
              <a:rPr lang="zh-TW" altLang="en-US" sz="2700" dirty="0"/>
              <a:t>本校學生備齊下列文件向</a:t>
            </a:r>
            <a:r>
              <a:rPr lang="zh-TW" altLang="en-US" sz="2700" b="1" dirty="0">
                <a:solidFill>
                  <a:srgbClr val="FF0000"/>
                </a:solidFill>
              </a:rPr>
              <a:t>所屬系上提出申請</a:t>
            </a:r>
            <a:r>
              <a:rPr lang="zh-TW" altLang="en-US" sz="2700" dirty="0"/>
              <a:t>，經</a:t>
            </a:r>
            <a:r>
              <a:rPr lang="zh-TW" altLang="en-US" sz="2700" b="1" dirty="0">
                <a:solidFill>
                  <a:srgbClr val="FF0000"/>
                </a:solidFill>
              </a:rPr>
              <a:t>系上確認學生符合資格</a:t>
            </a:r>
            <a:r>
              <a:rPr lang="zh-TW" altLang="en-US" sz="2700" dirty="0"/>
              <a:t>後</a:t>
            </a:r>
            <a:r>
              <a:rPr lang="zh-TW" altLang="en-US" sz="2700" dirty="0" smtClean="0"/>
              <a:t>，</a:t>
            </a:r>
            <a:endParaRPr lang="en-US" altLang="zh-TW" sz="2700" dirty="0" smtClean="0"/>
          </a:p>
          <a:p>
            <a:pPr marL="0" lvl="0" indent="0">
              <a:buNone/>
            </a:pPr>
            <a:r>
              <a:rPr lang="zh-TW" altLang="en-US" sz="2700" dirty="0" smtClean="0"/>
              <a:t>將</a:t>
            </a:r>
            <a:r>
              <a:rPr lang="zh-TW" altLang="en-US" sz="2700" b="1" dirty="0">
                <a:solidFill>
                  <a:srgbClr val="FF0000"/>
                </a:solidFill>
              </a:rPr>
              <a:t>所有申請文件彙整送研發處</a:t>
            </a:r>
            <a:r>
              <a:rPr lang="zh-TW" altLang="en-US" sz="2700" b="1" dirty="0"/>
              <a:t>辦理審查</a:t>
            </a:r>
            <a:r>
              <a:rPr lang="en-US" altLang="zh-TW" sz="2700" dirty="0" smtClean="0"/>
              <a:t>:</a:t>
            </a:r>
          </a:p>
          <a:p>
            <a:pPr lvl="0"/>
            <a:endParaRPr lang="en-US" altLang="zh-TW" sz="1200" dirty="0" smtClean="0"/>
          </a:p>
          <a:p>
            <a:pPr lvl="0"/>
            <a:r>
              <a:rPr lang="zh-TW" altLang="en-US" sz="2500" dirty="0" smtClean="0"/>
              <a:t>一、本校</a:t>
            </a:r>
            <a:r>
              <a:rPr lang="zh-TW" altLang="zh-TW" sz="2500" dirty="0" smtClean="0"/>
              <a:t>「</a:t>
            </a:r>
            <a:r>
              <a:rPr lang="zh-TW" altLang="zh-TW" sz="2500" dirty="0"/>
              <a:t>學海飛颺與學海惜珠計畫」申請表。</a:t>
            </a:r>
          </a:p>
          <a:p>
            <a:pPr lvl="0"/>
            <a:r>
              <a:rPr lang="zh-TW" altLang="en-US" sz="2500" dirty="0" smtClean="0"/>
              <a:t>二、</a:t>
            </a:r>
            <a:r>
              <a:rPr lang="zh-TW" altLang="zh-TW" sz="2500" dirty="0" smtClean="0"/>
              <a:t>個人</a:t>
            </a:r>
            <a:r>
              <a:rPr lang="zh-TW" altLang="zh-TW" sz="2500" dirty="0"/>
              <a:t>自傳。</a:t>
            </a:r>
          </a:p>
          <a:p>
            <a:pPr lvl="0"/>
            <a:r>
              <a:rPr lang="zh-TW" altLang="en-US" sz="2500" dirty="0" smtClean="0"/>
              <a:t>三、</a:t>
            </a:r>
            <a:r>
              <a:rPr lang="zh-TW" altLang="zh-TW" sz="2500" dirty="0" smtClean="0"/>
              <a:t>交換</a:t>
            </a:r>
            <a:r>
              <a:rPr lang="zh-TW" altLang="zh-TW" sz="2500" dirty="0"/>
              <a:t>學校規定或本校自訂之語文能力證明影本。</a:t>
            </a:r>
          </a:p>
          <a:p>
            <a:pPr lvl="0"/>
            <a:r>
              <a:rPr lang="zh-TW" altLang="en-US" sz="2500" dirty="0" smtClean="0"/>
              <a:t>四、</a:t>
            </a:r>
            <a:r>
              <a:rPr lang="zh-TW" altLang="zh-TW" sz="2500" dirty="0" smtClean="0"/>
              <a:t>在</a:t>
            </a:r>
            <a:r>
              <a:rPr lang="zh-TW" altLang="zh-TW" sz="2500" dirty="0"/>
              <a:t>校歷年成績單影本</a:t>
            </a:r>
            <a:r>
              <a:rPr lang="zh-TW" altLang="zh-TW" sz="2500" dirty="0" smtClean="0"/>
              <a:t>。</a:t>
            </a:r>
            <a:endParaRPr lang="zh-TW" altLang="zh-TW" sz="2500" dirty="0"/>
          </a:p>
          <a:p>
            <a:pPr lvl="0"/>
            <a:r>
              <a:rPr lang="zh-TW" altLang="en-US" sz="2500" dirty="0" smtClean="0"/>
              <a:t>五、</a:t>
            </a:r>
            <a:r>
              <a:rPr lang="zh-TW" altLang="zh-TW" sz="2500" dirty="0" smtClean="0"/>
              <a:t>教師</a:t>
            </a:r>
            <a:r>
              <a:rPr lang="zh-TW" altLang="zh-TW" sz="2500" dirty="0"/>
              <a:t>推薦函</a:t>
            </a:r>
            <a:r>
              <a:rPr lang="en-US" altLang="zh-TW" sz="2500" dirty="0"/>
              <a:t>2</a:t>
            </a:r>
            <a:r>
              <a:rPr lang="zh-TW" altLang="zh-TW" sz="2500" dirty="0"/>
              <a:t>封。</a:t>
            </a:r>
          </a:p>
          <a:p>
            <a:pPr lvl="0"/>
            <a:endParaRPr lang="zh-TW" altLang="zh-TW" dirty="0"/>
          </a:p>
          <a:p>
            <a:pPr marL="0" indent="0">
              <a:buNone/>
            </a:pPr>
            <a:endParaRPr lang="en-US" altLang="zh-TW" dirty="0" smtClean="0"/>
          </a:p>
          <a:p>
            <a:pPr>
              <a:buFont typeface="Wingdings" panose="05000000000000000000" pitchFamily="2" charset="2"/>
              <a:buChar char="Ø"/>
            </a:pPr>
            <a:endParaRPr lang="en-US" altLang="zh-TW" dirty="0"/>
          </a:p>
          <a:p>
            <a:endParaRPr lang="en-US" altLang="zh-TW" dirty="0" smtClean="0"/>
          </a:p>
          <a:p>
            <a:endParaRPr lang="en-US" altLang="zh-TW" dirty="0"/>
          </a:p>
          <a:p>
            <a:endParaRPr lang="en-US" altLang="zh-TW" dirty="0" smtClean="0"/>
          </a:p>
          <a:p>
            <a:endParaRPr lang="en-US" altLang="zh-TW" dirty="0"/>
          </a:p>
          <a:p>
            <a:pPr>
              <a:buFont typeface="Wingdings" panose="05000000000000000000" pitchFamily="2" charset="2"/>
              <a:buChar char="Ø"/>
            </a:pPr>
            <a:endParaRPr lang="zh-TW" altLang="en-US" dirty="0"/>
          </a:p>
          <a:p>
            <a:endParaRPr lang="zh-TW" altLang="zh-TW" dirty="0"/>
          </a:p>
        </p:txBody>
      </p:sp>
      <p:sp>
        <p:nvSpPr>
          <p:cNvPr id="8" name="剪去單一角落矩形 7"/>
          <p:cNvSpPr/>
          <p:nvPr/>
        </p:nvSpPr>
        <p:spPr>
          <a:xfrm>
            <a:off x="0" y="454974"/>
            <a:ext cx="10829677" cy="1268144"/>
          </a:xfrm>
          <a:prstGeom prst="snip1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5000" dirty="0" smtClean="0"/>
              <a:t> </a:t>
            </a:r>
            <a:r>
              <a:rPr lang="zh-TW" altLang="en-US" sz="5000" b="1" dirty="0" smtClean="0"/>
              <a:t>申請流程、文件</a:t>
            </a:r>
            <a:r>
              <a:rPr lang="en-US" altLang="zh-TW" sz="5000" b="1" dirty="0" smtClean="0">
                <a:sym typeface="Wingdings" panose="05000000000000000000" pitchFamily="2" charset="2"/>
              </a:rPr>
              <a:t></a:t>
            </a:r>
            <a:r>
              <a:rPr lang="zh-TW" altLang="en-US" sz="5000" b="1" dirty="0" smtClean="0"/>
              <a:t>學海飛颺</a:t>
            </a:r>
            <a:r>
              <a:rPr lang="en-US" altLang="zh-TW" sz="5000" b="1" dirty="0" smtClean="0"/>
              <a:t>/</a:t>
            </a:r>
            <a:r>
              <a:rPr lang="zh-TW" altLang="en-US" sz="5000" b="1" dirty="0" smtClean="0"/>
              <a:t>惜珠</a:t>
            </a:r>
            <a:r>
              <a:rPr lang="en-US" altLang="zh-TW" sz="5000" b="1" dirty="0" smtClean="0"/>
              <a:t>-1/2</a:t>
            </a:r>
            <a:endParaRPr lang="zh-TW" altLang="en-US" sz="5000" b="1" dirty="0"/>
          </a:p>
        </p:txBody>
      </p:sp>
      <p:sp>
        <p:nvSpPr>
          <p:cNvPr id="2" name="矩形 1"/>
          <p:cNvSpPr/>
          <p:nvPr/>
        </p:nvSpPr>
        <p:spPr>
          <a:xfrm>
            <a:off x="95416" y="1346092"/>
            <a:ext cx="12038274" cy="377026"/>
          </a:xfrm>
          <a:prstGeom prst="rect">
            <a:avLst/>
          </a:prstGeom>
        </p:spPr>
        <p:txBody>
          <a:bodyPr wrap="square">
            <a:spAutoFit/>
          </a:bodyPr>
          <a:lstStyle/>
          <a:p>
            <a:r>
              <a:rPr lang="en-US" altLang="zh-TW" sz="1850" dirty="0" smtClean="0"/>
              <a:t> </a:t>
            </a:r>
            <a:endParaRPr lang="zh-TW" altLang="en-US" sz="1850" dirty="0"/>
          </a:p>
        </p:txBody>
      </p:sp>
    </p:spTree>
    <p:extLst>
      <p:ext uri="{BB962C8B-B14F-4D97-AF65-F5344CB8AC3E}">
        <p14:creationId xmlns:p14="http://schemas.microsoft.com/office/powerpoint/2010/main" val="1363053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98782" y="1801066"/>
            <a:ext cx="11732380" cy="4444513"/>
          </a:xfrm>
        </p:spPr>
        <p:txBody>
          <a:bodyPr>
            <a:noAutofit/>
          </a:bodyPr>
          <a:lstStyle/>
          <a:p>
            <a:pPr lvl="0"/>
            <a:r>
              <a:rPr lang="zh-TW" altLang="en-US" sz="2500" dirty="0" smtClean="0"/>
              <a:t>六、</a:t>
            </a:r>
            <a:r>
              <a:rPr lang="zh-TW" altLang="zh-TW" sz="2500" dirty="0" smtClean="0"/>
              <a:t>研</a:t>
            </a:r>
            <a:r>
              <a:rPr lang="zh-TW" altLang="zh-TW" sz="2500" dirty="0"/>
              <a:t>修計畫書，內容含申請原因、預期出國研修課程、出國預算規劃及與目前</a:t>
            </a:r>
            <a:r>
              <a:rPr lang="zh-TW" altLang="zh-TW" sz="2500" dirty="0" smtClean="0"/>
              <a:t>學</a:t>
            </a:r>
            <a:r>
              <a:rPr lang="zh-TW" altLang="en-US" sz="2500" dirty="0" smtClean="0"/>
              <a:t> </a:t>
            </a:r>
            <a:endParaRPr lang="en-US" altLang="zh-TW" sz="2500" dirty="0" smtClean="0"/>
          </a:p>
          <a:p>
            <a:pPr lvl="0"/>
            <a:r>
              <a:rPr lang="zh-TW" altLang="en-US" sz="2500" dirty="0"/>
              <a:t> </a:t>
            </a:r>
            <a:r>
              <a:rPr lang="zh-TW" altLang="en-US" sz="2500" dirty="0" smtClean="0"/>
              <a:t>        </a:t>
            </a:r>
            <a:r>
              <a:rPr lang="zh-TW" altLang="zh-TW" sz="2500" dirty="0" smtClean="0"/>
              <a:t>習之</a:t>
            </a:r>
            <a:r>
              <a:rPr lang="zh-TW" altLang="zh-TW" sz="2500" dirty="0"/>
              <a:t>相關性等</a:t>
            </a:r>
            <a:r>
              <a:rPr lang="zh-TW" altLang="zh-TW" sz="2500" dirty="0" smtClean="0"/>
              <a:t>。</a:t>
            </a:r>
            <a:endParaRPr lang="en-US" altLang="zh-TW" sz="2500" dirty="0" smtClean="0"/>
          </a:p>
          <a:p>
            <a:pPr lvl="0"/>
            <a:r>
              <a:rPr lang="zh-TW" altLang="en-US" sz="2500" dirty="0" smtClean="0"/>
              <a:t>七、</a:t>
            </a:r>
            <a:r>
              <a:rPr lang="zh-TW" altLang="zh-TW" sz="2500" dirty="0" smtClean="0"/>
              <a:t>個人</a:t>
            </a:r>
            <a:r>
              <a:rPr lang="zh-TW" altLang="zh-TW" sz="2500" dirty="0"/>
              <a:t>傑出表現</a:t>
            </a:r>
            <a:r>
              <a:rPr lang="en-US" altLang="zh-TW" sz="2500" dirty="0"/>
              <a:t>(</a:t>
            </a:r>
            <a:r>
              <a:rPr lang="zh-TW" altLang="zh-TW" sz="2500" dirty="0"/>
              <a:t>請列舉具體事實，如研究成果、個人受表揚及獲獎紀錄等</a:t>
            </a:r>
            <a:r>
              <a:rPr lang="en-US" altLang="zh-TW" sz="2500" dirty="0"/>
              <a:t>)</a:t>
            </a:r>
            <a:r>
              <a:rPr lang="zh-TW" altLang="zh-TW" sz="2500" dirty="0"/>
              <a:t>，無</a:t>
            </a:r>
            <a:r>
              <a:rPr lang="zh-TW" altLang="zh-TW" sz="2500" dirty="0" smtClean="0"/>
              <a:t>則</a:t>
            </a:r>
            <a:endParaRPr lang="en-US" altLang="zh-TW" sz="2500" dirty="0" smtClean="0"/>
          </a:p>
          <a:p>
            <a:pPr lvl="0"/>
            <a:r>
              <a:rPr lang="zh-TW" altLang="en-US" sz="2500" dirty="0"/>
              <a:t> </a:t>
            </a:r>
            <a:r>
              <a:rPr lang="zh-TW" altLang="en-US" sz="2500" dirty="0" smtClean="0"/>
              <a:t>        </a:t>
            </a:r>
            <a:r>
              <a:rPr lang="zh-TW" altLang="zh-TW" sz="2500" dirty="0" smtClean="0"/>
              <a:t>免</a:t>
            </a:r>
            <a:r>
              <a:rPr lang="zh-TW" altLang="zh-TW" sz="2500" dirty="0"/>
              <a:t>附。</a:t>
            </a:r>
          </a:p>
          <a:p>
            <a:pPr lvl="0"/>
            <a:r>
              <a:rPr lang="zh-TW" altLang="en-US" sz="2500" dirty="0" smtClean="0"/>
              <a:t>八、</a:t>
            </a:r>
            <a:r>
              <a:rPr lang="zh-TW" altLang="zh-TW" sz="2500" dirty="0" smtClean="0"/>
              <a:t>國外</a:t>
            </a:r>
            <a:r>
              <a:rPr lang="zh-TW" altLang="zh-TW" sz="2500" dirty="0"/>
              <a:t>研修學校（機構）或國外指導教授同意接受前往研修之文件，無則免附。</a:t>
            </a:r>
          </a:p>
          <a:p>
            <a:pPr lvl="0"/>
            <a:r>
              <a:rPr lang="zh-TW" altLang="en-US" sz="2500" dirty="0" smtClean="0"/>
              <a:t>九、</a:t>
            </a:r>
            <a:r>
              <a:rPr lang="zh-TW" altLang="zh-TW" sz="2500" dirty="0" smtClean="0"/>
              <a:t>申請</a:t>
            </a:r>
            <a:r>
              <a:rPr lang="zh-TW" altLang="zh-TW" sz="2500" dirty="0"/>
              <a:t>學海惜珠者須檢附補助身分證明</a:t>
            </a:r>
            <a:r>
              <a:rPr lang="zh-TW" altLang="zh-TW" sz="2500" dirty="0" smtClean="0"/>
              <a:t>文件。</a:t>
            </a:r>
            <a:endParaRPr lang="en-US" altLang="zh-TW" sz="2500" dirty="0" smtClean="0"/>
          </a:p>
          <a:p>
            <a:pPr lvl="0"/>
            <a:r>
              <a:rPr lang="zh-TW" altLang="en-US" sz="2500" dirty="0" smtClean="0"/>
              <a:t>十、</a:t>
            </a:r>
            <a:r>
              <a:rPr lang="zh-TW" altLang="en-US" sz="2500" u="sng" dirty="0" smtClean="0"/>
              <a:t>大四學生須填寫切結書，自負延畢風險。</a:t>
            </a:r>
            <a:endParaRPr lang="zh-TW" altLang="zh-TW" sz="2500" u="sng" dirty="0"/>
          </a:p>
          <a:p>
            <a:pPr lvl="0"/>
            <a:endParaRPr lang="zh-TW" altLang="zh-TW" dirty="0"/>
          </a:p>
          <a:p>
            <a:pPr marL="0" indent="0">
              <a:buNone/>
            </a:pPr>
            <a:endParaRPr lang="en-US" altLang="zh-TW" dirty="0" smtClean="0"/>
          </a:p>
          <a:p>
            <a:pPr>
              <a:buFont typeface="Wingdings" panose="05000000000000000000" pitchFamily="2" charset="2"/>
              <a:buChar char="Ø"/>
            </a:pPr>
            <a:endParaRPr lang="en-US" altLang="zh-TW" dirty="0"/>
          </a:p>
          <a:p>
            <a:endParaRPr lang="en-US" altLang="zh-TW" dirty="0" smtClean="0"/>
          </a:p>
          <a:p>
            <a:endParaRPr lang="en-US" altLang="zh-TW" dirty="0"/>
          </a:p>
          <a:p>
            <a:endParaRPr lang="en-US" altLang="zh-TW" dirty="0" smtClean="0"/>
          </a:p>
          <a:p>
            <a:endParaRPr lang="en-US" altLang="zh-TW" dirty="0"/>
          </a:p>
          <a:p>
            <a:pPr>
              <a:buFont typeface="Wingdings" panose="05000000000000000000" pitchFamily="2" charset="2"/>
              <a:buChar char="Ø"/>
            </a:pPr>
            <a:endParaRPr lang="zh-TW" altLang="en-US" dirty="0"/>
          </a:p>
          <a:p>
            <a:endParaRPr lang="zh-TW" altLang="zh-TW" dirty="0"/>
          </a:p>
        </p:txBody>
      </p:sp>
      <p:sp>
        <p:nvSpPr>
          <p:cNvPr id="8" name="剪去單一角落矩形 7"/>
          <p:cNvSpPr/>
          <p:nvPr/>
        </p:nvSpPr>
        <p:spPr>
          <a:xfrm>
            <a:off x="0" y="430823"/>
            <a:ext cx="10829677" cy="1268144"/>
          </a:xfrm>
          <a:prstGeom prst="snip1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5000" dirty="0" smtClean="0"/>
              <a:t> </a:t>
            </a:r>
            <a:r>
              <a:rPr lang="zh-TW" altLang="en-US" sz="5000" b="1" dirty="0" smtClean="0"/>
              <a:t>申請流程、文件</a:t>
            </a:r>
            <a:r>
              <a:rPr lang="en-US" altLang="zh-TW" sz="5000" b="1" dirty="0" smtClean="0">
                <a:sym typeface="Wingdings" panose="05000000000000000000" pitchFamily="2" charset="2"/>
              </a:rPr>
              <a:t></a:t>
            </a:r>
            <a:r>
              <a:rPr lang="zh-TW" altLang="en-US" sz="5000" b="1" dirty="0" smtClean="0"/>
              <a:t>學海飛颺</a:t>
            </a:r>
            <a:r>
              <a:rPr lang="en-US" altLang="zh-TW" sz="5000" b="1" dirty="0" smtClean="0"/>
              <a:t>/</a:t>
            </a:r>
            <a:r>
              <a:rPr lang="zh-TW" altLang="en-US" sz="5000" b="1" dirty="0" smtClean="0"/>
              <a:t>惜珠</a:t>
            </a:r>
            <a:r>
              <a:rPr lang="en-US" altLang="zh-TW" sz="5000" b="1" dirty="0" smtClean="0"/>
              <a:t>-2/2</a:t>
            </a:r>
            <a:endParaRPr lang="zh-TW" altLang="en-US" sz="5000" b="1" dirty="0"/>
          </a:p>
        </p:txBody>
      </p:sp>
    </p:spTree>
    <p:extLst>
      <p:ext uri="{BB962C8B-B14F-4D97-AF65-F5344CB8AC3E}">
        <p14:creationId xmlns:p14="http://schemas.microsoft.com/office/powerpoint/2010/main" val="1641619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365760" y="2083506"/>
            <a:ext cx="10774018" cy="4444513"/>
          </a:xfrm>
        </p:spPr>
        <p:txBody>
          <a:bodyPr>
            <a:noAutofit/>
          </a:bodyPr>
          <a:lstStyle/>
          <a:p>
            <a:pPr algn="just">
              <a:lnSpc>
                <a:spcPct val="100000"/>
              </a:lnSpc>
              <a:buFont typeface="Wingdings" panose="05000000000000000000" pitchFamily="2" charset="2"/>
              <a:buChar char="u"/>
            </a:pPr>
            <a:r>
              <a:rPr lang="zh-TW" altLang="en-US" sz="2800" dirty="0" smtClean="0"/>
              <a:t>目前接受</a:t>
            </a:r>
            <a:r>
              <a:rPr lang="zh-TW" altLang="en-US" sz="2800" dirty="0"/>
              <a:t>本校交換</a:t>
            </a:r>
            <a:r>
              <a:rPr lang="zh-TW" altLang="en-US" sz="2800" dirty="0" smtClean="0"/>
              <a:t>生之國外姐妹校</a:t>
            </a:r>
            <a:r>
              <a:rPr lang="en-US" altLang="zh-TW" sz="2800" dirty="0" smtClean="0"/>
              <a:t>:</a:t>
            </a:r>
            <a:endParaRPr lang="en-US" altLang="zh-TW" sz="2800" dirty="0"/>
          </a:p>
          <a:p>
            <a:pPr algn="just">
              <a:lnSpc>
                <a:spcPts val="2100"/>
              </a:lnSpc>
            </a:pPr>
            <a:r>
              <a:rPr lang="zh-TW" altLang="en-US" sz="2800" b="1" dirty="0" smtClean="0"/>
              <a:t>    </a:t>
            </a:r>
            <a:r>
              <a:rPr lang="zh-TW" altLang="en-US" sz="2800" b="1" dirty="0" smtClean="0">
                <a:solidFill>
                  <a:srgbClr val="FF0000"/>
                </a:solidFill>
              </a:rPr>
              <a:t>琉球大學</a:t>
            </a:r>
            <a:r>
              <a:rPr lang="en-US" altLang="zh-TW" sz="2800" b="1" dirty="0" smtClean="0">
                <a:solidFill>
                  <a:srgbClr val="FF0000"/>
                </a:solidFill>
              </a:rPr>
              <a:t>(</a:t>
            </a:r>
            <a:r>
              <a:rPr lang="zh-TW" altLang="en-US" sz="2800" b="1" dirty="0" smtClean="0">
                <a:solidFill>
                  <a:srgbClr val="FF0000"/>
                </a:solidFill>
              </a:rPr>
              <a:t>日本</a:t>
            </a:r>
            <a:r>
              <a:rPr lang="en-US" altLang="zh-TW" sz="2800" b="1" dirty="0" smtClean="0">
                <a:solidFill>
                  <a:srgbClr val="FF0000"/>
                </a:solidFill>
              </a:rPr>
              <a:t>)</a:t>
            </a:r>
            <a:r>
              <a:rPr lang="zh-TW" altLang="en-US" sz="2800" b="1" dirty="0" smtClean="0">
                <a:solidFill>
                  <a:srgbClr val="FF0000"/>
                </a:solidFill>
              </a:rPr>
              <a:t>   </a:t>
            </a:r>
            <a:endParaRPr lang="en-US" altLang="zh-TW" sz="2800" b="1" dirty="0" smtClean="0">
              <a:solidFill>
                <a:srgbClr val="FF0000"/>
              </a:solidFill>
            </a:endParaRPr>
          </a:p>
          <a:p>
            <a:pPr algn="just">
              <a:lnSpc>
                <a:spcPts val="2100"/>
              </a:lnSpc>
            </a:pPr>
            <a:r>
              <a:rPr lang="zh-TW" altLang="en-US" sz="2800" b="1" dirty="0">
                <a:solidFill>
                  <a:srgbClr val="FF0000"/>
                </a:solidFill>
              </a:rPr>
              <a:t> </a:t>
            </a:r>
            <a:r>
              <a:rPr lang="zh-TW" altLang="en-US" sz="2800" b="1" dirty="0" smtClean="0">
                <a:solidFill>
                  <a:srgbClr val="FF0000"/>
                </a:solidFill>
              </a:rPr>
              <a:t>   拉曼大學</a:t>
            </a:r>
            <a:r>
              <a:rPr lang="en-US" altLang="zh-TW" sz="2800" b="1" dirty="0" smtClean="0">
                <a:solidFill>
                  <a:srgbClr val="FF0000"/>
                </a:solidFill>
              </a:rPr>
              <a:t>(</a:t>
            </a:r>
            <a:r>
              <a:rPr lang="zh-TW" altLang="en-US" sz="2800" b="1" dirty="0">
                <a:solidFill>
                  <a:srgbClr val="FF0000"/>
                </a:solidFill>
              </a:rPr>
              <a:t>馬來西亞</a:t>
            </a:r>
            <a:r>
              <a:rPr lang="en-US" altLang="zh-TW" sz="2800" b="1" dirty="0" smtClean="0">
                <a:solidFill>
                  <a:srgbClr val="FF0000"/>
                </a:solidFill>
              </a:rPr>
              <a:t>)</a:t>
            </a:r>
            <a:r>
              <a:rPr lang="zh-TW" altLang="en-US" sz="2800" b="1" dirty="0" smtClean="0">
                <a:solidFill>
                  <a:srgbClr val="FF0000"/>
                </a:solidFill>
              </a:rPr>
              <a:t> </a:t>
            </a:r>
            <a:endParaRPr lang="en-US" altLang="zh-TW" sz="2800" b="1" dirty="0" smtClean="0">
              <a:solidFill>
                <a:srgbClr val="FF0000"/>
              </a:solidFill>
            </a:endParaRPr>
          </a:p>
          <a:p>
            <a:pPr algn="just">
              <a:lnSpc>
                <a:spcPts val="2100"/>
              </a:lnSpc>
            </a:pPr>
            <a:endParaRPr lang="en-US" altLang="zh-TW" sz="2800" b="1" dirty="0" smtClean="0"/>
          </a:p>
          <a:p>
            <a:pPr algn="just">
              <a:lnSpc>
                <a:spcPts val="2100"/>
              </a:lnSpc>
              <a:buFont typeface="Wingdings" panose="05000000000000000000" pitchFamily="2" charset="2"/>
              <a:buChar char="u"/>
            </a:pPr>
            <a:r>
              <a:rPr lang="zh-TW" altLang="en-US" sz="2800" dirty="0" smtClean="0"/>
              <a:t>由於本校</a:t>
            </a:r>
            <a:r>
              <a:rPr lang="zh-TW" altLang="en-US" sz="2800" dirty="0"/>
              <a:t>有跟這兩所學校簽訂</a:t>
            </a:r>
            <a:r>
              <a:rPr lang="zh-TW" altLang="en-US" sz="2800" b="1" dirty="0">
                <a:solidFill>
                  <a:srgbClr val="FF0000"/>
                </a:solidFill>
              </a:rPr>
              <a:t>學生交換協議</a:t>
            </a:r>
            <a:r>
              <a:rPr lang="zh-TW" altLang="en-US" sz="2800" dirty="0"/>
              <a:t>，爰</a:t>
            </a:r>
            <a:r>
              <a:rPr lang="zh-TW" altLang="zh-TW" sz="2800" b="1" u="sng" dirty="0">
                <a:solidFill>
                  <a:srgbClr val="FF0000"/>
                </a:solidFill>
              </a:rPr>
              <a:t>僅需繳交本校學</a:t>
            </a:r>
            <a:r>
              <a:rPr lang="zh-TW" altLang="zh-TW" sz="2800" b="1" u="sng" dirty="0" smtClean="0">
                <a:solidFill>
                  <a:srgbClr val="FF0000"/>
                </a:solidFill>
              </a:rPr>
              <a:t>雜</a:t>
            </a:r>
            <a:r>
              <a:rPr lang="zh-TW" altLang="en-US" sz="2800" b="1" u="sng" dirty="0" smtClean="0">
                <a:solidFill>
                  <a:srgbClr val="FF0000"/>
                </a:solidFill>
              </a:rPr>
              <a:t>  </a:t>
            </a:r>
            <a:endParaRPr lang="en-US" altLang="zh-TW" sz="2800" b="1" u="sng" dirty="0" smtClean="0">
              <a:solidFill>
                <a:srgbClr val="FF0000"/>
              </a:solidFill>
            </a:endParaRPr>
          </a:p>
          <a:p>
            <a:pPr marL="0" indent="0" algn="just">
              <a:lnSpc>
                <a:spcPts val="2100"/>
              </a:lnSpc>
              <a:buNone/>
            </a:pPr>
            <a:r>
              <a:rPr lang="zh-TW" altLang="en-US" sz="2800" b="1" dirty="0">
                <a:solidFill>
                  <a:srgbClr val="FF0000"/>
                </a:solidFill>
              </a:rPr>
              <a:t> </a:t>
            </a:r>
            <a:r>
              <a:rPr lang="zh-TW" altLang="en-US" sz="2800" b="1" dirty="0" smtClean="0">
                <a:solidFill>
                  <a:srgbClr val="FF0000"/>
                </a:solidFill>
              </a:rPr>
              <a:t>   </a:t>
            </a:r>
            <a:r>
              <a:rPr lang="zh-TW" altLang="zh-TW" sz="2800" b="1" u="sng" dirty="0" smtClean="0">
                <a:solidFill>
                  <a:srgbClr val="FF0000"/>
                </a:solidFill>
              </a:rPr>
              <a:t>費</a:t>
            </a:r>
            <a:r>
              <a:rPr lang="zh-TW" altLang="zh-TW" sz="2800" dirty="0"/>
              <a:t>，就可到該校就讀</a:t>
            </a:r>
            <a:r>
              <a:rPr lang="zh-TW" altLang="en-US" sz="2800" dirty="0" smtClean="0"/>
              <a:t>。</a:t>
            </a:r>
            <a:endParaRPr lang="en-US" altLang="zh-TW" sz="2800" dirty="0" smtClean="0"/>
          </a:p>
          <a:p>
            <a:pPr marL="0" indent="0" algn="just">
              <a:lnSpc>
                <a:spcPts val="2100"/>
              </a:lnSpc>
              <a:buNone/>
            </a:pPr>
            <a:endParaRPr lang="en-US" altLang="zh-TW" sz="2800" dirty="0" smtClean="0"/>
          </a:p>
          <a:p>
            <a:pPr algn="just">
              <a:lnSpc>
                <a:spcPts val="2100"/>
              </a:lnSpc>
              <a:buFont typeface="Wingdings" panose="05000000000000000000" pitchFamily="2" charset="2"/>
              <a:buChar char="u"/>
            </a:pPr>
            <a:r>
              <a:rPr lang="zh-TW" altLang="en-US" sz="2800" dirty="0" smtClean="0"/>
              <a:t>每年提供之交換生名額有限，如有意願，請加強</a:t>
            </a:r>
            <a:r>
              <a:rPr lang="zh-TW" altLang="en-US" sz="2800" b="1" dirty="0" smtClean="0">
                <a:solidFill>
                  <a:srgbClr val="FF0000"/>
                </a:solidFill>
              </a:rPr>
              <a:t>自身語言能力</a:t>
            </a:r>
            <a:r>
              <a:rPr lang="zh-TW" altLang="en-US" sz="2800" dirty="0" smtClean="0"/>
              <a:t>及</a:t>
            </a:r>
            <a:r>
              <a:rPr lang="zh-TW" altLang="en-US" sz="2800" b="1" dirty="0" smtClean="0">
                <a:solidFill>
                  <a:srgbClr val="FF0000"/>
                </a:solidFill>
              </a:rPr>
              <a:t>學 </a:t>
            </a:r>
            <a:endParaRPr lang="en-US" altLang="zh-TW" sz="2800" b="1" dirty="0" smtClean="0">
              <a:solidFill>
                <a:srgbClr val="FF0000"/>
              </a:solidFill>
            </a:endParaRPr>
          </a:p>
          <a:p>
            <a:pPr marL="0" indent="0" algn="just">
              <a:lnSpc>
                <a:spcPts val="2100"/>
              </a:lnSpc>
              <a:buNone/>
            </a:pPr>
            <a:r>
              <a:rPr lang="en-US" altLang="zh-TW" sz="2800" b="1" dirty="0">
                <a:solidFill>
                  <a:srgbClr val="FF0000"/>
                </a:solidFill>
              </a:rPr>
              <a:t> </a:t>
            </a:r>
            <a:r>
              <a:rPr lang="en-US" altLang="zh-TW" sz="2800" b="1" dirty="0" smtClean="0">
                <a:solidFill>
                  <a:srgbClr val="FF0000"/>
                </a:solidFill>
              </a:rPr>
              <a:t>   </a:t>
            </a:r>
            <a:r>
              <a:rPr lang="zh-TW" altLang="en-US" sz="2800" b="1" dirty="0" smtClean="0">
                <a:solidFill>
                  <a:srgbClr val="FF0000"/>
                </a:solidFill>
              </a:rPr>
              <a:t>業成績</a:t>
            </a:r>
            <a:r>
              <a:rPr lang="zh-TW" altLang="en-US" sz="2800" dirty="0" smtClean="0"/>
              <a:t>，提出申請。</a:t>
            </a:r>
            <a:endParaRPr lang="en-US" altLang="zh-TW" sz="2800" dirty="0" smtClean="0"/>
          </a:p>
          <a:p>
            <a:pPr marL="0" lvl="0" indent="0">
              <a:lnSpc>
                <a:spcPts val="1300"/>
              </a:lnSpc>
              <a:buNone/>
            </a:pPr>
            <a:endParaRPr lang="en-US" altLang="zh-TW" dirty="0" smtClean="0"/>
          </a:p>
          <a:p>
            <a:pPr marL="0" lvl="0" indent="0">
              <a:lnSpc>
                <a:spcPts val="1300"/>
              </a:lnSpc>
              <a:buNone/>
            </a:pPr>
            <a:endParaRPr lang="en-US" altLang="zh-TW" dirty="0" smtClean="0"/>
          </a:p>
          <a:p>
            <a:pPr marL="0" lvl="0" indent="0">
              <a:lnSpc>
                <a:spcPts val="1300"/>
              </a:lnSpc>
              <a:buNone/>
            </a:pPr>
            <a:endParaRPr lang="en-US" altLang="zh-TW" dirty="0" smtClean="0"/>
          </a:p>
          <a:p>
            <a:pPr lvl="0">
              <a:buFont typeface="Wingdings" panose="05000000000000000000" pitchFamily="2" charset="2"/>
              <a:buChar char="Ø"/>
            </a:pPr>
            <a:endParaRPr lang="zh-TW" altLang="zh-TW" dirty="0"/>
          </a:p>
          <a:p>
            <a:pPr marL="0" indent="0">
              <a:buNone/>
            </a:pPr>
            <a:endParaRPr lang="en-US" altLang="zh-TW" dirty="0" smtClean="0"/>
          </a:p>
          <a:p>
            <a:pPr>
              <a:buFont typeface="Wingdings" panose="05000000000000000000" pitchFamily="2" charset="2"/>
              <a:buChar char="Ø"/>
            </a:pPr>
            <a:endParaRPr lang="en-US" altLang="zh-TW" dirty="0"/>
          </a:p>
          <a:p>
            <a:endParaRPr lang="en-US" altLang="zh-TW" dirty="0" smtClean="0"/>
          </a:p>
          <a:p>
            <a:endParaRPr lang="en-US" altLang="zh-TW" dirty="0"/>
          </a:p>
          <a:p>
            <a:endParaRPr lang="en-US" altLang="zh-TW" dirty="0" smtClean="0"/>
          </a:p>
          <a:p>
            <a:endParaRPr lang="en-US" altLang="zh-TW" dirty="0"/>
          </a:p>
          <a:p>
            <a:pPr>
              <a:buFont typeface="Wingdings" panose="05000000000000000000" pitchFamily="2" charset="2"/>
              <a:buChar char="Ø"/>
            </a:pPr>
            <a:endParaRPr lang="zh-TW" altLang="en-US" dirty="0"/>
          </a:p>
          <a:p>
            <a:endParaRPr lang="zh-TW" altLang="zh-TW" dirty="0"/>
          </a:p>
        </p:txBody>
      </p:sp>
      <p:sp>
        <p:nvSpPr>
          <p:cNvPr id="8" name="剪去單一角落矩形 7"/>
          <p:cNvSpPr/>
          <p:nvPr/>
        </p:nvSpPr>
        <p:spPr>
          <a:xfrm>
            <a:off x="-1" y="473192"/>
            <a:ext cx="10829677" cy="1268144"/>
          </a:xfrm>
          <a:prstGeom prst="snip1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5000" b="1" dirty="0" smtClean="0"/>
              <a:t> 學海飛颺</a:t>
            </a:r>
            <a:r>
              <a:rPr lang="en-US" altLang="zh-TW" sz="5000" b="1" dirty="0" smtClean="0"/>
              <a:t>/</a:t>
            </a:r>
            <a:r>
              <a:rPr lang="zh-TW" altLang="en-US" sz="5000" b="1" dirty="0" smtClean="0"/>
              <a:t>惜珠     國外姐妹校</a:t>
            </a:r>
            <a:endParaRPr lang="zh-TW" altLang="en-US" sz="5000" b="1" dirty="0"/>
          </a:p>
        </p:txBody>
      </p:sp>
    </p:spTree>
    <p:extLst>
      <p:ext uri="{BB962C8B-B14F-4D97-AF65-F5344CB8AC3E}">
        <p14:creationId xmlns:p14="http://schemas.microsoft.com/office/powerpoint/2010/main" val="31984877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pic>
        <p:nvPicPr>
          <p:cNvPr id="4" name="內容版面配置區 3"/>
          <p:cNvPicPr>
            <a:picLocks noGrp="1" noChangeAspect="1"/>
          </p:cNvPicPr>
          <p:nvPr>
            <p:ph idx="1"/>
          </p:nvPr>
        </p:nvPicPr>
        <p:blipFill>
          <a:blip r:embed="rId2"/>
          <a:stretch>
            <a:fillRect/>
          </a:stretch>
        </p:blipFill>
        <p:spPr>
          <a:xfrm>
            <a:off x="1676188" y="81073"/>
            <a:ext cx="7761628" cy="6553232"/>
          </a:xfrm>
          <a:prstGeom prst="rect">
            <a:avLst/>
          </a:prstGeom>
        </p:spPr>
      </p:pic>
    </p:spTree>
    <p:extLst>
      <p:ext uri="{BB962C8B-B14F-4D97-AF65-F5344CB8AC3E}">
        <p14:creationId xmlns:p14="http://schemas.microsoft.com/office/powerpoint/2010/main" val="23674127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365760" y="2083506"/>
            <a:ext cx="11243144" cy="4444513"/>
          </a:xfrm>
        </p:spPr>
        <p:txBody>
          <a:bodyPr>
            <a:noAutofit/>
          </a:bodyPr>
          <a:lstStyle/>
          <a:p>
            <a:pPr algn="just">
              <a:lnSpc>
                <a:spcPct val="100000"/>
              </a:lnSpc>
              <a:buFont typeface="Wingdings" panose="05000000000000000000" pitchFamily="2" charset="2"/>
              <a:buChar char="Ø"/>
            </a:pPr>
            <a:r>
              <a:rPr lang="zh-TW" altLang="en-US" sz="2800" dirty="0" smtClean="0"/>
              <a:t>即使通過學校審查程序並獲得教育部補助，</a:t>
            </a:r>
            <a:r>
              <a:rPr lang="zh-TW" altLang="zh-TW" sz="2800" dirty="0"/>
              <a:t>並不一定保證可以前往交換</a:t>
            </a:r>
            <a:r>
              <a:rPr lang="zh-TW" altLang="zh-TW" sz="2800" dirty="0" smtClean="0"/>
              <a:t>留學</a:t>
            </a:r>
            <a:r>
              <a:rPr lang="zh-TW" altLang="en-US" sz="2800" dirty="0" smtClean="0"/>
              <a:t>，</a:t>
            </a:r>
            <a:r>
              <a:rPr lang="zh-TW" altLang="zh-TW" sz="2800" dirty="0" smtClean="0"/>
              <a:t>尚</a:t>
            </a:r>
            <a:r>
              <a:rPr lang="zh-TW" altLang="zh-TW" sz="2800" dirty="0"/>
              <a:t>需於姐妹</a:t>
            </a:r>
            <a:r>
              <a:rPr lang="zh-TW" altLang="zh-TW" sz="2800" dirty="0" smtClean="0"/>
              <a:t>校</a:t>
            </a:r>
            <a:r>
              <a:rPr lang="zh-TW" altLang="en-US" sz="2800" dirty="0" smtClean="0"/>
              <a:t>交換申請</a:t>
            </a:r>
            <a:r>
              <a:rPr lang="zh-TW" altLang="zh-TW" sz="2800" dirty="0" smtClean="0"/>
              <a:t>截止</a:t>
            </a:r>
            <a:r>
              <a:rPr lang="zh-TW" altLang="zh-TW" sz="2800" dirty="0"/>
              <a:t>日期</a:t>
            </a:r>
            <a:r>
              <a:rPr lang="zh-TW" altLang="zh-TW" sz="2800" dirty="0" smtClean="0"/>
              <a:t>前</a:t>
            </a:r>
            <a:r>
              <a:rPr lang="zh-TW" altLang="en-US" sz="2800" dirty="0" smtClean="0"/>
              <a:t>，</a:t>
            </a:r>
            <a:r>
              <a:rPr lang="zh-TW" altLang="zh-TW" sz="2800" dirty="0" smtClean="0"/>
              <a:t>檢送</a:t>
            </a:r>
            <a:r>
              <a:rPr lang="zh-TW" altLang="en-US" sz="2800" dirty="0" smtClean="0"/>
              <a:t>姐妹校</a:t>
            </a:r>
            <a:r>
              <a:rPr lang="zh-TW" altLang="zh-TW" sz="2800" dirty="0" smtClean="0"/>
              <a:t>要求</a:t>
            </a:r>
            <a:r>
              <a:rPr lang="zh-TW" altLang="zh-TW" sz="2800" dirty="0"/>
              <a:t>之申請文件，並</a:t>
            </a:r>
            <a:r>
              <a:rPr lang="zh-TW" altLang="zh-TW" sz="2800" dirty="0" smtClean="0"/>
              <a:t>經</a:t>
            </a:r>
            <a:r>
              <a:rPr lang="zh-TW" altLang="en-US" sz="2800" dirty="0"/>
              <a:t>其</a:t>
            </a:r>
            <a:r>
              <a:rPr lang="zh-TW" altLang="zh-TW" sz="2800" dirty="0" smtClean="0"/>
              <a:t>同意</a:t>
            </a:r>
            <a:r>
              <a:rPr lang="zh-TW" altLang="zh-TW" sz="2800" dirty="0"/>
              <a:t>後</a:t>
            </a:r>
            <a:r>
              <a:rPr lang="zh-TW" altLang="zh-TW" sz="2800" dirty="0" smtClean="0"/>
              <a:t>，</a:t>
            </a:r>
            <a:r>
              <a:rPr lang="zh-TW" altLang="en-US" sz="2800" dirty="0" smtClean="0"/>
              <a:t>才</a:t>
            </a:r>
            <a:r>
              <a:rPr lang="zh-TW" altLang="zh-TW" sz="2800" dirty="0" smtClean="0"/>
              <a:t>能</a:t>
            </a:r>
            <a:r>
              <a:rPr lang="zh-TW" altLang="zh-TW" sz="2800" dirty="0"/>
              <a:t>前往交換留學</a:t>
            </a:r>
            <a:r>
              <a:rPr lang="zh-TW" altLang="zh-TW" sz="2800" dirty="0" smtClean="0"/>
              <a:t>。</a:t>
            </a:r>
            <a:endParaRPr lang="en-US" altLang="zh-TW" sz="2800" dirty="0" smtClean="0"/>
          </a:p>
          <a:p>
            <a:pPr algn="just">
              <a:lnSpc>
                <a:spcPct val="100000"/>
              </a:lnSpc>
              <a:buFont typeface="Wingdings" panose="05000000000000000000" pitchFamily="2" charset="2"/>
              <a:buChar char="Ø"/>
            </a:pPr>
            <a:endParaRPr lang="en-US" altLang="zh-TW" sz="2800" dirty="0"/>
          </a:p>
          <a:p>
            <a:pPr algn="just">
              <a:lnSpc>
                <a:spcPct val="100000"/>
              </a:lnSpc>
              <a:buFont typeface="Wingdings" panose="05000000000000000000" pitchFamily="2" charset="2"/>
              <a:buChar char="Ø"/>
            </a:pPr>
            <a:endParaRPr lang="en-US" altLang="zh-TW" sz="2800" dirty="0" smtClean="0"/>
          </a:p>
          <a:p>
            <a:pPr algn="just">
              <a:lnSpc>
                <a:spcPct val="100000"/>
              </a:lnSpc>
              <a:buFont typeface="Wingdings" panose="05000000000000000000" pitchFamily="2" charset="2"/>
              <a:buChar char="Ø"/>
            </a:pPr>
            <a:endParaRPr lang="en-US" altLang="zh-TW" sz="2800" dirty="0"/>
          </a:p>
          <a:p>
            <a:pPr algn="just">
              <a:lnSpc>
                <a:spcPct val="100000"/>
              </a:lnSpc>
              <a:buFont typeface="Wingdings" panose="05000000000000000000" pitchFamily="2" charset="2"/>
              <a:buChar char="Ø"/>
            </a:pPr>
            <a:endParaRPr lang="zh-TW" altLang="zh-TW" sz="2800" dirty="0"/>
          </a:p>
          <a:p>
            <a:pPr marL="0" lvl="0" indent="0">
              <a:lnSpc>
                <a:spcPts val="1300"/>
              </a:lnSpc>
              <a:buNone/>
            </a:pPr>
            <a:endParaRPr lang="en-US" altLang="zh-TW" dirty="0" smtClean="0"/>
          </a:p>
          <a:p>
            <a:pPr marL="0" lvl="0" indent="0">
              <a:lnSpc>
                <a:spcPts val="1300"/>
              </a:lnSpc>
              <a:buNone/>
            </a:pPr>
            <a:endParaRPr lang="en-US" altLang="zh-TW" dirty="0" smtClean="0"/>
          </a:p>
          <a:p>
            <a:pPr marL="0" lvl="0" indent="0">
              <a:lnSpc>
                <a:spcPts val="1300"/>
              </a:lnSpc>
              <a:buNone/>
            </a:pPr>
            <a:endParaRPr lang="en-US" altLang="zh-TW" dirty="0" smtClean="0"/>
          </a:p>
          <a:p>
            <a:pPr lvl="0">
              <a:buFont typeface="Wingdings" panose="05000000000000000000" pitchFamily="2" charset="2"/>
              <a:buChar char="Ø"/>
            </a:pPr>
            <a:endParaRPr lang="zh-TW" altLang="zh-TW" dirty="0"/>
          </a:p>
          <a:p>
            <a:pPr marL="0" indent="0">
              <a:buNone/>
            </a:pPr>
            <a:endParaRPr lang="en-US" altLang="zh-TW" dirty="0" smtClean="0"/>
          </a:p>
          <a:p>
            <a:pPr>
              <a:buFont typeface="Wingdings" panose="05000000000000000000" pitchFamily="2" charset="2"/>
              <a:buChar char="Ø"/>
            </a:pPr>
            <a:endParaRPr lang="en-US" altLang="zh-TW" dirty="0"/>
          </a:p>
          <a:p>
            <a:endParaRPr lang="en-US" altLang="zh-TW" dirty="0" smtClean="0"/>
          </a:p>
          <a:p>
            <a:endParaRPr lang="en-US" altLang="zh-TW" dirty="0"/>
          </a:p>
          <a:p>
            <a:endParaRPr lang="en-US" altLang="zh-TW" dirty="0" smtClean="0"/>
          </a:p>
          <a:p>
            <a:endParaRPr lang="en-US" altLang="zh-TW" dirty="0"/>
          </a:p>
          <a:p>
            <a:pPr>
              <a:buFont typeface="Wingdings" panose="05000000000000000000" pitchFamily="2" charset="2"/>
              <a:buChar char="Ø"/>
            </a:pPr>
            <a:endParaRPr lang="zh-TW" altLang="en-US" dirty="0"/>
          </a:p>
          <a:p>
            <a:endParaRPr lang="zh-TW" altLang="zh-TW" dirty="0"/>
          </a:p>
        </p:txBody>
      </p:sp>
      <p:sp>
        <p:nvSpPr>
          <p:cNvPr id="8" name="剪去單一角落矩形 7"/>
          <p:cNvSpPr/>
          <p:nvPr/>
        </p:nvSpPr>
        <p:spPr>
          <a:xfrm>
            <a:off x="-1" y="473192"/>
            <a:ext cx="10829677" cy="1268144"/>
          </a:xfrm>
          <a:prstGeom prst="snip1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5000" b="1" dirty="0" smtClean="0"/>
              <a:t> 學海飛颺</a:t>
            </a:r>
            <a:r>
              <a:rPr lang="en-US" altLang="zh-TW" sz="5000" b="1" dirty="0" smtClean="0"/>
              <a:t>/</a:t>
            </a:r>
            <a:r>
              <a:rPr lang="zh-TW" altLang="en-US" sz="5000" b="1" dirty="0" smtClean="0"/>
              <a:t>惜珠    國外姐妹校</a:t>
            </a:r>
            <a:endParaRPr lang="zh-TW" altLang="en-US" sz="5000" b="1" dirty="0"/>
          </a:p>
        </p:txBody>
      </p:sp>
      <p:pic>
        <p:nvPicPr>
          <p:cNvPr id="2" name="圖片 1"/>
          <p:cNvPicPr>
            <a:picLocks noChangeAspect="1"/>
          </p:cNvPicPr>
          <p:nvPr/>
        </p:nvPicPr>
        <p:blipFill>
          <a:blip r:embed="rId3"/>
          <a:stretch>
            <a:fillRect/>
          </a:stretch>
        </p:blipFill>
        <p:spPr>
          <a:xfrm>
            <a:off x="3070500" y="3569919"/>
            <a:ext cx="8849365" cy="3164835"/>
          </a:xfrm>
          <a:prstGeom prst="rect">
            <a:avLst/>
          </a:prstGeom>
        </p:spPr>
      </p:pic>
    </p:spTree>
    <p:extLst>
      <p:ext uri="{BB962C8B-B14F-4D97-AF65-F5344CB8AC3E}">
        <p14:creationId xmlns:p14="http://schemas.microsoft.com/office/powerpoint/2010/main" val="33060197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96963" y="-147737"/>
            <a:ext cx="10058400" cy="1450757"/>
          </a:xfrm>
        </p:spPr>
        <p:txBody>
          <a:bodyPr/>
          <a:lstStyle/>
          <a:p>
            <a:r>
              <a:rPr lang="zh-TW" altLang="en-US" b="1" dirty="0" smtClean="0">
                <a:latin typeface="華康標楷體" pitchFamily="65" charset="-120"/>
                <a:ea typeface="華康標楷體" pitchFamily="65" charset="-120"/>
              </a:rPr>
              <a:t>          </a:t>
            </a:r>
            <a:r>
              <a:rPr lang="zh-TW" altLang="en-US" sz="5500" b="1" dirty="0" smtClean="0">
                <a:latin typeface="華康標楷體" pitchFamily="65" charset="-120"/>
                <a:ea typeface="華康標楷體" pitchFamily="65" charset="-120"/>
              </a:rPr>
              <a:t>簡報大綱</a:t>
            </a:r>
            <a:endParaRPr lang="zh-TW" altLang="en-US" sz="5500" dirty="0"/>
          </a:p>
        </p:txBody>
      </p:sp>
      <p:sp>
        <p:nvSpPr>
          <p:cNvPr id="5" name="內容版面配置區 4"/>
          <p:cNvSpPr>
            <a:spLocks noGrp="1"/>
          </p:cNvSpPr>
          <p:nvPr>
            <p:ph idx="1"/>
          </p:nvPr>
        </p:nvSpPr>
        <p:spPr>
          <a:xfrm>
            <a:off x="1096963" y="1745673"/>
            <a:ext cx="10058400" cy="4598376"/>
          </a:xfrm>
        </p:spPr>
        <p:txBody>
          <a:bodyPr>
            <a:normAutofit/>
          </a:bodyPr>
          <a:lstStyle/>
          <a:p>
            <a:pPr>
              <a:buFont typeface="Arial" panose="020B0604020202020204" pitchFamily="34" charset="0"/>
              <a:buChar char="•"/>
            </a:pPr>
            <a:r>
              <a:rPr lang="zh-TW" altLang="en-US" sz="2800" dirty="0" smtClean="0">
                <a:latin typeface="標楷體" panose="03000509000000000000" pitchFamily="65" charset="-120"/>
                <a:ea typeface="標楷體" panose="03000509000000000000" pitchFamily="65" charset="-120"/>
              </a:rPr>
              <a:t>學海計畫類型</a:t>
            </a:r>
            <a:endParaRPr lang="en-US" altLang="zh-TW" sz="2800" dirty="0">
              <a:latin typeface="標楷體" panose="03000509000000000000" pitchFamily="65" charset="-120"/>
              <a:ea typeface="標楷體" panose="03000509000000000000" pitchFamily="65" charset="-120"/>
            </a:endParaRPr>
          </a:p>
          <a:p>
            <a:pPr>
              <a:buFont typeface="Arial" panose="020B0604020202020204" pitchFamily="34" charset="0"/>
              <a:buChar char="•"/>
            </a:pPr>
            <a:r>
              <a:rPr lang="zh-TW" altLang="en-US" sz="2800" dirty="0" smtClean="0">
                <a:latin typeface="標楷體" panose="03000509000000000000" pitchFamily="65" charset="-120"/>
                <a:ea typeface="標楷體" panose="03000509000000000000" pitchFamily="65" charset="-120"/>
              </a:rPr>
              <a:t>學</a:t>
            </a:r>
            <a:r>
              <a:rPr lang="zh-TW" altLang="en-US" sz="2800" dirty="0">
                <a:latin typeface="標楷體" panose="03000509000000000000" pitchFamily="65" charset="-120"/>
                <a:ea typeface="標楷體" panose="03000509000000000000" pitchFamily="65" charset="-120"/>
              </a:rPr>
              <a:t>海</a:t>
            </a:r>
            <a:r>
              <a:rPr lang="zh-TW" altLang="en-US" sz="2800" dirty="0" smtClean="0">
                <a:latin typeface="標楷體" panose="03000509000000000000" pitchFamily="65" charset="-120"/>
                <a:ea typeface="標楷體" panose="03000509000000000000" pitchFamily="65" charset="-120"/>
              </a:rPr>
              <a:t>補助類型簡介</a:t>
            </a:r>
            <a:endParaRPr lang="en-US" altLang="zh-TW" sz="2800" dirty="0">
              <a:latin typeface="標楷體" panose="03000509000000000000" pitchFamily="65" charset="-120"/>
              <a:ea typeface="標楷體" panose="03000509000000000000" pitchFamily="65" charset="-120"/>
            </a:endParaRPr>
          </a:p>
          <a:p>
            <a:pPr>
              <a:buFont typeface="Arial" panose="020B0604020202020204" pitchFamily="34" charset="0"/>
              <a:buChar char="•"/>
            </a:pPr>
            <a:r>
              <a:rPr lang="zh-TW" altLang="en-US" sz="2800" dirty="0" smtClean="0">
                <a:latin typeface="標楷體" panose="03000509000000000000" pitchFamily="65" charset="-120"/>
                <a:ea typeface="標楷體" panose="03000509000000000000" pitchFamily="65" charset="-120"/>
              </a:rPr>
              <a:t>申請資格</a:t>
            </a:r>
            <a:endParaRPr lang="en-US" altLang="zh-TW" sz="2800" dirty="0">
              <a:latin typeface="標楷體" panose="03000509000000000000" pitchFamily="65" charset="-120"/>
              <a:ea typeface="標楷體" panose="03000509000000000000" pitchFamily="65" charset="-120"/>
            </a:endParaRPr>
          </a:p>
          <a:p>
            <a:pPr>
              <a:buFont typeface="Arial" panose="020B0604020202020204" pitchFamily="34" charset="0"/>
              <a:buChar char="•"/>
            </a:pPr>
            <a:r>
              <a:rPr lang="zh-TW" altLang="en-US" sz="2800" dirty="0" smtClean="0">
                <a:latin typeface="標楷體" panose="03000509000000000000" pitchFamily="65" charset="-120"/>
                <a:ea typeface="標楷體" panose="03000509000000000000" pitchFamily="65" charset="-120"/>
              </a:rPr>
              <a:t>補助內容</a:t>
            </a:r>
            <a:endParaRPr lang="en-US" altLang="zh-TW" sz="2800" dirty="0">
              <a:latin typeface="標楷體" panose="03000509000000000000" pitchFamily="65" charset="-120"/>
              <a:ea typeface="標楷體" panose="03000509000000000000" pitchFamily="65" charset="-120"/>
            </a:endParaRPr>
          </a:p>
          <a:p>
            <a:pPr>
              <a:buFont typeface="Arial" panose="020B0604020202020204" pitchFamily="34" charset="0"/>
              <a:buChar char="•"/>
            </a:pPr>
            <a:r>
              <a:rPr lang="zh-TW" altLang="en-US" sz="2800" dirty="0" smtClean="0">
                <a:latin typeface="標楷體" panose="03000509000000000000" pitchFamily="65" charset="-120"/>
                <a:ea typeface="標楷體" panose="03000509000000000000" pitchFamily="65" charset="-120"/>
              </a:rPr>
              <a:t>申請及作業時程</a:t>
            </a:r>
            <a:endParaRPr lang="en-US" altLang="zh-TW" sz="2800" dirty="0">
              <a:latin typeface="標楷體" panose="03000509000000000000" pitchFamily="65" charset="-120"/>
              <a:ea typeface="標楷體" panose="03000509000000000000" pitchFamily="65" charset="-120"/>
            </a:endParaRPr>
          </a:p>
          <a:p>
            <a:pPr>
              <a:buFont typeface="Arial" panose="020B0604020202020204" pitchFamily="34" charset="0"/>
              <a:buChar char="•"/>
            </a:pPr>
            <a:r>
              <a:rPr lang="zh-TW" altLang="en-US" sz="2800" dirty="0" smtClean="0">
                <a:latin typeface="標楷體" panose="03000509000000000000" pitchFamily="65" charset="-120"/>
                <a:ea typeface="標楷體" panose="03000509000000000000" pitchFamily="65" charset="-120"/>
              </a:rPr>
              <a:t>申請文件</a:t>
            </a:r>
            <a:endParaRPr lang="en-US" altLang="zh-TW" sz="2800" dirty="0">
              <a:latin typeface="標楷體" panose="03000509000000000000" pitchFamily="65" charset="-120"/>
              <a:ea typeface="標楷體" panose="03000509000000000000" pitchFamily="65" charset="-120"/>
            </a:endParaRPr>
          </a:p>
          <a:p>
            <a:pPr>
              <a:buFont typeface="Arial" panose="020B0604020202020204" pitchFamily="34" charset="0"/>
              <a:buChar char="•"/>
            </a:pPr>
            <a:r>
              <a:rPr lang="zh-TW" altLang="en-US" sz="2800" dirty="0" smtClean="0">
                <a:latin typeface="標楷體" panose="03000509000000000000" pitchFamily="65" charset="-120"/>
                <a:ea typeface="標楷體" panose="03000509000000000000" pitchFamily="65" charset="-120"/>
              </a:rPr>
              <a:t>變更實習機構、變更計畫主持人</a:t>
            </a:r>
            <a:endParaRPr lang="en-US" altLang="zh-TW" sz="2800" dirty="0" smtClean="0">
              <a:latin typeface="標楷體" panose="03000509000000000000" pitchFamily="65" charset="-120"/>
              <a:ea typeface="標楷體" panose="03000509000000000000" pitchFamily="65" charset="-120"/>
            </a:endParaRPr>
          </a:p>
          <a:p>
            <a:pPr>
              <a:buFont typeface="Arial" panose="020B0604020202020204" pitchFamily="34" charset="0"/>
              <a:buChar char="•"/>
            </a:pPr>
            <a:r>
              <a:rPr lang="zh-TW" altLang="en-US" sz="2800" dirty="0" smtClean="0">
                <a:latin typeface="標楷體" panose="03000509000000000000" pitchFamily="65" charset="-120"/>
                <a:ea typeface="標楷體" panose="03000509000000000000" pitchFamily="65" charset="-120"/>
              </a:rPr>
              <a:t>教育部核定後應行事項</a:t>
            </a:r>
            <a:endParaRPr lang="en-US" altLang="zh-TW" sz="2800" dirty="0" smtClean="0">
              <a:latin typeface="標楷體" panose="03000509000000000000" pitchFamily="65" charset="-120"/>
              <a:ea typeface="標楷體" panose="03000509000000000000" pitchFamily="65" charset="-120"/>
            </a:endParaRPr>
          </a:p>
          <a:p>
            <a:pPr>
              <a:buFont typeface="Wingdings" panose="05000000000000000000" pitchFamily="2" charset="2"/>
              <a:buChar char="l"/>
            </a:pPr>
            <a:endParaRPr lang="zh-TW" altLang="en-US" dirty="0"/>
          </a:p>
        </p:txBody>
      </p:sp>
    </p:spTree>
    <p:extLst>
      <p:ext uri="{BB962C8B-B14F-4D97-AF65-F5344CB8AC3E}">
        <p14:creationId xmlns:p14="http://schemas.microsoft.com/office/powerpoint/2010/main" val="13559412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5508" y="1569425"/>
            <a:ext cx="11895992" cy="4884130"/>
          </a:xfrm>
        </p:spPr>
        <p:txBody>
          <a:bodyPr>
            <a:noAutofit/>
          </a:bodyPr>
          <a:lstStyle/>
          <a:p>
            <a:pPr marL="0" lvl="0" indent="0">
              <a:lnSpc>
                <a:spcPts val="2100"/>
              </a:lnSpc>
              <a:buNone/>
            </a:pPr>
            <a:endParaRPr lang="en-US" altLang="zh-TW" sz="2800" dirty="0" smtClean="0"/>
          </a:p>
          <a:p>
            <a:pPr marL="0" indent="0">
              <a:lnSpc>
                <a:spcPts val="2200"/>
              </a:lnSpc>
              <a:buNone/>
            </a:pPr>
            <a:r>
              <a:rPr lang="zh-TW" altLang="en-US" sz="2800" dirty="0" smtClean="0"/>
              <a:t>  </a:t>
            </a:r>
            <a:r>
              <a:rPr lang="en-US" altLang="zh-TW" sz="2900" dirty="0" smtClean="0"/>
              <a:t>1.</a:t>
            </a:r>
            <a:r>
              <a:rPr lang="zh-TW" altLang="zh-TW" sz="2900" dirty="0" smtClean="0"/>
              <a:t> 由</a:t>
            </a:r>
            <a:r>
              <a:rPr lang="zh-TW" altLang="zh-TW" sz="2900" dirty="0"/>
              <a:t>各計畫主持人</a:t>
            </a:r>
            <a:r>
              <a:rPr lang="zh-TW" altLang="zh-TW" sz="2900" dirty="0" smtClean="0"/>
              <a:t>規劃提出</a:t>
            </a:r>
            <a:r>
              <a:rPr lang="zh-TW" altLang="zh-TW" sz="2900" dirty="0"/>
              <a:t>國外專業</a:t>
            </a:r>
            <a:r>
              <a:rPr lang="zh-TW" altLang="zh-TW" sz="2900" dirty="0" smtClean="0"/>
              <a:t>實習</a:t>
            </a:r>
            <a:r>
              <a:rPr lang="zh-TW" altLang="zh-TW" sz="2900" dirty="0"/>
              <a:t>計畫，擇定專業實習</a:t>
            </a:r>
            <a:r>
              <a:rPr lang="zh-TW" altLang="zh-TW" sz="2900" dirty="0" smtClean="0"/>
              <a:t>機構</a:t>
            </a:r>
            <a:r>
              <a:rPr lang="zh-TW" altLang="en-US" sz="2900" dirty="0" smtClean="0"/>
              <a:t>。</a:t>
            </a:r>
            <a:endParaRPr lang="en-US" altLang="zh-TW" sz="2900" dirty="0" smtClean="0"/>
          </a:p>
          <a:p>
            <a:pPr marL="0" indent="0">
              <a:lnSpc>
                <a:spcPts val="2200"/>
              </a:lnSpc>
              <a:buNone/>
            </a:pPr>
            <a:r>
              <a:rPr lang="zh-TW" altLang="en-US" sz="2900" b="1" dirty="0">
                <a:solidFill>
                  <a:srgbClr val="FF0000"/>
                </a:solidFill>
              </a:rPr>
              <a:t> </a:t>
            </a:r>
            <a:r>
              <a:rPr lang="zh-TW" altLang="en-US" sz="2900" b="1" dirty="0" smtClean="0">
                <a:solidFill>
                  <a:srgbClr val="FF0000"/>
                </a:solidFill>
              </a:rPr>
              <a:t>     </a:t>
            </a:r>
            <a:endParaRPr lang="en-US" altLang="zh-TW" sz="2900" b="1" dirty="0" smtClean="0">
              <a:solidFill>
                <a:srgbClr val="FF0000"/>
              </a:solidFill>
            </a:endParaRPr>
          </a:p>
          <a:p>
            <a:pPr marL="0" indent="0">
              <a:lnSpc>
                <a:spcPts val="2200"/>
              </a:lnSpc>
              <a:buNone/>
            </a:pPr>
            <a:r>
              <a:rPr lang="zh-TW" altLang="en-US" sz="2900" b="1" u="sng" dirty="0">
                <a:solidFill>
                  <a:srgbClr val="FF0000"/>
                </a:solidFill>
              </a:rPr>
              <a:t> </a:t>
            </a:r>
            <a:r>
              <a:rPr lang="zh-TW" altLang="zh-TW" sz="3300" b="1" u="sng" dirty="0" smtClean="0">
                <a:solidFill>
                  <a:srgbClr val="FF0000"/>
                </a:solidFill>
              </a:rPr>
              <a:t>計畫</a:t>
            </a:r>
            <a:r>
              <a:rPr lang="zh-TW" altLang="zh-TW" sz="3300" b="1" u="sng" dirty="0">
                <a:solidFill>
                  <a:srgbClr val="FF0000"/>
                </a:solidFill>
              </a:rPr>
              <a:t>主持人應親洽國外實習機構</a:t>
            </a:r>
            <a:r>
              <a:rPr lang="zh-TW" altLang="zh-TW" sz="3300" b="1" u="sng" dirty="0" smtClean="0">
                <a:solidFill>
                  <a:srgbClr val="FF0000"/>
                </a:solidFill>
              </a:rPr>
              <a:t>，不得</a:t>
            </a:r>
            <a:r>
              <a:rPr lang="zh-TW" altLang="zh-TW" sz="3300" b="1" u="sng" dirty="0">
                <a:solidFill>
                  <a:srgbClr val="FF0000"/>
                </a:solidFill>
              </a:rPr>
              <a:t>藉助或委託仲介公司</a:t>
            </a:r>
            <a:r>
              <a:rPr lang="zh-TW" altLang="zh-TW" sz="3300" b="1" u="sng" dirty="0" smtClean="0">
                <a:solidFill>
                  <a:srgbClr val="FF0000"/>
                </a:solidFill>
              </a:rPr>
              <a:t>辦理</a:t>
            </a:r>
            <a:endParaRPr lang="en-US" altLang="zh-TW" sz="3300" b="1" u="sng" dirty="0" smtClean="0">
              <a:solidFill>
                <a:srgbClr val="FF0000"/>
              </a:solidFill>
            </a:endParaRPr>
          </a:p>
          <a:p>
            <a:pPr marL="0" indent="0">
              <a:buNone/>
            </a:pPr>
            <a:endParaRPr lang="en-US" altLang="zh-TW" sz="2900" dirty="0" smtClean="0"/>
          </a:p>
          <a:p>
            <a:endParaRPr lang="en-US" altLang="zh-TW" sz="2900" dirty="0" smtClean="0"/>
          </a:p>
          <a:p>
            <a:r>
              <a:rPr lang="en-US" altLang="zh-TW" sz="2900" dirty="0" smtClean="0"/>
              <a:t>2.</a:t>
            </a:r>
            <a:r>
              <a:rPr lang="zh-TW" altLang="zh-TW" sz="2900" dirty="0"/>
              <a:t>申請</a:t>
            </a:r>
            <a:r>
              <a:rPr lang="en-US" altLang="zh-TW" sz="2900" dirty="0" err="1"/>
              <a:t>學海計畫網</a:t>
            </a:r>
            <a:r>
              <a:rPr lang="zh-TW" altLang="zh-TW" sz="2900" dirty="0" smtClean="0"/>
              <a:t>帳號</a:t>
            </a:r>
            <a:r>
              <a:rPr lang="zh-TW" altLang="en-US" sz="2900" dirty="0" smtClean="0"/>
              <a:t>權限</a:t>
            </a:r>
            <a:r>
              <a:rPr lang="en-US" altLang="zh-TW" sz="2900" dirty="0" smtClean="0"/>
              <a:t>(</a:t>
            </a:r>
            <a:r>
              <a:rPr lang="zh-TW" altLang="zh-TW" sz="2900" dirty="0" smtClean="0"/>
              <a:t>請洽</a:t>
            </a:r>
            <a:r>
              <a:rPr lang="zh-TW" altLang="en-US" sz="2900" dirty="0"/>
              <a:t>研發處</a:t>
            </a:r>
            <a:r>
              <a:rPr lang="zh-TW" altLang="zh-TW" sz="2900" dirty="0" smtClean="0"/>
              <a:t>國際</a:t>
            </a:r>
            <a:r>
              <a:rPr lang="zh-TW" altLang="zh-TW" sz="2900" dirty="0"/>
              <a:t>事務組承辦人申請</a:t>
            </a:r>
            <a:r>
              <a:rPr lang="en-US" altLang="zh-TW" sz="2900" dirty="0" smtClean="0"/>
              <a:t>)</a:t>
            </a:r>
            <a:r>
              <a:rPr lang="zh-TW" altLang="en-US" sz="2900" dirty="0" smtClean="0"/>
              <a:t>。</a:t>
            </a:r>
            <a:endParaRPr lang="en-US" altLang="zh-TW" sz="2900" dirty="0" smtClean="0"/>
          </a:p>
          <a:p>
            <a:pPr marL="0" indent="0">
              <a:buNone/>
            </a:pPr>
            <a:endParaRPr lang="en-US" altLang="zh-TW" sz="2900" dirty="0" smtClean="0"/>
          </a:p>
          <a:p>
            <a:endParaRPr lang="en-US" altLang="zh-TW" sz="2900" dirty="0" smtClean="0"/>
          </a:p>
          <a:p>
            <a:endParaRPr lang="zh-TW" altLang="zh-TW" dirty="0"/>
          </a:p>
          <a:p>
            <a:pPr algn="just">
              <a:lnSpc>
                <a:spcPts val="2200"/>
              </a:lnSpc>
              <a:buFont typeface="Wingdings" panose="05000000000000000000" pitchFamily="2" charset="2"/>
              <a:buChar char="Ø"/>
            </a:pPr>
            <a:endParaRPr lang="en-US" altLang="zh-TW" dirty="0"/>
          </a:p>
          <a:p>
            <a:pPr marL="0" lvl="0" indent="0">
              <a:lnSpc>
                <a:spcPts val="1300"/>
              </a:lnSpc>
              <a:buNone/>
            </a:pPr>
            <a:endParaRPr lang="en-US" altLang="zh-TW" dirty="0"/>
          </a:p>
          <a:p>
            <a:pPr marL="0" lvl="0" indent="0">
              <a:lnSpc>
                <a:spcPts val="1300"/>
              </a:lnSpc>
              <a:buNone/>
            </a:pPr>
            <a:endParaRPr lang="en-US" altLang="zh-TW" dirty="0" smtClean="0"/>
          </a:p>
          <a:p>
            <a:pPr marL="0" lvl="0" indent="0">
              <a:lnSpc>
                <a:spcPts val="1300"/>
              </a:lnSpc>
              <a:buNone/>
            </a:pPr>
            <a:endParaRPr lang="en-US" altLang="zh-TW" dirty="0" smtClean="0"/>
          </a:p>
          <a:p>
            <a:pPr marL="0" lvl="0" indent="0">
              <a:lnSpc>
                <a:spcPts val="1300"/>
              </a:lnSpc>
              <a:buNone/>
            </a:pPr>
            <a:endParaRPr lang="en-US" altLang="zh-TW" dirty="0" smtClean="0"/>
          </a:p>
          <a:p>
            <a:pPr marL="0" lvl="0" indent="0">
              <a:lnSpc>
                <a:spcPts val="1300"/>
              </a:lnSpc>
              <a:buNone/>
            </a:pPr>
            <a:endParaRPr lang="en-US" altLang="zh-TW" dirty="0" smtClean="0"/>
          </a:p>
          <a:p>
            <a:pPr lvl="0">
              <a:buFont typeface="Wingdings" panose="05000000000000000000" pitchFamily="2" charset="2"/>
              <a:buChar char="Ø"/>
            </a:pPr>
            <a:endParaRPr lang="zh-TW" altLang="zh-TW" dirty="0"/>
          </a:p>
          <a:p>
            <a:pPr marL="0" indent="0">
              <a:buNone/>
            </a:pPr>
            <a:endParaRPr lang="en-US" altLang="zh-TW" dirty="0" smtClean="0"/>
          </a:p>
          <a:p>
            <a:pPr>
              <a:buFont typeface="Wingdings" panose="05000000000000000000" pitchFamily="2" charset="2"/>
              <a:buChar char="Ø"/>
            </a:pPr>
            <a:endParaRPr lang="en-US" altLang="zh-TW" dirty="0"/>
          </a:p>
          <a:p>
            <a:endParaRPr lang="en-US" altLang="zh-TW" dirty="0" smtClean="0"/>
          </a:p>
          <a:p>
            <a:endParaRPr lang="en-US" altLang="zh-TW" dirty="0"/>
          </a:p>
          <a:p>
            <a:endParaRPr lang="en-US" altLang="zh-TW" dirty="0" smtClean="0"/>
          </a:p>
          <a:p>
            <a:endParaRPr lang="en-US" altLang="zh-TW" dirty="0"/>
          </a:p>
          <a:p>
            <a:pPr>
              <a:buFont typeface="Wingdings" panose="05000000000000000000" pitchFamily="2" charset="2"/>
              <a:buChar char="Ø"/>
            </a:pPr>
            <a:endParaRPr lang="zh-TW" altLang="en-US" dirty="0"/>
          </a:p>
          <a:p>
            <a:endParaRPr lang="zh-TW" altLang="zh-TW" dirty="0"/>
          </a:p>
        </p:txBody>
      </p:sp>
      <p:sp>
        <p:nvSpPr>
          <p:cNvPr id="8" name="剪去單一角落矩形 7"/>
          <p:cNvSpPr/>
          <p:nvPr/>
        </p:nvSpPr>
        <p:spPr>
          <a:xfrm>
            <a:off x="52754" y="641839"/>
            <a:ext cx="11737730" cy="1151792"/>
          </a:xfrm>
          <a:prstGeom prst="snip1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5000" dirty="0" smtClean="0"/>
              <a:t> </a:t>
            </a:r>
            <a:r>
              <a:rPr lang="zh-TW" altLang="en-US" sz="5000" b="1" dirty="0" smtClean="0"/>
              <a:t>申請流程、文件</a:t>
            </a:r>
            <a:r>
              <a:rPr lang="en-US" altLang="zh-TW" sz="5000" b="1" dirty="0" smtClean="0">
                <a:sym typeface="Wingdings" panose="05000000000000000000" pitchFamily="2" charset="2"/>
              </a:rPr>
              <a:t></a:t>
            </a:r>
            <a:r>
              <a:rPr lang="zh-TW" altLang="en-US" sz="5000" b="1" dirty="0" smtClean="0"/>
              <a:t>學海築夢</a:t>
            </a:r>
            <a:r>
              <a:rPr lang="en-US" altLang="zh-TW" sz="5000" b="1" dirty="0" smtClean="0"/>
              <a:t>/</a:t>
            </a:r>
            <a:r>
              <a:rPr lang="zh-TW" altLang="en-US" sz="5000" b="1" dirty="0"/>
              <a:t>新南</a:t>
            </a:r>
            <a:r>
              <a:rPr lang="zh-TW" altLang="en-US" sz="5000" b="1" dirty="0" smtClean="0"/>
              <a:t>向</a:t>
            </a:r>
            <a:r>
              <a:rPr lang="en-US" altLang="zh-TW" sz="5000" b="1" dirty="0" smtClean="0"/>
              <a:t>-1/2</a:t>
            </a:r>
            <a:endParaRPr lang="zh-TW" altLang="en-US" sz="5000" b="1" dirty="0"/>
          </a:p>
        </p:txBody>
      </p:sp>
    </p:spTree>
    <p:extLst>
      <p:ext uri="{BB962C8B-B14F-4D97-AF65-F5344CB8AC3E}">
        <p14:creationId xmlns:p14="http://schemas.microsoft.com/office/powerpoint/2010/main" val="37212270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5508" y="1569425"/>
            <a:ext cx="11895992" cy="4884130"/>
          </a:xfrm>
        </p:spPr>
        <p:txBody>
          <a:bodyPr>
            <a:noAutofit/>
          </a:bodyPr>
          <a:lstStyle/>
          <a:p>
            <a:pPr marL="0" lvl="0" indent="0">
              <a:lnSpc>
                <a:spcPts val="2100"/>
              </a:lnSpc>
              <a:buNone/>
            </a:pPr>
            <a:endParaRPr lang="en-US" altLang="zh-TW" dirty="0" smtClean="0"/>
          </a:p>
          <a:p>
            <a:r>
              <a:rPr lang="en-US" altLang="zh-TW" sz="2500" dirty="0" smtClean="0"/>
              <a:t>3.</a:t>
            </a:r>
            <a:r>
              <a:rPr lang="zh-TW" altLang="en-US" sz="2500" b="1" dirty="0" smtClean="0"/>
              <a:t>請計畫主持人</a:t>
            </a:r>
            <a:r>
              <a:rPr lang="zh-TW" altLang="zh-TW" sz="2500" b="1" dirty="0" smtClean="0"/>
              <a:t>檢</a:t>
            </a:r>
            <a:r>
              <a:rPr lang="zh-TW" altLang="zh-TW" sz="2500" b="1" dirty="0"/>
              <a:t>附以下應備文件，經系主任及學院院長核章後</a:t>
            </a:r>
            <a:r>
              <a:rPr lang="zh-TW" altLang="zh-TW" sz="2500" b="1" dirty="0" smtClean="0"/>
              <a:t>，送</a:t>
            </a:r>
            <a:r>
              <a:rPr lang="zh-TW" altLang="zh-TW" sz="2500" b="1" dirty="0"/>
              <a:t>研發處</a:t>
            </a:r>
            <a:r>
              <a:rPr lang="zh-TW" altLang="zh-TW" sz="2500" b="1" dirty="0" smtClean="0"/>
              <a:t>審核</a:t>
            </a:r>
            <a:r>
              <a:rPr lang="en-US" altLang="zh-TW" sz="2500" b="1" dirty="0" smtClean="0"/>
              <a:t>:</a:t>
            </a:r>
            <a:endParaRPr lang="zh-TW" altLang="zh-TW" sz="2500" dirty="0"/>
          </a:p>
          <a:p>
            <a:r>
              <a:rPr lang="en-US" altLang="zh-TW" sz="2500" dirty="0" smtClean="0"/>
              <a:t>(1)</a:t>
            </a:r>
            <a:r>
              <a:rPr lang="zh-TW" altLang="zh-TW" sz="2500" dirty="0" smtClean="0"/>
              <a:t>初審</a:t>
            </a:r>
            <a:r>
              <a:rPr lang="zh-TW" altLang="zh-TW" sz="2500" dirty="0"/>
              <a:t>審查表，並檢附以下學生</a:t>
            </a:r>
            <a:r>
              <a:rPr lang="zh-TW" altLang="zh-TW" sz="2500" dirty="0" smtClean="0"/>
              <a:t>文件</a:t>
            </a:r>
            <a:r>
              <a:rPr lang="en-US" altLang="zh-TW" sz="2500" dirty="0" smtClean="0"/>
              <a:t>:</a:t>
            </a:r>
            <a:endParaRPr lang="zh-TW" altLang="zh-TW" sz="2500" dirty="0"/>
          </a:p>
          <a:p>
            <a:r>
              <a:rPr lang="en-US" altLang="zh-TW" sz="2500" dirty="0" smtClean="0"/>
              <a:t>(a)</a:t>
            </a:r>
            <a:r>
              <a:rPr lang="zh-TW" altLang="zh-TW" sz="2500" dirty="0"/>
              <a:t>欲選送每名學生之在校歷年中文</a:t>
            </a:r>
            <a:r>
              <a:rPr lang="zh-TW" altLang="zh-TW" sz="2500" dirty="0" smtClean="0"/>
              <a:t>成績單</a:t>
            </a:r>
            <a:r>
              <a:rPr lang="en-US" altLang="zh-TW" sz="2500" dirty="0" smtClean="0"/>
              <a:t>(</a:t>
            </a:r>
            <a:r>
              <a:rPr lang="zh-TW" altLang="zh-TW" sz="2500" dirty="0">
                <a:solidFill>
                  <a:srgbClr val="FF0000"/>
                </a:solidFill>
              </a:rPr>
              <a:t>歷年操行成績總平均達</a:t>
            </a:r>
            <a:r>
              <a:rPr lang="en-US" altLang="zh-TW" sz="2500" dirty="0">
                <a:solidFill>
                  <a:srgbClr val="FF0000"/>
                </a:solidFill>
              </a:rPr>
              <a:t>80</a:t>
            </a:r>
            <a:r>
              <a:rPr lang="zh-TW" altLang="zh-TW" sz="2500" dirty="0">
                <a:solidFill>
                  <a:srgbClr val="FF0000"/>
                </a:solidFill>
              </a:rPr>
              <a:t>分</a:t>
            </a:r>
            <a:r>
              <a:rPr lang="zh-TW" altLang="zh-TW" sz="2500" dirty="0"/>
              <a:t>以上</a:t>
            </a:r>
            <a:r>
              <a:rPr lang="en-US" altLang="zh-TW" sz="2500" dirty="0"/>
              <a:t>)</a:t>
            </a:r>
            <a:endParaRPr lang="zh-TW" altLang="zh-TW" sz="2500" dirty="0"/>
          </a:p>
          <a:p>
            <a:r>
              <a:rPr lang="en-US" altLang="zh-TW" sz="2500" dirty="0" smtClean="0"/>
              <a:t>(b)</a:t>
            </a:r>
            <a:r>
              <a:rPr lang="zh-TW" altLang="zh-TW" sz="2500" dirty="0"/>
              <a:t>欲選送每名學生之外語能力證明影</a:t>
            </a:r>
            <a:r>
              <a:rPr lang="zh-TW" altLang="zh-TW" sz="2500" dirty="0" smtClean="0"/>
              <a:t>本</a:t>
            </a:r>
            <a:r>
              <a:rPr lang="en-US" altLang="zh-TW" sz="2500" dirty="0" smtClean="0"/>
              <a:t>(</a:t>
            </a:r>
            <a:r>
              <a:rPr lang="zh-TW" altLang="zh-TW" sz="2500" dirty="0">
                <a:solidFill>
                  <a:srgbClr val="FF0000"/>
                </a:solidFill>
              </a:rPr>
              <a:t>多益</a:t>
            </a:r>
            <a:r>
              <a:rPr lang="en-US" altLang="zh-TW" sz="2500" dirty="0">
                <a:solidFill>
                  <a:srgbClr val="FF0000"/>
                </a:solidFill>
              </a:rPr>
              <a:t>400</a:t>
            </a:r>
            <a:r>
              <a:rPr lang="zh-TW" altLang="zh-TW" sz="2500" dirty="0"/>
              <a:t>分</a:t>
            </a:r>
            <a:r>
              <a:rPr lang="en-US" altLang="zh-TW" sz="2500" dirty="0"/>
              <a:t>&lt;</a:t>
            </a:r>
            <a:r>
              <a:rPr lang="zh-TW" altLang="zh-TW" sz="2500" dirty="0"/>
              <a:t>含</a:t>
            </a:r>
            <a:r>
              <a:rPr lang="en-US" altLang="zh-TW" sz="2500" dirty="0"/>
              <a:t>&gt;</a:t>
            </a:r>
            <a:r>
              <a:rPr lang="zh-TW" altLang="zh-TW" sz="2500" dirty="0"/>
              <a:t>以上或</a:t>
            </a:r>
            <a:r>
              <a:rPr lang="zh-TW" altLang="zh-TW" sz="2500" dirty="0">
                <a:solidFill>
                  <a:srgbClr val="FF0000"/>
                </a:solidFill>
              </a:rPr>
              <a:t>日文檢定</a:t>
            </a:r>
            <a:r>
              <a:rPr lang="en-US" altLang="zh-TW" sz="2500" dirty="0">
                <a:solidFill>
                  <a:srgbClr val="FF0000"/>
                </a:solidFill>
              </a:rPr>
              <a:t>N4</a:t>
            </a:r>
            <a:r>
              <a:rPr lang="zh-TW" altLang="zh-TW" sz="2500" dirty="0"/>
              <a:t>以上</a:t>
            </a:r>
            <a:r>
              <a:rPr lang="en-US" altLang="zh-TW" sz="2500" dirty="0" smtClean="0"/>
              <a:t>)</a:t>
            </a:r>
          </a:p>
          <a:p>
            <a:r>
              <a:rPr lang="en-US" altLang="zh-TW" sz="2500" dirty="0" smtClean="0"/>
              <a:t>(c)</a:t>
            </a:r>
            <a:r>
              <a:rPr lang="zh-TW" altLang="en-US" sz="2500" dirty="0"/>
              <a:t>大四學生須填寫切結書，自負延畢</a:t>
            </a:r>
            <a:r>
              <a:rPr lang="zh-TW" altLang="en-US" sz="2500" dirty="0" smtClean="0"/>
              <a:t>風險</a:t>
            </a:r>
            <a:endParaRPr lang="zh-TW" altLang="zh-TW" sz="2500" dirty="0"/>
          </a:p>
          <a:p>
            <a:r>
              <a:rPr lang="en-US" altLang="zh-TW" sz="2500" dirty="0" smtClean="0"/>
              <a:t>(2)</a:t>
            </a:r>
            <a:r>
              <a:rPr lang="zh-TW" altLang="zh-TW" sz="2500" dirty="0" smtClean="0"/>
              <a:t>計畫</a:t>
            </a:r>
            <a:r>
              <a:rPr lang="zh-TW" altLang="zh-TW" sz="2500" dirty="0"/>
              <a:t>書</a:t>
            </a:r>
            <a:r>
              <a:rPr lang="en-US" altLang="zh-TW" sz="2500" dirty="0"/>
              <a:t>(</a:t>
            </a:r>
            <a:r>
              <a:rPr lang="zh-TW" altLang="zh-TW" sz="2500" dirty="0"/>
              <a:t>至</a:t>
            </a:r>
            <a:r>
              <a:rPr lang="en-US" altLang="zh-TW" sz="2500" dirty="0" err="1"/>
              <a:t>學海計畫網</a:t>
            </a:r>
            <a:r>
              <a:rPr lang="zh-TW" altLang="zh-TW" sz="2500" dirty="0"/>
              <a:t>填報</a:t>
            </a:r>
            <a:r>
              <a:rPr lang="zh-TW" altLang="zh-TW" sz="2500" dirty="0" smtClean="0"/>
              <a:t>並</a:t>
            </a:r>
            <a:r>
              <a:rPr lang="zh-TW" altLang="en-US" sz="2500" dirty="0" smtClean="0"/>
              <a:t>下載</a:t>
            </a:r>
            <a:r>
              <a:rPr lang="zh-TW" altLang="zh-TW" sz="2500" dirty="0" smtClean="0"/>
              <a:t>列印</a:t>
            </a:r>
            <a:r>
              <a:rPr lang="zh-TW" altLang="en-US" sz="2500" dirty="0" smtClean="0"/>
              <a:t>，若無法下載，請國際組承辦人協助下載</a:t>
            </a:r>
            <a:r>
              <a:rPr lang="en-US" altLang="zh-TW" sz="2500" dirty="0" smtClean="0"/>
              <a:t>)</a:t>
            </a:r>
            <a:endParaRPr lang="zh-TW" altLang="zh-TW" sz="2500" dirty="0"/>
          </a:p>
          <a:p>
            <a:pPr marL="0" indent="0">
              <a:lnSpc>
                <a:spcPts val="1600"/>
              </a:lnSpc>
              <a:buNone/>
            </a:pPr>
            <a:r>
              <a:rPr lang="en-US" altLang="zh-TW" sz="2500" dirty="0" smtClean="0"/>
              <a:t> (3</a:t>
            </a:r>
            <a:r>
              <a:rPr lang="en-US" altLang="zh-TW" sz="2500" dirty="0"/>
              <a:t>)</a:t>
            </a:r>
            <a:r>
              <a:rPr lang="zh-TW" altLang="zh-TW" sz="2500" b="1" dirty="0" smtClean="0">
                <a:solidFill>
                  <a:srgbClr val="FF0000"/>
                </a:solidFill>
              </a:rPr>
              <a:t>有效</a:t>
            </a:r>
            <a:r>
              <a:rPr lang="zh-TW" altLang="zh-TW" sz="2500" b="1" dirty="0">
                <a:solidFill>
                  <a:srgbClr val="FF0000"/>
                </a:solidFill>
              </a:rPr>
              <a:t>之實習單位同意書或合作契約</a:t>
            </a:r>
            <a:r>
              <a:rPr lang="zh-TW" altLang="zh-TW" sz="2500" b="1" dirty="0" smtClean="0">
                <a:solidFill>
                  <a:srgbClr val="FF0000"/>
                </a:solidFill>
              </a:rPr>
              <a:t>書</a:t>
            </a:r>
            <a:r>
              <a:rPr lang="en-US" altLang="zh-TW" sz="2500" dirty="0" smtClean="0"/>
              <a:t>(</a:t>
            </a:r>
            <a:r>
              <a:rPr lang="zh-TW" altLang="en-US" sz="2500" dirty="0" smtClean="0"/>
              <a:t>所</a:t>
            </a:r>
            <a:r>
              <a:rPr lang="zh-TW" altLang="en-US" sz="2500" dirty="0"/>
              <a:t>送資料</a:t>
            </a:r>
            <a:r>
              <a:rPr lang="zh-TW" altLang="en-US" sz="2500" dirty="0" smtClean="0"/>
              <a:t>如為</a:t>
            </a:r>
            <a:r>
              <a:rPr lang="zh-TW" altLang="en-US" sz="2500" dirty="0"/>
              <a:t>非英文之外文，應併附中譯文</a:t>
            </a:r>
            <a:r>
              <a:rPr lang="en-US" altLang="zh-TW" sz="2500" dirty="0"/>
              <a:t>)</a:t>
            </a:r>
            <a:r>
              <a:rPr lang="zh-TW" altLang="en-US" sz="2500" dirty="0" smtClean="0"/>
              <a:t>。</a:t>
            </a:r>
            <a:endParaRPr lang="en-US" altLang="zh-TW" sz="2500" dirty="0" smtClean="0"/>
          </a:p>
          <a:p>
            <a:r>
              <a:rPr lang="en-US" altLang="zh-TW" sz="2500" dirty="0"/>
              <a:t>4.</a:t>
            </a:r>
            <a:r>
              <a:rPr lang="zh-TW" altLang="zh-TW" sz="2500" dirty="0"/>
              <a:t>複審通過後，將用印後之薦送學校聲明書送研發處</a:t>
            </a:r>
            <a:endParaRPr lang="en-US" altLang="zh-TW" sz="2500" dirty="0"/>
          </a:p>
          <a:p>
            <a:pPr marL="0" indent="0">
              <a:buNone/>
            </a:pPr>
            <a:endParaRPr lang="en-US" altLang="zh-TW" sz="1500" dirty="0" smtClean="0"/>
          </a:p>
          <a:p>
            <a:endParaRPr lang="en-US" altLang="zh-TW" sz="1500" dirty="0" smtClean="0"/>
          </a:p>
          <a:p>
            <a:endParaRPr lang="zh-TW" altLang="zh-TW" dirty="0"/>
          </a:p>
          <a:p>
            <a:pPr algn="just">
              <a:lnSpc>
                <a:spcPts val="2200"/>
              </a:lnSpc>
              <a:buFont typeface="Wingdings" panose="05000000000000000000" pitchFamily="2" charset="2"/>
              <a:buChar char="Ø"/>
            </a:pPr>
            <a:endParaRPr lang="en-US" altLang="zh-TW" dirty="0"/>
          </a:p>
          <a:p>
            <a:pPr marL="0" lvl="0" indent="0">
              <a:lnSpc>
                <a:spcPts val="1300"/>
              </a:lnSpc>
              <a:buNone/>
            </a:pPr>
            <a:endParaRPr lang="en-US" altLang="zh-TW" dirty="0"/>
          </a:p>
          <a:p>
            <a:pPr marL="0" lvl="0" indent="0">
              <a:lnSpc>
                <a:spcPts val="1300"/>
              </a:lnSpc>
              <a:buNone/>
            </a:pPr>
            <a:endParaRPr lang="en-US" altLang="zh-TW" dirty="0" smtClean="0"/>
          </a:p>
          <a:p>
            <a:pPr marL="0" lvl="0" indent="0">
              <a:lnSpc>
                <a:spcPts val="1300"/>
              </a:lnSpc>
              <a:buNone/>
            </a:pPr>
            <a:endParaRPr lang="en-US" altLang="zh-TW" dirty="0" smtClean="0"/>
          </a:p>
          <a:p>
            <a:pPr marL="0" lvl="0" indent="0">
              <a:lnSpc>
                <a:spcPts val="1300"/>
              </a:lnSpc>
              <a:buNone/>
            </a:pPr>
            <a:endParaRPr lang="en-US" altLang="zh-TW" dirty="0" smtClean="0"/>
          </a:p>
          <a:p>
            <a:pPr marL="0" lvl="0" indent="0">
              <a:lnSpc>
                <a:spcPts val="1300"/>
              </a:lnSpc>
              <a:buNone/>
            </a:pPr>
            <a:endParaRPr lang="en-US" altLang="zh-TW" dirty="0" smtClean="0"/>
          </a:p>
          <a:p>
            <a:pPr lvl="0">
              <a:buFont typeface="Wingdings" panose="05000000000000000000" pitchFamily="2" charset="2"/>
              <a:buChar char="Ø"/>
            </a:pPr>
            <a:endParaRPr lang="zh-TW" altLang="zh-TW" dirty="0"/>
          </a:p>
          <a:p>
            <a:pPr marL="0" indent="0">
              <a:buNone/>
            </a:pPr>
            <a:endParaRPr lang="en-US" altLang="zh-TW" dirty="0" smtClean="0"/>
          </a:p>
          <a:p>
            <a:pPr>
              <a:buFont typeface="Wingdings" panose="05000000000000000000" pitchFamily="2" charset="2"/>
              <a:buChar char="Ø"/>
            </a:pPr>
            <a:endParaRPr lang="en-US" altLang="zh-TW" dirty="0"/>
          </a:p>
          <a:p>
            <a:endParaRPr lang="en-US" altLang="zh-TW" dirty="0" smtClean="0"/>
          </a:p>
          <a:p>
            <a:endParaRPr lang="en-US" altLang="zh-TW" dirty="0"/>
          </a:p>
          <a:p>
            <a:endParaRPr lang="en-US" altLang="zh-TW" dirty="0" smtClean="0"/>
          </a:p>
          <a:p>
            <a:endParaRPr lang="en-US" altLang="zh-TW" dirty="0"/>
          </a:p>
          <a:p>
            <a:pPr>
              <a:buFont typeface="Wingdings" panose="05000000000000000000" pitchFamily="2" charset="2"/>
              <a:buChar char="Ø"/>
            </a:pPr>
            <a:endParaRPr lang="zh-TW" altLang="en-US" dirty="0"/>
          </a:p>
          <a:p>
            <a:endParaRPr lang="zh-TW" altLang="zh-TW" dirty="0"/>
          </a:p>
        </p:txBody>
      </p:sp>
      <p:sp>
        <p:nvSpPr>
          <p:cNvPr id="8" name="剪去單一角落矩形 7"/>
          <p:cNvSpPr/>
          <p:nvPr/>
        </p:nvSpPr>
        <p:spPr>
          <a:xfrm>
            <a:off x="52754" y="641839"/>
            <a:ext cx="11737730" cy="1151792"/>
          </a:xfrm>
          <a:prstGeom prst="snip1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5000" dirty="0" smtClean="0"/>
              <a:t> </a:t>
            </a:r>
            <a:r>
              <a:rPr lang="zh-TW" altLang="en-US" sz="5000" b="1" dirty="0" smtClean="0"/>
              <a:t>申請流程、文件</a:t>
            </a:r>
            <a:r>
              <a:rPr lang="en-US" altLang="zh-TW" sz="5000" b="1" dirty="0" smtClean="0">
                <a:sym typeface="Wingdings" panose="05000000000000000000" pitchFamily="2" charset="2"/>
              </a:rPr>
              <a:t></a:t>
            </a:r>
            <a:r>
              <a:rPr lang="zh-TW" altLang="en-US" sz="5000" b="1" dirty="0" smtClean="0"/>
              <a:t>學海築夢</a:t>
            </a:r>
            <a:r>
              <a:rPr lang="en-US" altLang="zh-TW" sz="5000" b="1" dirty="0" smtClean="0"/>
              <a:t>/</a:t>
            </a:r>
            <a:r>
              <a:rPr lang="zh-TW" altLang="en-US" sz="5000" b="1" dirty="0"/>
              <a:t>新南</a:t>
            </a:r>
            <a:r>
              <a:rPr lang="zh-TW" altLang="en-US" sz="5000" b="1" dirty="0" smtClean="0"/>
              <a:t>向</a:t>
            </a:r>
            <a:r>
              <a:rPr lang="en-US" altLang="zh-TW" sz="5000" b="1" dirty="0" smtClean="0"/>
              <a:t>-2/2</a:t>
            </a:r>
            <a:endParaRPr lang="zh-TW" altLang="en-US" sz="5000" b="1" dirty="0"/>
          </a:p>
        </p:txBody>
      </p:sp>
    </p:spTree>
    <p:extLst>
      <p:ext uri="{BB962C8B-B14F-4D97-AF65-F5344CB8AC3E}">
        <p14:creationId xmlns:p14="http://schemas.microsoft.com/office/powerpoint/2010/main" val="15992451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內容版面配置區 3"/>
          <p:cNvPicPr>
            <a:picLocks noGrp="1" noChangeAspect="1"/>
          </p:cNvPicPr>
          <p:nvPr>
            <p:ph idx="4294967295"/>
          </p:nvPr>
        </p:nvPicPr>
        <p:blipFill>
          <a:blip r:embed="rId2"/>
          <a:stretch>
            <a:fillRect/>
          </a:stretch>
        </p:blipFill>
        <p:spPr>
          <a:xfrm>
            <a:off x="5827131" y="947438"/>
            <a:ext cx="4654246" cy="5765003"/>
          </a:xfrm>
          <a:prstGeom prst="rect">
            <a:avLst/>
          </a:prstGeom>
          <a:ln>
            <a:solidFill>
              <a:schemeClr val="tx1">
                <a:lumMod val="85000"/>
                <a:lumOff val="15000"/>
              </a:schemeClr>
            </a:solidFill>
          </a:ln>
        </p:spPr>
      </p:pic>
      <p:sp>
        <p:nvSpPr>
          <p:cNvPr id="6" name="矩形 5"/>
          <p:cNvSpPr/>
          <p:nvPr/>
        </p:nvSpPr>
        <p:spPr>
          <a:xfrm>
            <a:off x="96716" y="211016"/>
            <a:ext cx="6515100" cy="630942"/>
          </a:xfrm>
          <a:prstGeom prst="rect">
            <a:avLst/>
          </a:prstGeom>
        </p:spPr>
        <p:txBody>
          <a:bodyPr wrap="square">
            <a:spAutoFit/>
          </a:bodyPr>
          <a:lstStyle/>
          <a:p>
            <a:r>
              <a:rPr lang="zh-TW" altLang="en-US" sz="3500" b="1" dirty="0"/>
              <a:t>大四學生須填寫切結書</a:t>
            </a:r>
          </a:p>
        </p:txBody>
      </p:sp>
      <p:pic>
        <p:nvPicPr>
          <p:cNvPr id="2" name="圖片 1"/>
          <p:cNvPicPr>
            <a:picLocks noChangeAspect="1"/>
          </p:cNvPicPr>
          <p:nvPr/>
        </p:nvPicPr>
        <p:blipFill>
          <a:blip r:embed="rId3"/>
          <a:stretch>
            <a:fillRect/>
          </a:stretch>
        </p:blipFill>
        <p:spPr>
          <a:xfrm>
            <a:off x="1392907" y="947439"/>
            <a:ext cx="4261689" cy="5765003"/>
          </a:xfrm>
          <a:prstGeom prst="rect">
            <a:avLst/>
          </a:prstGeom>
          <a:ln w="6350">
            <a:solidFill>
              <a:schemeClr val="tx1"/>
            </a:solidFill>
          </a:ln>
        </p:spPr>
      </p:pic>
    </p:spTree>
    <p:extLst>
      <p:ext uri="{BB962C8B-B14F-4D97-AF65-F5344CB8AC3E}">
        <p14:creationId xmlns:p14="http://schemas.microsoft.com/office/powerpoint/2010/main" val="172980788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圖片 1"/>
          <p:cNvPicPr>
            <a:picLocks noChangeAspect="1"/>
          </p:cNvPicPr>
          <p:nvPr/>
        </p:nvPicPr>
        <p:blipFill>
          <a:blip r:embed="rId2"/>
          <a:stretch>
            <a:fillRect/>
          </a:stretch>
        </p:blipFill>
        <p:spPr>
          <a:xfrm>
            <a:off x="4274157" y="0"/>
            <a:ext cx="5296639" cy="6649378"/>
          </a:xfrm>
          <a:prstGeom prst="rect">
            <a:avLst/>
          </a:prstGeom>
          <a:ln>
            <a:solidFill>
              <a:schemeClr val="tx1"/>
            </a:solidFill>
          </a:ln>
        </p:spPr>
      </p:pic>
      <p:sp>
        <p:nvSpPr>
          <p:cNvPr id="3" name="矩形 2"/>
          <p:cNvSpPr/>
          <p:nvPr/>
        </p:nvSpPr>
        <p:spPr>
          <a:xfrm>
            <a:off x="514761" y="1353988"/>
            <a:ext cx="3326552" cy="630942"/>
          </a:xfrm>
          <a:prstGeom prst="rect">
            <a:avLst/>
          </a:prstGeom>
        </p:spPr>
        <p:txBody>
          <a:bodyPr wrap="none">
            <a:spAutoFit/>
          </a:bodyPr>
          <a:lstStyle/>
          <a:p>
            <a:r>
              <a:rPr lang="zh-TW" altLang="zh-TW" sz="3500" b="1" dirty="0" smtClean="0"/>
              <a:t>薦</a:t>
            </a:r>
            <a:r>
              <a:rPr lang="zh-TW" altLang="zh-TW" sz="3500" b="1" dirty="0"/>
              <a:t>送學校聲明書</a:t>
            </a:r>
            <a:endParaRPr lang="zh-TW" altLang="en-US" sz="3500" b="1" dirty="0"/>
          </a:p>
        </p:txBody>
      </p:sp>
    </p:spTree>
    <p:extLst>
      <p:ext uri="{BB962C8B-B14F-4D97-AF65-F5344CB8AC3E}">
        <p14:creationId xmlns:p14="http://schemas.microsoft.com/office/powerpoint/2010/main" val="36164414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365760" y="2083506"/>
            <a:ext cx="11398348" cy="4444513"/>
          </a:xfrm>
        </p:spPr>
        <p:txBody>
          <a:bodyPr>
            <a:noAutofit/>
          </a:bodyPr>
          <a:lstStyle/>
          <a:p>
            <a:pPr algn="just">
              <a:lnSpc>
                <a:spcPct val="100000"/>
              </a:lnSpc>
              <a:buFont typeface="Wingdings" panose="05000000000000000000" pitchFamily="2" charset="2"/>
              <a:buChar char="Ø"/>
            </a:pPr>
            <a:endParaRPr lang="en-US" altLang="zh-TW" sz="2800" dirty="0"/>
          </a:p>
          <a:p>
            <a:pPr algn="just">
              <a:lnSpc>
                <a:spcPct val="100000"/>
              </a:lnSpc>
              <a:buFont typeface="Wingdings" panose="05000000000000000000" pitchFamily="2" charset="2"/>
              <a:buChar char="Ø"/>
            </a:pPr>
            <a:endParaRPr lang="zh-TW" altLang="zh-TW" sz="2800" dirty="0"/>
          </a:p>
          <a:p>
            <a:pPr marL="0" lvl="0" indent="0">
              <a:lnSpc>
                <a:spcPts val="1300"/>
              </a:lnSpc>
              <a:buNone/>
            </a:pPr>
            <a:endParaRPr lang="en-US" altLang="zh-TW" dirty="0" smtClean="0"/>
          </a:p>
          <a:p>
            <a:pPr marL="0" lvl="0" indent="0">
              <a:lnSpc>
                <a:spcPts val="1300"/>
              </a:lnSpc>
              <a:buNone/>
            </a:pPr>
            <a:endParaRPr lang="en-US" altLang="zh-TW" dirty="0" smtClean="0"/>
          </a:p>
          <a:p>
            <a:pPr marL="0" lvl="0" indent="0">
              <a:lnSpc>
                <a:spcPts val="1300"/>
              </a:lnSpc>
              <a:buNone/>
            </a:pPr>
            <a:endParaRPr lang="en-US" altLang="zh-TW" dirty="0" smtClean="0"/>
          </a:p>
          <a:p>
            <a:pPr lvl="0">
              <a:buFont typeface="Wingdings" panose="05000000000000000000" pitchFamily="2" charset="2"/>
              <a:buChar char="Ø"/>
            </a:pPr>
            <a:endParaRPr lang="zh-TW" altLang="zh-TW" dirty="0"/>
          </a:p>
          <a:p>
            <a:pPr marL="0" indent="0">
              <a:buNone/>
            </a:pPr>
            <a:endParaRPr lang="en-US" altLang="zh-TW" dirty="0" smtClean="0"/>
          </a:p>
          <a:p>
            <a:pPr>
              <a:buFont typeface="Wingdings" panose="05000000000000000000" pitchFamily="2" charset="2"/>
              <a:buChar char="Ø"/>
            </a:pPr>
            <a:endParaRPr lang="en-US" altLang="zh-TW" dirty="0"/>
          </a:p>
          <a:p>
            <a:endParaRPr lang="en-US" altLang="zh-TW" dirty="0" smtClean="0"/>
          </a:p>
          <a:p>
            <a:endParaRPr lang="en-US" altLang="zh-TW" dirty="0"/>
          </a:p>
          <a:p>
            <a:endParaRPr lang="en-US" altLang="zh-TW" dirty="0" smtClean="0"/>
          </a:p>
          <a:p>
            <a:endParaRPr lang="en-US" altLang="zh-TW" dirty="0"/>
          </a:p>
          <a:p>
            <a:pPr>
              <a:buFont typeface="Wingdings" panose="05000000000000000000" pitchFamily="2" charset="2"/>
              <a:buChar char="Ø"/>
            </a:pPr>
            <a:endParaRPr lang="zh-TW" altLang="en-US" dirty="0"/>
          </a:p>
          <a:p>
            <a:endParaRPr lang="zh-TW" altLang="zh-TW" dirty="0"/>
          </a:p>
        </p:txBody>
      </p:sp>
      <p:sp>
        <p:nvSpPr>
          <p:cNvPr id="8" name="剪去單一角落矩形 7"/>
          <p:cNvSpPr/>
          <p:nvPr/>
        </p:nvSpPr>
        <p:spPr>
          <a:xfrm>
            <a:off x="-1" y="473192"/>
            <a:ext cx="10829677" cy="1268144"/>
          </a:xfrm>
          <a:prstGeom prst="snip1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5000" b="1" dirty="0" smtClean="0"/>
              <a:t> </a:t>
            </a:r>
            <a:r>
              <a:rPr lang="zh-TW" altLang="en-US" sz="5100" b="1" dirty="0" smtClean="0"/>
              <a:t>變更實習機構</a:t>
            </a:r>
            <a:r>
              <a:rPr lang="en-US" altLang="zh-TW" sz="5100" b="1" dirty="0" smtClean="0"/>
              <a:t>(1/2)</a:t>
            </a:r>
            <a:endParaRPr lang="zh-TW" altLang="en-US" sz="5100" b="1" dirty="0"/>
          </a:p>
        </p:txBody>
      </p:sp>
      <p:graphicFrame>
        <p:nvGraphicFramePr>
          <p:cNvPr id="2" name="資料庫圖表 1"/>
          <p:cNvGraphicFramePr/>
          <p:nvPr>
            <p:extLst>
              <p:ext uri="{D42A27DB-BD31-4B8C-83A1-F6EECF244321}">
                <p14:modId xmlns:p14="http://schemas.microsoft.com/office/powerpoint/2010/main" val="2282173146"/>
              </p:ext>
            </p:extLst>
          </p:nvPr>
        </p:nvGraphicFramePr>
        <p:xfrm>
          <a:off x="431800" y="1466971"/>
          <a:ext cx="10989408" cy="53910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324224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剪去單一角落矩形 7"/>
          <p:cNvSpPr/>
          <p:nvPr/>
        </p:nvSpPr>
        <p:spPr>
          <a:xfrm>
            <a:off x="-1" y="473192"/>
            <a:ext cx="10829677" cy="1268144"/>
          </a:xfrm>
          <a:prstGeom prst="snip1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5000" b="1" dirty="0" smtClean="0"/>
              <a:t> </a:t>
            </a:r>
            <a:r>
              <a:rPr lang="zh-TW" altLang="en-US" sz="5100" b="1" dirty="0" smtClean="0"/>
              <a:t>變更實習機構</a:t>
            </a:r>
            <a:r>
              <a:rPr lang="en-US" altLang="zh-TW" sz="5100" b="1" dirty="0" smtClean="0"/>
              <a:t>(2/2)</a:t>
            </a:r>
            <a:endParaRPr lang="zh-TW" altLang="en-US" sz="5100" b="1" dirty="0"/>
          </a:p>
        </p:txBody>
      </p:sp>
      <p:sp>
        <p:nvSpPr>
          <p:cNvPr id="5" name="內容版面配置區 2"/>
          <p:cNvSpPr txBox="1">
            <a:spLocks/>
          </p:cNvSpPr>
          <p:nvPr/>
        </p:nvSpPr>
        <p:spPr>
          <a:xfrm>
            <a:off x="210429" y="1875421"/>
            <a:ext cx="11272325" cy="4287987"/>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just">
              <a:lnSpc>
                <a:spcPct val="100000"/>
              </a:lnSpc>
              <a:buNone/>
            </a:pPr>
            <a:endParaRPr lang="en-US" altLang="zh-TW" sz="2800" dirty="0" smtClean="0"/>
          </a:p>
          <a:p>
            <a:pPr algn="just">
              <a:lnSpc>
                <a:spcPct val="100000"/>
              </a:lnSpc>
              <a:buFont typeface="Wingdings" panose="05000000000000000000" pitchFamily="2" charset="2"/>
              <a:buChar char="Ø"/>
            </a:pPr>
            <a:endParaRPr lang="en-US" altLang="zh-TW" sz="2800" dirty="0" smtClean="0"/>
          </a:p>
          <a:p>
            <a:pPr algn="just">
              <a:lnSpc>
                <a:spcPct val="100000"/>
              </a:lnSpc>
              <a:buFont typeface="Wingdings" panose="05000000000000000000" pitchFamily="2" charset="2"/>
              <a:buChar char="Ø"/>
            </a:pPr>
            <a:endParaRPr lang="zh-TW" altLang="zh-TW" sz="2800" dirty="0" smtClean="0"/>
          </a:p>
          <a:p>
            <a:pPr marL="0" indent="0">
              <a:lnSpc>
                <a:spcPts val="1300"/>
              </a:lnSpc>
              <a:buFont typeface="Calibri" panose="020F0502020204030204" pitchFamily="34" charset="0"/>
              <a:buNone/>
            </a:pPr>
            <a:endParaRPr lang="en-US" altLang="zh-TW" dirty="0" smtClean="0"/>
          </a:p>
          <a:p>
            <a:pPr marL="0" indent="0">
              <a:lnSpc>
                <a:spcPts val="1300"/>
              </a:lnSpc>
              <a:buFont typeface="Calibri" panose="020F0502020204030204" pitchFamily="34" charset="0"/>
              <a:buNone/>
            </a:pPr>
            <a:endParaRPr lang="en-US" altLang="zh-TW" dirty="0" smtClean="0"/>
          </a:p>
          <a:p>
            <a:pPr marL="0" indent="0">
              <a:lnSpc>
                <a:spcPts val="1300"/>
              </a:lnSpc>
              <a:buFont typeface="Calibri" panose="020F0502020204030204" pitchFamily="34" charset="0"/>
              <a:buNone/>
            </a:pPr>
            <a:endParaRPr lang="en-US" altLang="zh-TW" dirty="0" smtClean="0"/>
          </a:p>
          <a:p>
            <a:pPr>
              <a:buFont typeface="Wingdings" panose="05000000000000000000" pitchFamily="2" charset="2"/>
              <a:buChar char="Ø"/>
            </a:pPr>
            <a:endParaRPr lang="zh-TW" altLang="zh-TW" dirty="0" smtClean="0"/>
          </a:p>
          <a:p>
            <a:pPr marL="0" indent="0">
              <a:buFont typeface="Calibri" panose="020F0502020204030204" pitchFamily="34" charset="0"/>
              <a:buNone/>
            </a:pPr>
            <a:endParaRPr lang="en-US" altLang="zh-TW" dirty="0" smtClean="0"/>
          </a:p>
          <a:p>
            <a:pPr>
              <a:buFont typeface="Wingdings" panose="05000000000000000000" pitchFamily="2" charset="2"/>
              <a:buChar char="Ø"/>
            </a:pPr>
            <a:endParaRPr lang="en-US" altLang="zh-TW" dirty="0" smtClean="0"/>
          </a:p>
          <a:p>
            <a:endParaRPr lang="en-US" altLang="zh-TW" dirty="0" smtClean="0"/>
          </a:p>
          <a:p>
            <a:endParaRPr lang="en-US" altLang="zh-TW" dirty="0" smtClean="0"/>
          </a:p>
          <a:p>
            <a:endParaRPr lang="en-US" altLang="zh-TW" dirty="0" smtClean="0"/>
          </a:p>
          <a:p>
            <a:endParaRPr lang="en-US" altLang="zh-TW" dirty="0" smtClean="0"/>
          </a:p>
          <a:p>
            <a:pPr>
              <a:buFont typeface="Wingdings" panose="05000000000000000000" pitchFamily="2" charset="2"/>
              <a:buChar char="Ø"/>
            </a:pPr>
            <a:endParaRPr lang="zh-TW" altLang="en-US" dirty="0" smtClean="0"/>
          </a:p>
          <a:p>
            <a:endParaRPr lang="zh-TW" altLang="zh-TW" dirty="0"/>
          </a:p>
        </p:txBody>
      </p:sp>
      <p:sp>
        <p:nvSpPr>
          <p:cNvPr id="11" name="Rectangle 5"/>
          <p:cNvSpPr>
            <a:spLocks noGrp="1" noChangeArrowheads="1"/>
          </p:cNvSpPr>
          <p:nvPr>
            <p:ph idx="1"/>
          </p:nvPr>
        </p:nvSpPr>
        <p:spPr bwMode="auto">
          <a:xfrm>
            <a:off x="184731" y="1891362"/>
            <a:ext cx="11624017" cy="5909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algn="l" defTabSz="914400" rtl="0" eaLnBrk="0" fontAlgn="base" latinLnBrk="0" hangingPunct="0">
              <a:lnSpc>
                <a:spcPct val="100000"/>
              </a:lnSpc>
              <a:spcBef>
                <a:spcPct val="0"/>
              </a:spcBef>
              <a:spcAft>
                <a:spcPct val="0"/>
              </a:spcAft>
              <a:buSzTx/>
              <a:buFont typeface="Wingdings" panose="05000000000000000000" pitchFamily="2" charset="2"/>
              <a:buChar char="Ø"/>
              <a:tabLst/>
            </a:pPr>
            <a:r>
              <a:rPr kumimoji="0" lang="zh-TW" altLang="zh-TW"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未經教育部審查核可之實習機構，各計畫主持人不得任意選送學生前往該機構實習，</a:t>
            </a:r>
            <a:r>
              <a:rPr kumimoji="0" lang="zh-TW" altLang="zh-TW" sz="1800" b="1" i="0" u="none" strike="noStrike" cap="none" normalizeH="0" baseline="0" dirty="0" smtClean="0">
                <a:ln>
                  <a:noFill/>
                </a:ln>
                <a:solidFill>
                  <a:srgbClr val="FF0000"/>
                </a:solidFill>
                <a:effectLst/>
                <a:cs typeface="Arial" panose="020B0604020202020204" pitchFamily="34" charset="0"/>
              </a:rPr>
              <a:t>倘需新增或變實習機構時，</a:t>
            </a:r>
            <a:r>
              <a:rPr kumimoji="0" lang="zh-TW" altLang="en-US" sz="1800" b="1" i="0" u="none" strike="noStrike" cap="none" normalizeH="0" baseline="0" dirty="0" smtClean="0">
                <a:ln>
                  <a:noFill/>
                </a:ln>
                <a:solidFill>
                  <a:srgbClr val="FF0000"/>
                </a:solidFill>
                <a:effectLst/>
                <a:cs typeface="Arial" panose="020B0604020202020204" pitchFamily="34" charset="0"/>
              </a:rPr>
              <a:t> </a:t>
            </a:r>
            <a:r>
              <a:rPr lang="zh-TW" altLang="en-US" sz="1800" b="1" dirty="0">
                <a:solidFill>
                  <a:srgbClr val="FF0000"/>
                </a:solidFill>
                <a:cs typeface="Arial" panose="020B0604020202020204" pitchFamily="34" charset="0"/>
              </a:rPr>
              <a:t> </a:t>
            </a:r>
            <a:endParaRPr lang="en-US" altLang="zh-TW" sz="1800" b="1" dirty="0" smtClean="0">
              <a:solidFill>
                <a:srgbClr val="FF0000"/>
              </a:solidFill>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SzTx/>
              <a:buNone/>
              <a:tabLst/>
            </a:pPr>
            <a:r>
              <a:rPr kumimoji="0" lang="zh-TW" altLang="en-US" sz="1800" b="1" i="0" u="none" strike="noStrike" cap="none" normalizeH="0" baseline="0" dirty="0">
                <a:ln>
                  <a:noFill/>
                </a:ln>
                <a:solidFill>
                  <a:srgbClr val="FF0000"/>
                </a:solidFill>
                <a:effectLst/>
                <a:cs typeface="Arial" panose="020B0604020202020204" pitchFamily="34" charset="0"/>
              </a:rPr>
              <a:t> </a:t>
            </a:r>
            <a:r>
              <a:rPr kumimoji="0" lang="zh-TW" altLang="en-US" sz="1800" b="1" i="0" u="none" strike="noStrike" cap="none" normalizeH="0" baseline="0" dirty="0" smtClean="0">
                <a:ln>
                  <a:noFill/>
                </a:ln>
                <a:solidFill>
                  <a:srgbClr val="FF0000"/>
                </a:solidFill>
                <a:effectLst/>
                <a:cs typeface="Arial" panose="020B0604020202020204" pitchFamily="34" charset="0"/>
              </a:rPr>
              <a:t>  </a:t>
            </a:r>
            <a:r>
              <a:rPr kumimoji="0" lang="zh-TW" altLang="zh-TW" sz="1800" b="1" i="0" u="none" strike="noStrike" cap="none" normalizeH="0" baseline="0" dirty="0" smtClean="0">
                <a:ln>
                  <a:noFill/>
                </a:ln>
                <a:solidFill>
                  <a:srgbClr val="FF0000"/>
                </a:solidFill>
                <a:effectLst/>
                <a:cs typeface="Arial" panose="020B0604020202020204" pitchFamily="34" charset="0"/>
              </a:rPr>
              <a:t>以一次為限</a:t>
            </a:r>
            <a:r>
              <a:rPr kumimoji="0" lang="zh-TW" altLang="zh-TW"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，應由各該計畫主持人於出國實習一個月前敍明理由及提出該實習機構詳細介紹資料，與原實習機構</a:t>
            </a:r>
            <a:r>
              <a:rPr kumimoji="0" lang="zh-TW" altLang="en-US"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 </a:t>
            </a:r>
            <a:endParaRPr kumimoji="0" lang="en-US" altLang="zh-TW"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SzTx/>
              <a:buNone/>
              <a:tabLst/>
            </a:pPr>
            <a:r>
              <a:rPr lang="zh-TW" altLang="en-US" sz="1800" dirty="0">
                <a:solidFill>
                  <a:srgbClr val="222222"/>
                </a:solidFill>
                <a:cs typeface="Arial" panose="020B0604020202020204" pitchFamily="34" charset="0"/>
              </a:rPr>
              <a:t> </a:t>
            </a:r>
            <a:r>
              <a:rPr lang="zh-TW" altLang="en-US" sz="1800" dirty="0" smtClean="0">
                <a:solidFill>
                  <a:srgbClr val="222222"/>
                </a:solidFill>
                <a:cs typeface="Arial" panose="020B0604020202020204" pitchFamily="34" charset="0"/>
              </a:rPr>
              <a:t>  </a:t>
            </a:r>
            <a:r>
              <a:rPr kumimoji="0" lang="zh-TW" altLang="zh-TW"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不同之處對照表及國外實習機構同意薦送學校選送學生赴該機構實習同意書或合作契約書影本，經由各系實習委</a:t>
            </a:r>
            <a:endParaRPr kumimoji="0" lang="en-US" altLang="zh-TW"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SzTx/>
              <a:buNone/>
              <a:tabLst/>
            </a:pPr>
            <a:r>
              <a:rPr lang="zh-TW" altLang="en-US" sz="1800" dirty="0">
                <a:solidFill>
                  <a:srgbClr val="222222"/>
                </a:solidFill>
                <a:cs typeface="Arial" panose="020B0604020202020204" pitchFamily="34" charset="0"/>
              </a:rPr>
              <a:t> </a:t>
            </a:r>
            <a:r>
              <a:rPr lang="zh-TW" altLang="en-US" sz="1800" dirty="0" smtClean="0">
                <a:solidFill>
                  <a:srgbClr val="222222"/>
                </a:solidFill>
                <a:cs typeface="Arial" panose="020B0604020202020204" pitchFamily="34" charset="0"/>
              </a:rPr>
              <a:t>  </a:t>
            </a:r>
            <a:r>
              <a:rPr kumimoji="0" lang="zh-TW" altLang="zh-TW"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員會進行審查，依變更實習機構審查表所訂之下列項目於15日內完成評審，簽章後送審核召集人。</a:t>
            </a:r>
            <a:endParaRPr kumimoji="0" lang="en-US" altLang="zh-TW"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SzTx/>
              <a:buNone/>
              <a:tabLst/>
            </a:pPr>
            <a:endParaRPr lang="en-US" altLang="zh-TW" sz="1800" dirty="0"/>
          </a:p>
          <a:p>
            <a:pPr marR="0" lvl="0" algn="l" defTabSz="914400" rtl="0" eaLnBrk="0" fontAlgn="base" latinLnBrk="0" hangingPunct="0">
              <a:lnSpc>
                <a:spcPct val="100000"/>
              </a:lnSpc>
              <a:spcBef>
                <a:spcPct val="0"/>
              </a:spcBef>
              <a:spcAft>
                <a:spcPct val="0"/>
              </a:spcAft>
              <a:buSzTx/>
              <a:buFont typeface="Wingdings" panose="05000000000000000000" pitchFamily="2" charset="2"/>
              <a:buChar char="Ø"/>
              <a:tabLst/>
            </a:pPr>
            <a:r>
              <a:rPr kumimoji="0" lang="zh-TW" altLang="zh-TW"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審核後請於3日內將</a:t>
            </a:r>
            <a:r>
              <a:rPr kumimoji="0" lang="zh-TW" altLang="en-US"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系</a:t>
            </a:r>
            <a:r>
              <a:rPr kumimoji="0" lang="zh-TW" altLang="zh-TW"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實習委員會(含各位委員)之審查表擲送研發處，由研發處簽請校長核示，始得新增或變更該</a:t>
            </a:r>
            <a:endParaRPr kumimoji="0" lang="en-US" altLang="zh-TW"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SzTx/>
              <a:buNone/>
              <a:tabLst/>
            </a:pPr>
            <a:r>
              <a:rPr lang="zh-TW" altLang="en-US" sz="1800" dirty="0">
                <a:solidFill>
                  <a:srgbClr val="222222"/>
                </a:solidFill>
                <a:cs typeface="Arial" panose="020B0604020202020204" pitchFamily="34" charset="0"/>
              </a:rPr>
              <a:t> </a:t>
            </a:r>
            <a:r>
              <a:rPr lang="zh-TW" altLang="en-US" sz="1800" dirty="0" smtClean="0">
                <a:solidFill>
                  <a:srgbClr val="222222"/>
                </a:solidFill>
                <a:cs typeface="Arial" panose="020B0604020202020204" pitchFamily="34" charset="0"/>
              </a:rPr>
              <a:t>  </a:t>
            </a:r>
            <a:r>
              <a:rPr kumimoji="0" lang="zh-TW" altLang="zh-TW"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實習機構，同時應備文函送</a:t>
            </a:r>
            <a:r>
              <a:rPr kumimoji="0" lang="zh-TW" altLang="en-US"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學海專辦及教育部</a:t>
            </a:r>
            <a:r>
              <a:rPr kumimoji="0" lang="zh-TW" altLang="zh-TW"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rPr>
              <a:t>。</a:t>
            </a:r>
            <a:endParaRPr kumimoji="0" lang="en-US" altLang="zh-TW"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SzTx/>
              <a:buNone/>
              <a:tabLst/>
            </a:pPr>
            <a:endParaRPr lang="en-US" altLang="zh-TW" sz="1800" dirty="0">
              <a:solidFill>
                <a:srgbClr val="222222"/>
              </a:solidFill>
              <a:cs typeface="Arial" panose="020B0604020202020204" pitchFamily="34" charset="0"/>
            </a:endParaRPr>
          </a:p>
          <a:p>
            <a:pPr>
              <a:lnSpc>
                <a:spcPct val="100000"/>
              </a:lnSpc>
              <a:buSzTx/>
              <a:buFont typeface="Wingdings" panose="05000000000000000000" pitchFamily="2" charset="2"/>
              <a:buChar char="Ø"/>
            </a:pPr>
            <a:r>
              <a:rPr lang="zh-TW" altLang="zh-TW" sz="1800" dirty="0" smtClean="0"/>
              <a:t>變更</a:t>
            </a:r>
            <a:r>
              <a:rPr lang="zh-TW" altLang="zh-TW" sz="1800" dirty="0"/>
              <a:t>實習機構</a:t>
            </a:r>
            <a:r>
              <a:rPr lang="zh-TW" altLang="zh-TW" sz="1800" dirty="0" smtClean="0"/>
              <a:t>，</a:t>
            </a:r>
            <a:r>
              <a:rPr lang="zh-TW" altLang="en-US" sz="1800" dirty="0" smtClean="0"/>
              <a:t>計畫主持人</a:t>
            </a:r>
            <a:r>
              <a:rPr lang="zh-TW" altLang="zh-TW" sz="1800" dirty="0" smtClean="0"/>
              <a:t>需</a:t>
            </a:r>
            <a:r>
              <a:rPr lang="zh-TW" altLang="en-US" sz="1800" dirty="0" smtClean="0"/>
              <a:t>於學生出國</a:t>
            </a:r>
            <a:r>
              <a:rPr lang="en-US" altLang="zh-TW" sz="1800" dirty="0" smtClean="0"/>
              <a:t>1</a:t>
            </a:r>
            <a:r>
              <a:rPr lang="zh-TW" altLang="en-US" sz="1800" dirty="0" smtClean="0"/>
              <a:t>個月前，</a:t>
            </a:r>
            <a:r>
              <a:rPr lang="zh-TW" altLang="zh-TW" sz="1800" dirty="0" smtClean="0"/>
              <a:t>提供</a:t>
            </a:r>
            <a:r>
              <a:rPr lang="zh-TW" altLang="en-US" sz="1800" dirty="0" smtClean="0"/>
              <a:t>研發</a:t>
            </a:r>
            <a:r>
              <a:rPr lang="zh-TW" altLang="zh-TW" sz="1800" dirty="0" smtClean="0"/>
              <a:t>處</a:t>
            </a:r>
            <a:r>
              <a:rPr lang="zh-TW" altLang="zh-TW" sz="1800" dirty="0"/>
              <a:t>以下文件:</a:t>
            </a:r>
            <a:br>
              <a:rPr lang="zh-TW" altLang="zh-TW" sz="1800" dirty="0"/>
            </a:br>
            <a:r>
              <a:rPr lang="zh-TW" altLang="zh-TW" sz="1800" dirty="0"/>
              <a:t>1</a:t>
            </a:r>
            <a:r>
              <a:rPr lang="zh-TW" altLang="zh-TW" sz="1800" dirty="0" smtClean="0"/>
              <a:t>.敍</a:t>
            </a:r>
            <a:r>
              <a:rPr lang="zh-TW" altLang="zh-TW" sz="1800" dirty="0"/>
              <a:t>明變更理由及提出該變更後之實習機構詳細介紹資料。</a:t>
            </a:r>
            <a:br>
              <a:rPr lang="zh-TW" altLang="zh-TW" sz="1800" dirty="0"/>
            </a:br>
            <a:r>
              <a:rPr lang="zh-TW" altLang="zh-TW" sz="1800" dirty="0"/>
              <a:t>2.與原實習機構不同之處對照表。</a:t>
            </a:r>
            <a:br>
              <a:rPr lang="zh-TW" altLang="zh-TW" sz="1800" dirty="0"/>
            </a:br>
            <a:r>
              <a:rPr lang="zh-TW" altLang="zh-TW" sz="1800" dirty="0"/>
              <a:t>3.國外實習機構同意薦送學校選送學生赴該機構實習同意書或合作契約書影本。</a:t>
            </a:r>
            <a:br>
              <a:rPr lang="zh-TW" altLang="zh-TW" sz="1800" dirty="0"/>
            </a:br>
            <a:r>
              <a:rPr lang="zh-TW" altLang="zh-TW" sz="1800" dirty="0"/>
              <a:t>4.系實習委員會審查會議紀錄</a:t>
            </a:r>
            <a:r>
              <a:rPr lang="zh-TW" altLang="zh-TW" sz="1800" dirty="0" smtClean="0"/>
              <a:t>(</a:t>
            </a:r>
            <a:r>
              <a:rPr lang="en-US" altLang="zh-TW" sz="1800" dirty="0" smtClean="0"/>
              <a:t>Ex: </a:t>
            </a:r>
            <a:r>
              <a:rPr lang="zh-TW" altLang="zh-TW" sz="1800" dirty="0" smtClean="0"/>
              <a:t>決議</a:t>
            </a:r>
            <a:r>
              <a:rPr lang="zh-TW" altLang="zh-TW" sz="1800" dirty="0"/>
              <a:t>:</a:t>
            </a:r>
            <a:r>
              <a:rPr lang="zh-TW" altLang="zh-TW" sz="1800" dirty="0" smtClean="0"/>
              <a:t>通過</a:t>
            </a:r>
            <a:r>
              <a:rPr lang="zh-TW" altLang="en-US" sz="1800" dirty="0" smtClean="0"/>
              <a:t>學海築夢</a:t>
            </a:r>
            <a:r>
              <a:rPr lang="zh-TW" altLang="zh-TW" sz="1800" dirty="0" smtClean="0"/>
              <a:t>國外</a:t>
            </a:r>
            <a:r>
              <a:rPr lang="zh-TW" altLang="zh-TW" sz="1800" dirty="0"/>
              <a:t>變更實習機構)</a:t>
            </a:r>
            <a:br>
              <a:rPr lang="zh-TW" altLang="zh-TW" sz="1800" dirty="0"/>
            </a:br>
            <a:r>
              <a:rPr lang="zh-TW" altLang="zh-TW" sz="1800" dirty="0"/>
              <a:t>5.變更實習機構審查表(本校學海築</a:t>
            </a:r>
            <a:r>
              <a:rPr lang="zh-TW" altLang="zh-TW" sz="1800" dirty="0" smtClean="0"/>
              <a:t>夢</a:t>
            </a:r>
            <a:r>
              <a:rPr lang="zh-TW" altLang="en-US" sz="1800" dirty="0"/>
              <a:t>、新南向學</a:t>
            </a:r>
            <a:r>
              <a:rPr lang="zh-TW" altLang="en-US" sz="1800" dirty="0" smtClean="0"/>
              <a:t>海築夢</a:t>
            </a:r>
            <a:r>
              <a:rPr lang="zh-TW" altLang="zh-TW" sz="1800" dirty="0" smtClean="0"/>
              <a:t>要點</a:t>
            </a:r>
            <a:r>
              <a:rPr lang="zh-TW" altLang="zh-TW" sz="1800" dirty="0"/>
              <a:t>附件:變更審查表)</a:t>
            </a:r>
          </a:p>
          <a:p>
            <a:pPr marL="0" marR="0" lvl="0" indent="0" algn="l" defTabSz="914400" rtl="0" eaLnBrk="0" fontAlgn="base" latinLnBrk="0" hangingPunct="0">
              <a:lnSpc>
                <a:spcPct val="100000"/>
              </a:lnSpc>
              <a:spcBef>
                <a:spcPct val="0"/>
              </a:spcBef>
              <a:spcAft>
                <a:spcPct val="0"/>
              </a:spcAft>
              <a:buSzTx/>
              <a:buNone/>
              <a:tabLst/>
            </a:pPr>
            <a:endParaRPr kumimoji="0" lang="en-US" altLang="zh-TW"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SzTx/>
              <a:buNone/>
              <a:tabLst/>
            </a:pPr>
            <a:endParaRPr lang="en-US" altLang="zh-TW" sz="1800" dirty="0">
              <a:solidFill>
                <a:srgbClr val="222222"/>
              </a:solidFill>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SzTx/>
              <a:buNone/>
              <a:tabLst/>
            </a:pPr>
            <a:endParaRPr kumimoji="0" lang="en-US" altLang="zh-TW"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SzTx/>
              <a:buNone/>
              <a:tabLst/>
            </a:pPr>
            <a:endParaRPr lang="en-US" altLang="zh-TW" sz="1800" dirty="0">
              <a:solidFill>
                <a:srgbClr val="222222"/>
              </a:solidFill>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SzTx/>
              <a:buNone/>
              <a:tabLst/>
            </a:pPr>
            <a:endParaRPr kumimoji="0" lang="en-US" altLang="zh-TW" sz="1800" b="0" i="0" u="none" strike="noStrike" cap="none" normalizeH="0" baseline="0" dirty="0" smtClean="0">
              <a:ln>
                <a:noFill/>
              </a:ln>
              <a:solidFill>
                <a:srgbClr val="222222"/>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SzTx/>
              <a:buNone/>
              <a:tabLst/>
            </a:pPr>
            <a:r>
              <a:rPr kumimoji="0" lang="zh-TW" altLang="zh-TW" sz="1800" b="0" i="0" u="none" strike="noStrike" cap="none" normalizeH="0" baseline="0" dirty="0" smtClean="0">
                <a:ln>
                  <a:noFill/>
                </a:ln>
                <a:solidFill>
                  <a:schemeClr val="tx1"/>
                </a:solidFill>
                <a:effectLst/>
              </a:rPr>
              <a:t> </a:t>
            </a:r>
            <a:endParaRPr kumimoji="0" lang="en-US" altLang="zh-TW" sz="1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SzTx/>
              <a:buNone/>
              <a:tabLst/>
            </a:pPr>
            <a:endParaRPr kumimoji="0" lang="zh-TW" altLang="zh-TW" sz="1800" b="0" i="0" u="none" strike="noStrike" cap="none" normalizeH="0" baseline="0" dirty="0" smtClean="0">
              <a:ln>
                <a:noFill/>
              </a:ln>
              <a:solidFill>
                <a:schemeClr val="tx1"/>
              </a:solidFill>
              <a:effectLst/>
              <a:latin typeface="Arial" panose="020B0604020202020204" pitchFamily="34" charset="0"/>
            </a:endParaRPr>
          </a:p>
        </p:txBody>
      </p:sp>
      <p:sp>
        <p:nvSpPr>
          <p:cNvPr id="12" name="Rectangle 6"/>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zh-TW" sz="1800" b="0" i="0" u="none" strike="noStrike" cap="none" normalizeH="0" baseline="0" dirty="0" smtClean="0">
                <a:ln>
                  <a:noFill/>
                </a:ln>
                <a:solidFill>
                  <a:schemeClr val="tx1"/>
                </a:solidFill>
                <a:effectLst/>
                <a:latin typeface="Arial" panose="020B0604020202020204" pitchFamily="34" charset="0"/>
              </a:rPr>
              <a:t/>
            </a:r>
            <a:br>
              <a:rPr kumimoji="0" lang="zh-TW" altLang="zh-TW" sz="1800" b="0" i="0" u="none" strike="noStrike" cap="none" normalizeH="0" baseline="0" dirty="0" smtClean="0">
                <a:ln>
                  <a:noFill/>
                </a:ln>
                <a:solidFill>
                  <a:schemeClr val="tx1"/>
                </a:solidFill>
                <a:effectLst/>
                <a:latin typeface="Arial" panose="020B0604020202020204" pitchFamily="34" charset="0"/>
              </a:rPr>
            </a:br>
            <a:endParaRPr kumimoji="0" lang="zh-TW" altLang="zh-TW"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288704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剪去單一角落矩形 7"/>
          <p:cNvSpPr/>
          <p:nvPr/>
        </p:nvSpPr>
        <p:spPr>
          <a:xfrm>
            <a:off x="-1" y="473192"/>
            <a:ext cx="10829677" cy="1268144"/>
          </a:xfrm>
          <a:prstGeom prst="snip1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5000" b="1" dirty="0" smtClean="0"/>
              <a:t> </a:t>
            </a:r>
            <a:r>
              <a:rPr lang="zh-TW" altLang="en-US" sz="5100" b="1" dirty="0" smtClean="0"/>
              <a:t>變更</a:t>
            </a:r>
            <a:r>
              <a:rPr lang="zh-TW" altLang="en-US" sz="5100" b="1" dirty="0"/>
              <a:t>計畫主持人</a:t>
            </a:r>
          </a:p>
        </p:txBody>
      </p:sp>
      <p:sp>
        <p:nvSpPr>
          <p:cNvPr id="5" name="內容版面配置區 2"/>
          <p:cNvSpPr txBox="1">
            <a:spLocks/>
          </p:cNvSpPr>
          <p:nvPr/>
        </p:nvSpPr>
        <p:spPr>
          <a:xfrm>
            <a:off x="210429" y="1875421"/>
            <a:ext cx="11272325" cy="4287987"/>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just">
              <a:lnSpc>
                <a:spcPct val="100000"/>
              </a:lnSpc>
              <a:buNone/>
            </a:pPr>
            <a:endParaRPr lang="en-US" altLang="zh-TW" sz="2800" dirty="0" smtClean="0"/>
          </a:p>
          <a:p>
            <a:pPr algn="just">
              <a:lnSpc>
                <a:spcPct val="100000"/>
              </a:lnSpc>
              <a:buFont typeface="Wingdings" panose="05000000000000000000" pitchFamily="2" charset="2"/>
              <a:buChar char="Ø"/>
            </a:pPr>
            <a:endParaRPr lang="en-US" altLang="zh-TW" sz="2800" dirty="0" smtClean="0"/>
          </a:p>
          <a:p>
            <a:pPr algn="just">
              <a:lnSpc>
                <a:spcPct val="100000"/>
              </a:lnSpc>
              <a:buFont typeface="Wingdings" panose="05000000000000000000" pitchFamily="2" charset="2"/>
              <a:buChar char="Ø"/>
            </a:pPr>
            <a:endParaRPr lang="zh-TW" altLang="zh-TW" sz="2800" dirty="0" smtClean="0"/>
          </a:p>
          <a:p>
            <a:pPr marL="0" indent="0">
              <a:lnSpc>
                <a:spcPts val="1300"/>
              </a:lnSpc>
              <a:buFont typeface="Calibri" panose="020F0502020204030204" pitchFamily="34" charset="0"/>
              <a:buNone/>
            </a:pPr>
            <a:endParaRPr lang="en-US" altLang="zh-TW" dirty="0" smtClean="0"/>
          </a:p>
          <a:p>
            <a:pPr marL="0" indent="0">
              <a:lnSpc>
                <a:spcPts val="1300"/>
              </a:lnSpc>
              <a:buFont typeface="Calibri" panose="020F0502020204030204" pitchFamily="34" charset="0"/>
              <a:buNone/>
            </a:pPr>
            <a:endParaRPr lang="en-US" altLang="zh-TW" dirty="0" smtClean="0"/>
          </a:p>
          <a:p>
            <a:pPr marL="0" indent="0">
              <a:lnSpc>
                <a:spcPts val="1300"/>
              </a:lnSpc>
              <a:buFont typeface="Calibri" panose="020F0502020204030204" pitchFamily="34" charset="0"/>
              <a:buNone/>
            </a:pPr>
            <a:endParaRPr lang="en-US" altLang="zh-TW" dirty="0" smtClean="0"/>
          </a:p>
          <a:p>
            <a:pPr>
              <a:buFont typeface="Wingdings" panose="05000000000000000000" pitchFamily="2" charset="2"/>
              <a:buChar char="Ø"/>
            </a:pPr>
            <a:endParaRPr lang="zh-TW" altLang="zh-TW" dirty="0" smtClean="0"/>
          </a:p>
          <a:p>
            <a:pPr marL="0" indent="0">
              <a:buFont typeface="Calibri" panose="020F0502020204030204" pitchFamily="34" charset="0"/>
              <a:buNone/>
            </a:pPr>
            <a:endParaRPr lang="en-US" altLang="zh-TW" dirty="0" smtClean="0"/>
          </a:p>
          <a:p>
            <a:pPr>
              <a:buFont typeface="Wingdings" panose="05000000000000000000" pitchFamily="2" charset="2"/>
              <a:buChar char="Ø"/>
            </a:pPr>
            <a:endParaRPr lang="en-US" altLang="zh-TW" dirty="0" smtClean="0"/>
          </a:p>
          <a:p>
            <a:endParaRPr lang="en-US" altLang="zh-TW" dirty="0" smtClean="0"/>
          </a:p>
          <a:p>
            <a:endParaRPr lang="en-US" altLang="zh-TW" dirty="0" smtClean="0"/>
          </a:p>
          <a:p>
            <a:endParaRPr lang="en-US" altLang="zh-TW" dirty="0" smtClean="0"/>
          </a:p>
          <a:p>
            <a:endParaRPr lang="en-US" altLang="zh-TW" dirty="0" smtClean="0"/>
          </a:p>
          <a:p>
            <a:pPr>
              <a:buFont typeface="Wingdings" panose="05000000000000000000" pitchFamily="2" charset="2"/>
              <a:buChar char="Ø"/>
            </a:pPr>
            <a:endParaRPr lang="zh-TW" altLang="en-US" dirty="0" smtClean="0"/>
          </a:p>
          <a:p>
            <a:endParaRPr lang="zh-TW" altLang="zh-TW" dirty="0"/>
          </a:p>
        </p:txBody>
      </p:sp>
      <p:sp>
        <p:nvSpPr>
          <p:cNvPr id="11" name="Rectangle 5"/>
          <p:cNvSpPr>
            <a:spLocks noGrp="1" noChangeArrowheads="1"/>
          </p:cNvSpPr>
          <p:nvPr>
            <p:ph idx="1"/>
          </p:nvPr>
        </p:nvSpPr>
        <p:spPr bwMode="auto">
          <a:xfrm>
            <a:off x="184731" y="2047665"/>
            <a:ext cx="11624017"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lvl="0" indent="0">
              <a:lnSpc>
                <a:spcPct val="100000"/>
              </a:lnSpc>
              <a:buSzTx/>
              <a:buNone/>
            </a:pPr>
            <a:r>
              <a:rPr lang="zh-TW" altLang="en-US" dirty="0"/>
              <a:t>遇特殊</a:t>
            </a:r>
            <a:r>
              <a:rPr lang="zh-TW" altLang="en-US" dirty="0" smtClean="0"/>
              <a:t>情況，</a:t>
            </a:r>
            <a:r>
              <a:rPr lang="zh-TW" altLang="en-US" dirty="0"/>
              <a:t>需變更計畫主持人時，薦送學校應先取得原計畫主持人</a:t>
            </a:r>
            <a:r>
              <a:rPr lang="zh-TW" altLang="en-US" dirty="0" smtClean="0"/>
              <a:t>書面</a:t>
            </a:r>
            <a:r>
              <a:rPr lang="zh-TW" altLang="en-US" dirty="0"/>
              <a:t>同意，並填妥更換計畫主持人同意書；倘因特殊事由</a:t>
            </a:r>
            <a:r>
              <a:rPr lang="zh-TW" altLang="en-US" dirty="0" smtClean="0"/>
              <a:t>無法取得</a:t>
            </a:r>
            <a:r>
              <a:rPr lang="zh-TW" altLang="en-US" dirty="0"/>
              <a:t>計畫主持人書面同意者，請於更換計畫主持人同意書</a:t>
            </a:r>
            <a:r>
              <a:rPr lang="zh-TW" altLang="en-US" dirty="0" smtClean="0"/>
              <a:t>敘明理</a:t>
            </a:r>
            <a:r>
              <a:rPr lang="zh-TW" altLang="en-US" dirty="0"/>
              <a:t>由。備函逕</a:t>
            </a:r>
            <a:r>
              <a:rPr lang="zh-TW" altLang="en-US" dirty="0" smtClean="0"/>
              <a:t>送學海專辦及教育部</a:t>
            </a:r>
            <a:r>
              <a:rPr lang="zh-TW" altLang="en-US" dirty="0"/>
              <a:t>備查，並上網</a:t>
            </a:r>
            <a:r>
              <a:rPr lang="zh-TW" altLang="en-US" dirty="0" smtClean="0"/>
              <a:t>更改系統</a:t>
            </a:r>
            <a:r>
              <a:rPr lang="zh-TW" altLang="en-US" dirty="0"/>
              <a:t>資訊。</a:t>
            </a:r>
            <a:endParaRPr kumimoji="0" lang="en-US" altLang="zh-TW"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SzTx/>
              <a:buNone/>
              <a:tabLst/>
            </a:pPr>
            <a:endParaRPr lang="en-US" altLang="zh-TW" sz="1800" dirty="0">
              <a:solidFill>
                <a:srgbClr val="222222"/>
              </a:solidFill>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SzTx/>
              <a:buNone/>
              <a:tabLst/>
            </a:pPr>
            <a:endParaRPr kumimoji="0" lang="en-US" altLang="zh-TW" sz="1800" b="0" i="0" u="none" strike="noStrike" cap="none" normalizeH="0" baseline="0" dirty="0" smtClean="0">
              <a:ln>
                <a:noFill/>
              </a:ln>
              <a:solidFill>
                <a:srgbClr val="222222"/>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SzTx/>
              <a:buNone/>
              <a:tabLst/>
            </a:pPr>
            <a:endParaRPr lang="en-US" altLang="zh-TW" sz="1800" dirty="0">
              <a:solidFill>
                <a:srgbClr val="222222"/>
              </a:solidFill>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SzTx/>
              <a:buNone/>
              <a:tabLst/>
            </a:pPr>
            <a:endParaRPr kumimoji="0" lang="en-US" altLang="zh-TW" sz="1800" b="0" i="0" u="none" strike="noStrike" cap="none" normalizeH="0" baseline="0" dirty="0" smtClean="0">
              <a:ln>
                <a:noFill/>
              </a:ln>
              <a:solidFill>
                <a:srgbClr val="222222"/>
              </a:solidFill>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SzTx/>
              <a:buNone/>
              <a:tabLst/>
            </a:pPr>
            <a:r>
              <a:rPr kumimoji="0" lang="zh-TW" altLang="zh-TW" sz="1800" b="0" i="0" u="none" strike="noStrike" cap="none" normalizeH="0" baseline="0" dirty="0" smtClean="0">
                <a:ln>
                  <a:noFill/>
                </a:ln>
                <a:solidFill>
                  <a:schemeClr val="tx1"/>
                </a:solidFill>
                <a:effectLst/>
              </a:rPr>
              <a:t> </a:t>
            </a:r>
            <a:endParaRPr kumimoji="0" lang="en-US" altLang="zh-TW" sz="1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SzTx/>
              <a:buNone/>
              <a:tabLst/>
            </a:pPr>
            <a:endParaRPr kumimoji="0" lang="zh-TW" altLang="zh-TW" sz="1800" b="0" i="0" u="none" strike="noStrike" cap="none" normalizeH="0" baseline="0" dirty="0" smtClean="0">
              <a:ln>
                <a:noFill/>
              </a:ln>
              <a:solidFill>
                <a:schemeClr val="tx1"/>
              </a:solidFill>
              <a:effectLst/>
              <a:latin typeface="Arial" panose="020B0604020202020204" pitchFamily="34" charset="0"/>
            </a:endParaRPr>
          </a:p>
        </p:txBody>
      </p:sp>
      <p:sp>
        <p:nvSpPr>
          <p:cNvPr id="12" name="Rectangle 6"/>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zh-TW" sz="1800" b="0" i="0" u="none" strike="noStrike" cap="none" normalizeH="0" baseline="0" dirty="0" smtClean="0">
                <a:ln>
                  <a:noFill/>
                </a:ln>
                <a:solidFill>
                  <a:schemeClr val="tx1"/>
                </a:solidFill>
                <a:effectLst/>
                <a:latin typeface="Arial" panose="020B0604020202020204" pitchFamily="34" charset="0"/>
              </a:rPr>
              <a:t/>
            </a:r>
            <a:br>
              <a:rPr kumimoji="0" lang="zh-TW" altLang="zh-TW" sz="1800" b="0" i="0" u="none" strike="noStrike" cap="none" normalizeH="0" baseline="0" dirty="0" smtClean="0">
                <a:ln>
                  <a:noFill/>
                </a:ln>
                <a:solidFill>
                  <a:schemeClr val="tx1"/>
                </a:solidFill>
                <a:effectLst/>
                <a:latin typeface="Arial" panose="020B0604020202020204" pitchFamily="34" charset="0"/>
              </a:rPr>
            </a:br>
            <a:endParaRPr kumimoji="0" lang="zh-TW" altLang="zh-TW" sz="18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2" name="資料庫圖表 1"/>
          <p:cNvGraphicFramePr/>
          <p:nvPr>
            <p:extLst>
              <p:ext uri="{D42A27DB-BD31-4B8C-83A1-F6EECF244321}">
                <p14:modId xmlns:p14="http://schemas.microsoft.com/office/powerpoint/2010/main" val="700826583"/>
              </p:ext>
            </p:extLst>
          </p:nvPr>
        </p:nvGraphicFramePr>
        <p:xfrm>
          <a:off x="498764" y="2883349"/>
          <a:ext cx="11480800" cy="34141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495218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365760" y="2083506"/>
            <a:ext cx="11398348" cy="4444513"/>
          </a:xfrm>
        </p:spPr>
        <p:txBody>
          <a:bodyPr>
            <a:noAutofit/>
          </a:bodyPr>
          <a:lstStyle/>
          <a:p>
            <a:pPr algn="just">
              <a:lnSpc>
                <a:spcPct val="100000"/>
              </a:lnSpc>
              <a:buFont typeface="Wingdings" panose="05000000000000000000" pitchFamily="2" charset="2"/>
              <a:buChar char="ü"/>
            </a:pPr>
            <a:r>
              <a:rPr lang="zh-TW" altLang="en-US" sz="2800" dirty="0" smtClean="0"/>
              <a:t>教育部核定後至學生出國留學或實習前這段期間，計畫主持人</a:t>
            </a:r>
            <a:r>
              <a:rPr lang="en-US" altLang="zh-TW" sz="2800" dirty="0" smtClean="0"/>
              <a:t>(</a:t>
            </a:r>
            <a:r>
              <a:rPr lang="zh-TW" altLang="en-US" sz="2800" dirty="0" smtClean="0"/>
              <a:t>或系上</a:t>
            </a:r>
            <a:r>
              <a:rPr lang="en-US" altLang="zh-TW" sz="2800" dirty="0" smtClean="0"/>
              <a:t>)</a:t>
            </a:r>
            <a:r>
              <a:rPr lang="zh-TW" altLang="en-US" sz="2800" dirty="0" smtClean="0"/>
              <a:t>、 </a:t>
            </a:r>
            <a:r>
              <a:rPr lang="zh-TW" altLang="en-US" sz="2800" dirty="0"/>
              <a:t> </a:t>
            </a:r>
            <a:r>
              <a:rPr lang="zh-TW" altLang="en-US" sz="2800" dirty="0" smtClean="0"/>
              <a:t> </a:t>
            </a:r>
            <a:endParaRPr lang="en-US" altLang="zh-TW" sz="2800" dirty="0" smtClean="0"/>
          </a:p>
          <a:p>
            <a:pPr marL="0" indent="0" algn="just">
              <a:lnSpc>
                <a:spcPct val="100000"/>
              </a:lnSpc>
              <a:buNone/>
            </a:pPr>
            <a:r>
              <a:rPr lang="zh-TW" altLang="en-US" sz="2800" dirty="0"/>
              <a:t> </a:t>
            </a:r>
            <a:r>
              <a:rPr lang="zh-TW" altLang="en-US" sz="2800" dirty="0" smtClean="0"/>
              <a:t>  學生皆有相關義務須履行，後續分別就出國前、國外期間、返國後等</a:t>
            </a:r>
            <a:endParaRPr lang="en-US" altLang="zh-TW" sz="2800" dirty="0" smtClean="0"/>
          </a:p>
          <a:p>
            <a:pPr marL="0" indent="0" algn="just">
              <a:lnSpc>
                <a:spcPct val="100000"/>
              </a:lnSpc>
              <a:buNone/>
            </a:pPr>
            <a:r>
              <a:rPr lang="zh-TW" altLang="en-US" sz="2800" dirty="0"/>
              <a:t> </a:t>
            </a:r>
            <a:r>
              <a:rPr lang="zh-TW" altLang="en-US" sz="2800" dirty="0" smtClean="0"/>
              <a:t>  說明。</a:t>
            </a:r>
            <a:endParaRPr lang="en-US" altLang="zh-TW" sz="2800" dirty="0" smtClean="0"/>
          </a:p>
          <a:p>
            <a:pPr algn="just">
              <a:lnSpc>
                <a:spcPct val="100000"/>
              </a:lnSpc>
              <a:buFont typeface="Wingdings" panose="05000000000000000000" pitchFamily="2" charset="2"/>
              <a:buChar char="ü"/>
            </a:pPr>
            <a:r>
              <a:rPr lang="zh-TW" altLang="en-US" sz="2800" b="1" dirty="0" smtClean="0">
                <a:solidFill>
                  <a:srgbClr val="FF0000"/>
                </a:solidFill>
              </a:rPr>
              <a:t>男學生因具備役男身分</a:t>
            </a:r>
            <a:r>
              <a:rPr lang="zh-TW" altLang="en-US" sz="2800" dirty="0" smtClean="0"/>
              <a:t>，在出國前必須由學校</a:t>
            </a:r>
            <a:r>
              <a:rPr lang="en-US" altLang="zh-TW" sz="2800" dirty="0" smtClean="0"/>
              <a:t>(</a:t>
            </a:r>
            <a:r>
              <a:rPr lang="zh-TW" altLang="en-US" sz="2800" dirty="0" smtClean="0"/>
              <a:t>學務處</a:t>
            </a:r>
            <a:r>
              <a:rPr lang="en-US" altLang="zh-TW" sz="2800" dirty="0" smtClean="0"/>
              <a:t>)</a:t>
            </a:r>
            <a:r>
              <a:rPr lang="zh-TW" altLang="en-US" sz="2800" dirty="0" smtClean="0"/>
              <a:t>協助辦理</a:t>
            </a:r>
            <a:r>
              <a:rPr lang="zh-TW" altLang="en-US" sz="2800" dirty="0"/>
              <a:t>役男</a:t>
            </a:r>
            <a:r>
              <a:rPr lang="zh-TW" altLang="en-US" sz="2800" dirty="0" smtClean="0"/>
              <a:t>出</a:t>
            </a:r>
            <a:endParaRPr lang="en-US" altLang="zh-TW" sz="2800" dirty="0" smtClean="0"/>
          </a:p>
          <a:p>
            <a:pPr marL="0" indent="0" algn="just">
              <a:lnSpc>
                <a:spcPct val="100000"/>
              </a:lnSpc>
              <a:buNone/>
            </a:pPr>
            <a:r>
              <a:rPr lang="zh-TW" altLang="en-US" sz="2800" dirty="0"/>
              <a:t> </a:t>
            </a:r>
            <a:r>
              <a:rPr lang="zh-TW" altLang="en-US" sz="2800" dirty="0" smtClean="0"/>
              <a:t>   境事宜，</a:t>
            </a:r>
            <a:r>
              <a:rPr lang="zh-TW" altLang="en-US" sz="2800" b="1" u="sng" dirty="0" smtClean="0">
                <a:solidFill>
                  <a:srgbClr val="FF0000"/>
                </a:solidFill>
              </a:rPr>
              <a:t>在未收到政府單位核准出境公文前，男學生無法出境</a:t>
            </a:r>
            <a:r>
              <a:rPr lang="zh-TW" altLang="en-US" sz="2800" dirty="0" smtClean="0"/>
              <a:t>。建議學</a:t>
            </a:r>
            <a:endParaRPr lang="en-US" altLang="zh-TW" sz="2800" dirty="0" smtClean="0"/>
          </a:p>
          <a:p>
            <a:pPr marL="0" indent="0" algn="just">
              <a:lnSpc>
                <a:spcPct val="100000"/>
              </a:lnSpc>
              <a:buNone/>
            </a:pPr>
            <a:r>
              <a:rPr lang="zh-TW" altLang="en-US" sz="2800" dirty="0"/>
              <a:t> </a:t>
            </a:r>
            <a:r>
              <a:rPr lang="zh-TW" altLang="en-US" sz="2800" dirty="0" smtClean="0"/>
              <a:t>   海築夢、新南向學海築夢之</a:t>
            </a:r>
            <a:r>
              <a:rPr lang="zh-TW" altLang="en-US" sz="2800" dirty="0" smtClean="0">
                <a:solidFill>
                  <a:srgbClr val="FF0000"/>
                </a:solidFill>
              </a:rPr>
              <a:t>計畫主持人，先跟國外實習機構協調，</a:t>
            </a:r>
            <a:endParaRPr lang="en-US" altLang="zh-TW" sz="2800" dirty="0" smtClean="0">
              <a:solidFill>
                <a:srgbClr val="FF0000"/>
              </a:solidFill>
            </a:endParaRPr>
          </a:p>
          <a:p>
            <a:pPr marL="0" indent="0" algn="just">
              <a:lnSpc>
                <a:spcPct val="100000"/>
              </a:lnSpc>
              <a:buNone/>
            </a:pPr>
            <a:r>
              <a:rPr lang="zh-TW" altLang="en-US" sz="2800" dirty="0">
                <a:solidFill>
                  <a:srgbClr val="FF0000"/>
                </a:solidFill>
              </a:rPr>
              <a:t> </a:t>
            </a:r>
            <a:r>
              <a:rPr lang="zh-TW" altLang="en-US" sz="2800" dirty="0" smtClean="0">
                <a:solidFill>
                  <a:srgbClr val="FF0000"/>
                </a:solidFill>
              </a:rPr>
              <a:t>   學生出國實習時間最快在當年度</a:t>
            </a:r>
            <a:r>
              <a:rPr lang="en-US" altLang="zh-TW" sz="2800" dirty="0" smtClean="0">
                <a:solidFill>
                  <a:srgbClr val="FF0000"/>
                </a:solidFill>
              </a:rPr>
              <a:t>7</a:t>
            </a:r>
            <a:r>
              <a:rPr lang="zh-TW" altLang="en-US" sz="2800" dirty="0" smtClean="0">
                <a:solidFill>
                  <a:srgbClr val="FF0000"/>
                </a:solidFill>
              </a:rPr>
              <a:t>月中旬，以預留行政程序所需時間</a:t>
            </a:r>
            <a:r>
              <a:rPr lang="zh-TW" altLang="en-US" sz="2800" dirty="0" smtClean="0"/>
              <a:t>。</a:t>
            </a:r>
            <a:endParaRPr lang="en-US" altLang="zh-TW" sz="2800" dirty="0" smtClean="0"/>
          </a:p>
          <a:p>
            <a:pPr algn="just">
              <a:lnSpc>
                <a:spcPct val="100000"/>
              </a:lnSpc>
              <a:buFont typeface="Wingdings" panose="05000000000000000000" pitchFamily="2" charset="2"/>
              <a:buChar char="Ø"/>
            </a:pPr>
            <a:endParaRPr lang="en-US" altLang="zh-TW" sz="2800" dirty="0"/>
          </a:p>
          <a:p>
            <a:pPr algn="just">
              <a:lnSpc>
                <a:spcPct val="100000"/>
              </a:lnSpc>
              <a:buFont typeface="Wingdings" panose="05000000000000000000" pitchFamily="2" charset="2"/>
              <a:buChar char="Ø"/>
            </a:pPr>
            <a:endParaRPr lang="zh-TW" altLang="zh-TW" sz="2800" dirty="0"/>
          </a:p>
          <a:p>
            <a:pPr marL="0" lvl="0" indent="0">
              <a:lnSpc>
                <a:spcPts val="1300"/>
              </a:lnSpc>
              <a:buNone/>
            </a:pPr>
            <a:endParaRPr lang="en-US" altLang="zh-TW" dirty="0" smtClean="0"/>
          </a:p>
          <a:p>
            <a:pPr marL="0" lvl="0" indent="0">
              <a:lnSpc>
                <a:spcPts val="1300"/>
              </a:lnSpc>
              <a:buNone/>
            </a:pPr>
            <a:endParaRPr lang="en-US" altLang="zh-TW" dirty="0" smtClean="0"/>
          </a:p>
          <a:p>
            <a:pPr marL="0" lvl="0" indent="0">
              <a:lnSpc>
                <a:spcPts val="1300"/>
              </a:lnSpc>
              <a:buNone/>
            </a:pPr>
            <a:endParaRPr lang="en-US" altLang="zh-TW" dirty="0" smtClean="0"/>
          </a:p>
          <a:p>
            <a:pPr lvl="0">
              <a:buFont typeface="Wingdings" panose="05000000000000000000" pitchFamily="2" charset="2"/>
              <a:buChar char="Ø"/>
            </a:pPr>
            <a:endParaRPr lang="zh-TW" altLang="zh-TW" dirty="0"/>
          </a:p>
          <a:p>
            <a:pPr marL="0" indent="0">
              <a:buNone/>
            </a:pPr>
            <a:endParaRPr lang="en-US" altLang="zh-TW" dirty="0" smtClean="0"/>
          </a:p>
          <a:p>
            <a:pPr>
              <a:buFont typeface="Wingdings" panose="05000000000000000000" pitchFamily="2" charset="2"/>
              <a:buChar char="Ø"/>
            </a:pPr>
            <a:endParaRPr lang="en-US" altLang="zh-TW" dirty="0"/>
          </a:p>
          <a:p>
            <a:endParaRPr lang="en-US" altLang="zh-TW" dirty="0" smtClean="0"/>
          </a:p>
          <a:p>
            <a:endParaRPr lang="en-US" altLang="zh-TW" dirty="0"/>
          </a:p>
          <a:p>
            <a:endParaRPr lang="en-US" altLang="zh-TW" dirty="0" smtClean="0"/>
          </a:p>
          <a:p>
            <a:endParaRPr lang="en-US" altLang="zh-TW" dirty="0"/>
          </a:p>
          <a:p>
            <a:pPr>
              <a:buFont typeface="Wingdings" panose="05000000000000000000" pitchFamily="2" charset="2"/>
              <a:buChar char="Ø"/>
            </a:pPr>
            <a:endParaRPr lang="zh-TW" altLang="en-US" dirty="0"/>
          </a:p>
          <a:p>
            <a:endParaRPr lang="zh-TW" altLang="zh-TW" dirty="0"/>
          </a:p>
        </p:txBody>
      </p:sp>
      <p:sp>
        <p:nvSpPr>
          <p:cNvPr id="8" name="剪去單一角落矩形 7"/>
          <p:cNvSpPr/>
          <p:nvPr/>
        </p:nvSpPr>
        <p:spPr>
          <a:xfrm>
            <a:off x="-1" y="473192"/>
            <a:ext cx="10829677" cy="1268144"/>
          </a:xfrm>
          <a:prstGeom prst="snip1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5000" b="1" dirty="0" smtClean="0"/>
              <a:t> 教育部核定後應行事項</a:t>
            </a:r>
            <a:endParaRPr lang="zh-TW" altLang="en-US" sz="5000" b="1" dirty="0"/>
          </a:p>
        </p:txBody>
      </p:sp>
    </p:spTree>
    <p:extLst>
      <p:ext uri="{BB962C8B-B14F-4D97-AF65-F5344CB8AC3E}">
        <p14:creationId xmlns:p14="http://schemas.microsoft.com/office/powerpoint/2010/main" val="8299035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24181" y="130023"/>
            <a:ext cx="10058400" cy="1450757"/>
          </a:xfrm>
        </p:spPr>
        <p:txBody>
          <a:bodyPr>
            <a:normAutofit fontScale="90000"/>
          </a:bodyPr>
          <a:lstStyle/>
          <a:p>
            <a:pPr algn="ctr"/>
            <a:r>
              <a:rPr lang="zh-TW" altLang="en-US" sz="6200" b="1" dirty="0" smtClean="0"/>
              <a:t>學海飛颺</a:t>
            </a:r>
            <a:r>
              <a:rPr lang="en-US" altLang="zh-TW" sz="6200" b="1" dirty="0" smtClean="0"/>
              <a:t>/</a:t>
            </a:r>
            <a:r>
              <a:rPr lang="zh-TW" altLang="en-US" sz="6200" b="1" dirty="0" smtClean="0"/>
              <a:t>惜珠  </a:t>
            </a:r>
            <a:r>
              <a:rPr lang="zh-TW" altLang="en-US" sz="6200" b="1" u="sng" dirty="0" smtClean="0">
                <a:solidFill>
                  <a:srgbClr val="FF0000"/>
                </a:solidFill>
              </a:rPr>
              <a:t>出國前</a:t>
            </a:r>
            <a:r>
              <a:rPr lang="zh-TW" altLang="en-US" sz="6200" b="1" dirty="0" smtClean="0">
                <a:solidFill>
                  <a:schemeClr val="tx1"/>
                </a:solidFill>
              </a:rPr>
              <a:t>應行事項</a:t>
            </a:r>
            <a:endParaRPr lang="zh-TW" altLang="en-US" sz="6200" b="1" dirty="0">
              <a:solidFill>
                <a:schemeClr val="tx1"/>
              </a:solidFill>
            </a:endParaRPr>
          </a:p>
        </p:txBody>
      </p:sp>
      <p:sp>
        <p:nvSpPr>
          <p:cNvPr id="3" name="內容版面配置區 2"/>
          <p:cNvSpPr>
            <a:spLocks noGrp="1"/>
          </p:cNvSpPr>
          <p:nvPr>
            <p:ph idx="1"/>
          </p:nvPr>
        </p:nvSpPr>
        <p:spPr>
          <a:xfrm>
            <a:off x="302150" y="1281189"/>
            <a:ext cx="11473732" cy="4547115"/>
          </a:xfrm>
        </p:spPr>
        <p:txBody>
          <a:bodyPr>
            <a:normAutofit/>
          </a:bodyPr>
          <a:lstStyle/>
          <a:p>
            <a:endParaRPr lang="zh-TW" altLang="en-US" dirty="0"/>
          </a:p>
          <a:p>
            <a:endParaRPr lang="zh-TW" altLang="en-US" dirty="0"/>
          </a:p>
          <a:p>
            <a:endParaRPr lang="zh-TW" altLang="en-US" dirty="0"/>
          </a:p>
        </p:txBody>
      </p:sp>
      <p:graphicFrame>
        <p:nvGraphicFramePr>
          <p:cNvPr id="4" name="表格 3"/>
          <p:cNvGraphicFramePr>
            <a:graphicFrameLocks noGrp="1"/>
          </p:cNvGraphicFramePr>
          <p:nvPr>
            <p:extLst>
              <p:ext uri="{D42A27DB-BD31-4B8C-83A1-F6EECF244321}">
                <p14:modId xmlns:p14="http://schemas.microsoft.com/office/powerpoint/2010/main" val="2439017847"/>
              </p:ext>
            </p:extLst>
          </p:nvPr>
        </p:nvGraphicFramePr>
        <p:xfrm>
          <a:off x="592295" y="1746073"/>
          <a:ext cx="11051701" cy="4303035"/>
        </p:xfrm>
        <a:graphic>
          <a:graphicData uri="http://schemas.openxmlformats.org/drawingml/2006/table">
            <a:tbl>
              <a:tblPr firstRow="1" bandRow="1">
                <a:tableStyleId>{5940675A-B579-460E-94D1-54222C63F5DA}</a:tableStyleId>
              </a:tblPr>
              <a:tblGrid>
                <a:gridCol w="985290">
                  <a:extLst>
                    <a:ext uri="{9D8B030D-6E8A-4147-A177-3AD203B41FA5}">
                      <a16:colId xmlns:a16="http://schemas.microsoft.com/office/drawing/2014/main" val="3711641336"/>
                    </a:ext>
                  </a:extLst>
                </a:gridCol>
                <a:gridCol w="10066411">
                  <a:extLst>
                    <a:ext uri="{9D8B030D-6E8A-4147-A177-3AD203B41FA5}">
                      <a16:colId xmlns:a16="http://schemas.microsoft.com/office/drawing/2014/main" val="2795917126"/>
                    </a:ext>
                  </a:extLst>
                </a:gridCol>
              </a:tblGrid>
              <a:tr h="592681">
                <a:tc rowSpan="6">
                  <a:txBody>
                    <a:bodyPr/>
                    <a:lstStyle/>
                    <a:p>
                      <a:pPr algn="ctr"/>
                      <a:r>
                        <a:rPr lang="zh-TW" altLang="en-US" sz="2000" dirty="0" smtClean="0">
                          <a:latin typeface="標楷體" panose="03000509000000000000" pitchFamily="65" charset="-120"/>
                          <a:ea typeface="標楷體" panose="03000509000000000000" pitchFamily="65" charset="-120"/>
                        </a:rPr>
                        <a:t>學生</a:t>
                      </a:r>
                      <a:endParaRPr lang="zh-TW" altLang="en-US" sz="2000" dirty="0">
                        <a:latin typeface="標楷體" panose="03000509000000000000" pitchFamily="65" charset="-120"/>
                        <a:ea typeface="標楷體" panose="03000509000000000000" pitchFamily="65" charset="-120"/>
                      </a:endParaRPr>
                    </a:p>
                  </a:txBody>
                  <a:tcPr anchor="ctr"/>
                </a:tc>
                <a:tc>
                  <a:txBody>
                    <a:bodyPr/>
                    <a:lstStyle/>
                    <a:p>
                      <a:pPr marL="0" indent="176530" algn="ctr" defTabSz="914400" rtl="0" eaLnBrk="1" latinLnBrk="0" hangingPunct="1">
                        <a:spcAft>
                          <a:spcPts val="0"/>
                        </a:spcAft>
                      </a:pPr>
                      <a:r>
                        <a:rPr lang="zh-TW" altLang="zh-TW" sz="2000" kern="1200" dirty="0" smtClean="0">
                          <a:solidFill>
                            <a:schemeClr val="tx1"/>
                          </a:solidFill>
                          <a:latin typeface="標楷體" panose="03000509000000000000" pitchFamily="65" charset="-120"/>
                          <a:ea typeface="標楷體" panose="03000509000000000000" pitchFamily="65" charset="-120"/>
                          <a:cs typeface="+mn-cs"/>
                        </a:rPr>
                        <a:t>簽署</a:t>
                      </a:r>
                      <a:r>
                        <a:rPr lang="zh-TW" altLang="en-US" sz="2000" kern="1200" dirty="0" smtClean="0">
                          <a:solidFill>
                            <a:schemeClr val="tx1"/>
                          </a:solidFill>
                          <a:latin typeface="標楷體" panose="03000509000000000000" pitchFamily="65" charset="-120"/>
                          <a:ea typeface="標楷體" panose="03000509000000000000" pitchFamily="65" charset="-120"/>
                          <a:cs typeface="+mn-cs"/>
                        </a:rPr>
                        <a:t>行政契約書</a:t>
                      </a:r>
                      <a:r>
                        <a:rPr lang="en-US" altLang="zh-TW" sz="2000" kern="1200" dirty="0" smtClean="0">
                          <a:solidFill>
                            <a:schemeClr val="tx1"/>
                          </a:solidFill>
                          <a:latin typeface="標楷體" panose="03000509000000000000" pitchFamily="65" charset="-120"/>
                          <a:ea typeface="標楷體" panose="03000509000000000000" pitchFamily="65" charset="-120"/>
                          <a:cs typeface="+mn-cs"/>
                        </a:rPr>
                        <a:t>(</a:t>
                      </a:r>
                      <a:r>
                        <a:rPr lang="zh-TW" altLang="zh-TW" sz="2000" kern="1200" dirty="0" smtClean="0">
                          <a:solidFill>
                            <a:schemeClr val="tx1"/>
                          </a:solidFill>
                          <a:latin typeface="標楷體" panose="03000509000000000000" pitchFamily="65" charset="-120"/>
                          <a:ea typeface="標楷體" panose="03000509000000000000" pitchFamily="65" charset="-120"/>
                          <a:cs typeface="+mn-cs"/>
                        </a:rPr>
                        <a:t>一式</a:t>
                      </a:r>
                      <a:r>
                        <a:rPr lang="en-US" altLang="zh-TW" sz="2000" kern="1200" dirty="0" smtClean="0">
                          <a:solidFill>
                            <a:schemeClr val="tx1"/>
                          </a:solidFill>
                          <a:latin typeface="標楷體" panose="03000509000000000000" pitchFamily="65" charset="-120"/>
                          <a:ea typeface="標楷體" panose="03000509000000000000" pitchFamily="65" charset="-120"/>
                          <a:cs typeface="+mn-cs"/>
                        </a:rPr>
                        <a:t>3</a:t>
                      </a:r>
                      <a:r>
                        <a:rPr lang="zh-TW" altLang="zh-TW" sz="2000" kern="1200" dirty="0" smtClean="0">
                          <a:solidFill>
                            <a:schemeClr val="tx1"/>
                          </a:solidFill>
                          <a:latin typeface="標楷體" panose="03000509000000000000" pitchFamily="65" charset="-120"/>
                          <a:ea typeface="標楷體" panose="03000509000000000000" pitchFamily="65" charset="-120"/>
                          <a:cs typeface="+mn-cs"/>
                        </a:rPr>
                        <a:t>份</a:t>
                      </a:r>
                      <a:r>
                        <a:rPr lang="en-US" altLang="zh-TW" sz="2000" kern="1200" dirty="0" smtClean="0">
                          <a:solidFill>
                            <a:schemeClr val="tx1"/>
                          </a:solidFill>
                          <a:latin typeface="標楷體" panose="03000509000000000000" pitchFamily="65" charset="-120"/>
                          <a:ea typeface="標楷體" panose="03000509000000000000" pitchFamily="65" charset="-120"/>
                          <a:cs typeface="+mn-cs"/>
                        </a:rPr>
                        <a:t>)</a:t>
                      </a:r>
                      <a:endParaRPr lang="zh-TW" altLang="en-US" sz="2000" kern="1200" dirty="0">
                        <a:solidFill>
                          <a:schemeClr val="tx1"/>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461613632"/>
                  </a:ext>
                </a:extLst>
              </a:tr>
              <a:tr h="830659">
                <a:tc vMerge="1">
                  <a:txBody>
                    <a:bodyPr/>
                    <a:lstStyle/>
                    <a:p>
                      <a:endParaRPr lang="zh-TW" altLang="en-US" dirty="0"/>
                    </a:p>
                  </a:txBody>
                  <a:tcPr/>
                </a:tc>
                <a:tc>
                  <a:txBody>
                    <a:bodyPr/>
                    <a:lstStyle/>
                    <a:p>
                      <a:pPr marL="0" indent="176530" algn="ctr" defTabSz="914400" rtl="0" eaLnBrk="1" latinLnBrk="0" hangingPunct="1">
                        <a:spcAft>
                          <a:spcPts val="0"/>
                        </a:spcAft>
                      </a:pPr>
                      <a:r>
                        <a:rPr lang="zh-TW" sz="2000" kern="1200" dirty="0">
                          <a:solidFill>
                            <a:schemeClr val="tx1"/>
                          </a:solidFill>
                          <a:latin typeface="標楷體" panose="03000509000000000000" pitchFamily="65" charset="-120"/>
                          <a:ea typeface="標楷體" panose="03000509000000000000" pitchFamily="65" charset="-120"/>
                          <a:cs typeface="+mn-cs"/>
                        </a:rPr>
                        <a:t>確認</a:t>
                      </a:r>
                      <a:r>
                        <a:rPr lang="zh-TW" sz="2000" kern="1200" dirty="0" smtClean="0">
                          <a:solidFill>
                            <a:schemeClr val="tx1"/>
                          </a:solidFill>
                          <a:latin typeface="標楷體" panose="03000509000000000000" pitchFamily="65" charset="-120"/>
                          <a:ea typeface="標楷體" panose="03000509000000000000" pitchFamily="65" charset="-120"/>
                          <a:cs typeface="+mn-cs"/>
                        </a:rPr>
                        <a:t>帳戶</a:t>
                      </a:r>
                      <a:r>
                        <a:rPr lang="zh-TW" altLang="en-US" sz="2000" kern="1200" dirty="0" smtClean="0">
                          <a:solidFill>
                            <a:schemeClr val="tx1"/>
                          </a:solidFill>
                          <a:latin typeface="標楷體" panose="03000509000000000000" pitchFamily="65" charset="-120"/>
                          <a:ea typeface="標楷體" panose="03000509000000000000" pitchFamily="65" charset="-120"/>
                          <a:cs typeface="+mn-cs"/>
                        </a:rPr>
                        <a:t>是否</a:t>
                      </a:r>
                      <a:r>
                        <a:rPr lang="zh-TW" sz="2000" kern="1200" dirty="0" smtClean="0">
                          <a:solidFill>
                            <a:schemeClr val="tx1"/>
                          </a:solidFill>
                          <a:latin typeface="標楷體" panose="03000509000000000000" pitchFamily="65" charset="-120"/>
                          <a:ea typeface="標楷體" panose="03000509000000000000" pitchFamily="65" charset="-120"/>
                          <a:cs typeface="+mn-cs"/>
                        </a:rPr>
                        <a:t>收到</a:t>
                      </a:r>
                      <a:r>
                        <a:rPr lang="zh-TW" sz="2000" kern="1200" dirty="0">
                          <a:solidFill>
                            <a:schemeClr val="tx1"/>
                          </a:solidFill>
                          <a:latin typeface="標楷體" panose="03000509000000000000" pitchFamily="65" charset="-120"/>
                          <a:ea typeface="標楷體" panose="03000509000000000000" pitchFamily="65" charset="-120"/>
                          <a:cs typeface="+mn-cs"/>
                        </a:rPr>
                        <a:t>教育部全額補助</a:t>
                      </a:r>
                      <a:r>
                        <a:rPr lang="zh-TW" sz="2000" kern="1200" dirty="0" smtClean="0">
                          <a:solidFill>
                            <a:schemeClr val="tx1"/>
                          </a:solidFill>
                          <a:latin typeface="標楷體" panose="03000509000000000000" pitchFamily="65" charset="-120"/>
                          <a:ea typeface="標楷體" panose="03000509000000000000" pitchFamily="65" charset="-120"/>
                          <a:cs typeface="+mn-cs"/>
                        </a:rPr>
                        <a:t>款</a:t>
                      </a:r>
                      <a:endParaRPr lang="en-US" altLang="zh-TW" sz="2000" kern="1200" dirty="0" smtClean="0">
                        <a:solidFill>
                          <a:schemeClr val="tx1"/>
                        </a:solidFill>
                        <a:latin typeface="標楷體" panose="03000509000000000000" pitchFamily="65" charset="-120"/>
                        <a:ea typeface="標楷體" panose="03000509000000000000" pitchFamily="65" charset="-120"/>
                        <a:cs typeface="+mn-cs"/>
                      </a:endParaRPr>
                    </a:p>
                    <a:p>
                      <a:pPr marL="0" indent="176530" algn="ctr" defTabSz="914400" rtl="0" eaLnBrk="1" latinLnBrk="0" hangingPunct="1">
                        <a:spcAft>
                          <a:spcPts val="0"/>
                        </a:spcAft>
                      </a:pPr>
                      <a:r>
                        <a:rPr lang="en-US" sz="2000" kern="1200" dirty="0" smtClean="0">
                          <a:solidFill>
                            <a:schemeClr val="tx1"/>
                          </a:solidFill>
                          <a:latin typeface="標楷體" panose="03000509000000000000" pitchFamily="65" charset="-120"/>
                          <a:ea typeface="標楷體" panose="03000509000000000000" pitchFamily="65" charset="-120"/>
                          <a:cs typeface="+mn-cs"/>
                        </a:rPr>
                        <a:t>(</a:t>
                      </a:r>
                      <a:r>
                        <a:rPr lang="zh-TW" altLang="en-US" sz="2000" kern="1200" dirty="0" smtClean="0">
                          <a:solidFill>
                            <a:schemeClr val="tx1"/>
                          </a:solidFill>
                          <a:latin typeface="標楷體" panose="03000509000000000000" pitchFamily="65" charset="-120"/>
                          <a:ea typeface="標楷體" panose="03000509000000000000" pitchFamily="65" charset="-120"/>
                          <a:cs typeface="+mn-cs"/>
                        </a:rPr>
                        <a:t>於出國一個月前</a:t>
                      </a:r>
                      <a:r>
                        <a:rPr lang="zh-TW" sz="2000" kern="1200" dirty="0" smtClean="0">
                          <a:solidFill>
                            <a:schemeClr val="tx1"/>
                          </a:solidFill>
                          <a:latin typeface="標楷體" panose="03000509000000000000" pitchFamily="65" charset="-120"/>
                          <a:ea typeface="標楷體" panose="03000509000000000000" pitchFamily="65" charset="-120"/>
                          <a:cs typeface="+mn-cs"/>
                        </a:rPr>
                        <a:t>由</a:t>
                      </a:r>
                      <a:r>
                        <a:rPr lang="zh-TW" altLang="en-US" sz="2000" kern="1200" dirty="0" smtClean="0">
                          <a:solidFill>
                            <a:schemeClr val="tx1"/>
                          </a:solidFill>
                          <a:latin typeface="標楷體" panose="03000509000000000000" pitchFamily="65" charset="-120"/>
                          <a:ea typeface="標楷體" panose="03000509000000000000" pitchFamily="65" charset="-120"/>
                          <a:cs typeface="+mn-cs"/>
                        </a:rPr>
                        <a:t>學生提供預借單給系主任蓋章及</a:t>
                      </a:r>
                      <a:r>
                        <a:rPr lang="zh-TW" sz="2000" kern="1200" dirty="0" smtClean="0">
                          <a:solidFill>
                            <a:schemeClr val="tx1"/>
                          </a:solidFill>
                          <a:latin typeface="標楷體" panose="03000509000000000000" pitchFamily="65" charset="-120"/>
                          <a:ea typeface="標楷體" panose="03000509000000000000" pitchFamily="65" charset="-120"/>
                          <a:cs typeface="+mn-cs"/>
                        </a:rPr>
                        <a:t>預借</a:t>
                      </a:r>
                      <a:r>
                        <a:rPr lang="en-US" sz="2000" kern="1200" dirty="0">
                          <a:solidFill>
                            <a:schemeClr val="tx1"/>
                          </a:solidFill>
                          <a:latin typeface="標楷體" panose="03000509000000000000" pitchFamily="65" charset="-120"/>
                          <a:ea typeface="標楷體" panose="03000509000000000000" pitchFamily="65" charset="-120"/>
                          <a:cs typeface="+mn-cs"/>
                        </a:rPr>
                        <a:t>)</a:t>
                      </a:r>
                      <a:endParaRPr lang="zh-TW" sz="2000" kern="1200" dirty="0">
                        <a:solidFill>
                          <a:schemeClr val="tx1"/>
                        </a:solidFill>
                        <a:latin typeface="標楷體" panose="03000509000000000000" pitchFamily="65" charset="-120"/>
                        <a:ea typeface="標楷體" panose="03000509000000000000" pitchFamily="65" charset="-120"/>
                        <a:cs typeface="+mn-cs"/>
                      </a:endParaRPr>
                    </a:p>
                  </a:txBody>
                  <a:tcPr marL="68580" marR="68580" marT="0" marB="0" anchor="ctr"/>
                </a:tc>
                <a:extLst>
                  <a:ext uri="{0D108BD9-81ED-4DB2-BD59-A6C34878D82A}">
                    <a16:rowId xmlns:a16="http://schemas.microsoft.com/office/drawing/2014/main" val="1921723051"/>
                  </a:ext>
                </a:extLst>
              </a:tr>
              <a:tr h="615320">
                <a:tc vMerge="1">
                  <a:txBody>
                    <a:bodyPr/>
                    <a:lstStyle/>
                    <a:p>
                      <a:endParaRPr lang="zh-TW" altLang="en-US" dirty="0"/>
                    </a:p>
                  </a:txBody>
                  <a:tcPr/>
                </a:tc>
                <a:tc>
                  <a:txBody>
                    <a:bodyPr/>
                    <a:lstStyle/>
                    <a:p>
                      <a:pPr marL="0" indent="176530" algn="ctr" defTabSz="914400" rtl="0" eaLnBrk="1" latinLnBrk="0" hangingPunct="1">
                        <a:spcAft>
                          <a:spcPts val="0"/>
                        </a:spcAft>
                      </a:pPr>
                      <a:r>
                        <a:rPr lang="zh-TW" altLang="zh-TW" sz="2000" kern="1200" dirty="0" smtClean="0">
                          <a:solidFill>
                            <a:schemeClr val="tx1"/>
                          </a:solidFill>
                          <a:latin typeface="標楷體" panose="03000509000000000000" pitchFamily="65" charset="-120"/>
                          <a:ea typeface="標楷體" panose="03000509000000000000" pitchFamily="65" charset="-120"/>
                          <a:cs typeface="+mn-cs"/>
                        </a:rPr>
                        <a:t>參加學校</a:t>
                      </a:r>
                      <a:r>
                        <a:rPr lang="en-US" altLang="zh-TW" sz="2000" kern="1200" dirty="0" smtClean="0">
                          <a:solidFill>
                            <a:schemeClr val="tx1"/>
                          </a:solidFill>
                          <a:latin typeface="標楷體" panose="03000509000000000000" pitchFamily="65" charset="-120"/>
                          <a:ea typeface="標楷體" panose="03000509000000000000" pitchFamily="65" charset="-120"/>
                          <a:cs typeface="+mn-cs"/>
                        </a:rPr>
                        <a:t>(</a:t>
                      </a:r>
                      <a:r>
                        <a:rPr lang="zh-TW" altLang="en-US" sz="2000" kern="1200" dirty="0" smtClean="0">
                          <a:solidFill>
                            <a:schemeClr val="tx1"/>
                          </a:solidFill>
                          <a:latin typeface="標楷體" panose="03000509000000000000" pitchFamily="65" charset="-120"/>
                          <a:ea typeface="標楷體" panose="03000509000000000000" pitchFamily="65" charset="-120"/>
                          <a:cs typeface="+mn-cs"/>
                        </a:rPr>
                        <a:t>研發處</a:t>
                      </a:r>
                      <a:r>
                        <a:rPr lang="en-US" altLang="zh-TW" sz="2000" kern="1200" dirty="0" smtClean="0">
                          <a:solidFill>
                            <a:schemeClr val="tx1"/>
                          </a:solidFill>
                          <a:latin typeface="標楷體" panose="03000509000000000000" pitchFamily="65" charset="-120"/>
                          <a:ea typeface="標楷體" panose="03000509000000000000" pitchFamily="65" charset="-120"/>
                          <a:cs typeface="+mn-cs"/>
                        </a:rPr>
                        <a:t>)</a:t>
                      </a:r>
                      <a:r>
                        <a:rPr lang="zh-TW" altLang="zh-TW" sz="2000" kern="1200" dirty="0" smtClean="0">
                          <a:solidFill>
                            <a:schemeClr val="tx1"/>
                          </a:solidFill>
                          <a:latin typeface="標楷體" panose="03000509000000000000" pitchFamily="65" charset="-120"/>
                          <a:ea typeface="標楷體" panose="03000509000000000000" pitchFamily="65" charset="-120"/>
                          <a:cs typeface="+mn-cs"/>
                        </a:rPr>
                        <a:t>舉辦之行前說明會</a:t>
                      </a:r>
                      <a:endParaRPr lang="zh-TW" altLang="en-US" sz="2000" kern="1200" dirty="0">
                        <a:solidFill>
                          <a:schemeClr val="tx1"/>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2661763843"/>
                  </a:ext>
                </a:extLst>
              </a:tr>
              <a:tr h="752098">
                <a:tc vMerge="1">
                  <a:txBody>
                    <a:bodyPr/>
                    <a:lstStyle/>
                    <a:p>
                      <a:endParaRPr lang="zh-TW" altLang="en-US" dirty="0"/>
                    </a:p>
                  </a:txBody>
                  <a:tcPr/>
                </a:tc>
                <a:tc>
                  <a:txBody>
                    <a:bodyPr/>
                    <a:lstStyle/>
                    <a:p>
                      <a:pPr marL="0" indent="176530" algn="ctr" defTabSz="914400" rtl="0" eaLnBrk="1" latinLnBrk="0" hangingPunct="1">
                        <a:spcAft>
                          <a:spcPts val="0"/>
                        </a:spcAft>
                      </a:pPr>
                      <a:r>
                        <a:rPr lang="zh-TW" altLang="en-US" sz="2000" kern="1200" dirty="0" smtClean="0">
                          <a:solidFill>
                            <a:schemeClr val="tx1"/>
                          </a:solidFill>
                          <a:latin typeface="標楷體" panose="03000509000000000000" pitchFamily="65" charset="-120"/>
                          <a:ea typeface="標楷體" panose="03000509000000000000" pitchFamily="65" charset="-120"/>
                          <a:cs typeface="+mn-cs"/>
                        </a:rPr>
                        <a:t>自行申辦</a:t>
                      </a:r>
                      <a:r>
                        <a:rPr lang="zh-TW" altLang="zh-TW" sz="2000" kern="1200" dirty="0" smtClean="0">
                          <a:solidFill>
                            <a:schemeClr val="tx1"/>
                          </a:solidFill>
                          <a:latin typeface="標楷體" panose="03000509000000000000" pitchFamily="65" charset="-120"/>
                          <a:ea typeface="標楷體" panose="03000509000000000000" pitchFamily="65" charset="-120"/>
                          <a:cs typeface="+mn-cs"/>
                        </a:rPr>
                        <a:t>護照、簽證及購買機票</a:t>
                      </a:r>
                      <a:r>
                        <a:rPr lang="zh-TW" altLang="en-US" sz="2000" kern="1200" dirty="0" smtClean="0">
                          <a:solidFill>
                            <a:schemeClr val="tx1"/>
                          </a:solidFill>
                          <a:latin typeface="標楷體" panose="03000509000000000000" pitchFamily="65" charset="-120"/>
                          <a:ea typeface="標楷體" panose="03000509000000000000" pitchFamily="65" charset="-120"/>
                          <a:cs typeface="+mn-cs"/>
                        </a:rPr>
                        <a:t>、保險</a:t>
                      </a:r>
                      <a:endParaRPr lang="zh-TW" altLang="en-US" sz="2000" kern="1200" dirty="0">
                        <a:solidFill>
                          <a:schemeClr val="tx1"/>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2879383166"/>
                  </a:ext>
                </a:extLst>
              </a:tr>
              <a:tr h="726172">
                <a:tc vMerge="1">
                  <a:txBody>
                    <a:bodyPr/>
                    <a:lstStyle/>
                    <a:p>
                      <a:pPr algn="ctr"/>
                      <a:endParaRPr lang="zh-TW" altLang="en-US" sz="2000" dirty="0">
                        <a:latin typeface="標楷體" panose="03000509000000000000" pitchFamily="65" charset="-120"/>
                        <a:ea typeface="標楷體" panose="03000509000000000000" pitchFamily="65" charset="-120"/>
                      </a:endParaRPr>
                    </a:p>
                  </a:txBody>
                  <a:tcPr anchor="ctr"/>
                </a:tc>
                <a:tc>
                  <a:txBody>
                    <a:bodyPr/>
                    <a:lstStyle/>
                    <a:p>
                      <a:pPr marL="0" indent="176530" algn="ctr" defTabSz="914400" rtl="0" eaLnBrk="1" latinLnBrk="0" hangingPunct="1">
                        <a:spcAft>
                          <a:spcPts val="0"/>
                        </a:spcAft>
                      </a:pPr>
                      <a:r>
                        <a:rPr lang="zh-TW" altLang="en-US" sz="2000" kern="1200" dirty="0" smtClean="0">
                          <a:solidFill>
                            <a:schemeClr val="tx1"/>
                          </a:solidFill>
                          <a:latin typeface="標楷體" panose="03000509000000000000" pitchFamily="65" charset="-120"/>
                          <a:ea typeface="標楷體" panose="03000509000000000000" pitchFamily="65" charset="-120"/>
                          <a:cs typeface="+mn-cs"/>
                        </a:rPr>
                        <a:t>男學生必須確認拿到政府單位核准出境公文</a:t>
                      </a:r>
                      <a:endParaRPr lang="zh-TW" altLang="en-US" sz="2000" kern="1200" dirty="0">
                        <a:solidFill>
                          <a:schemeClr val="tx1"/>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3605251822"/>
                  </a:ext>
                </a:extLst>
              </a:tr>
              <a:tr h="786105">
                <a:tc vMerge="1">
                  <a:txBody>
                    <a:bodyPr/>
                    <a:lstStyle/>
                    <a:p>
                      <a:pPr algn="ctr"/>
                      <a:endParaRPr lang="zh-TW" altLang="en-US" sz="2000" dirty="0">
                        <a:latin typeface="標楷體" panose="03000509000000000000" pitchFamily="65" charset="-120"/>
                        <a:ea typeface="標楷體" panose="03000509000000000000" pitchFamily="65" charset="-120"/>
                      </a:endParaRPr>
                    </a:p>
                  </a:txBody>
                  <a:tcPr anchor="ctr"/>
                </a:tc>
                <a:tc>
                  <a:txBody>
                    <a:bodyPr/>
                    <a:lstStyle/>
                    <a:p>
                      <a:pPr marL="0" marR="0" lvl="0" indent="176530" algn="ctr" defTabSz="914400" rtl="0" eaLnBrk="1" fontAlgn="auto" latinLnBrk="0" hangingPunct="1">
                        <a:lnSpc>
                          <a:spcPct val="100000"/>
                        </a:lnSpc>
                        <a:spcBef>
                          <a:spcPts val="0"/>
                        </a:spcBef>
                        <a:spcAft>
                          <a:spcPts val="0"/>
                        </a:spcAft>
                        <a:buClrTx/>
                        <a:buSzTx/>
                        <a:buFontTx/>
                        <a:buNone/>
                        <a:tabLst/>
                        <a:defRPr/>
                      </a:pPr>
                      <a:r>
                        <a:rPr lang="zh-TW" altLang="en-US" sz="2000" kern="1200" dirty="0" smtClean="0">
                          <a:solidFill>
                            <a:schemeClr val="tx1"/>
                          </a:solidFill>
                          <a:latin typeface="標楷體" panose="03000509000000000000" pitchFamily="65" charset="-120"/>
                          <a:ea typeface="標楷體" panose="03000509000000000000" pitchFamily="65" charset="-120"/>
                          <a:cs typeface="+mn-cs"/>
                        </a:rPr>
                        <a:t>國外交換學校的課程可否與本校之學分作抵免，請先行詢問系上及教務處</a:t>
                      </a:r>
                      <a:endParaRPr lang="zh-TW" altLang="en-US" sz="2000" kern="1200" dirty="0">
                        <a:solidFill>
                          <a:schemeClr val="tx1"/>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53279518"/>
                  </a:ext>
                </a:extLst>
              </a:tr>
            </a:tbl>
          </a:graphicData>
        </a:graphic>
      </p:graphicFrame>
    </p:spTree>
    <p:extLst>
      <p:ext uri="{BB962C8B-B14F-4D97-AF65-F5344CB8AC3E}">
        <p14:creationId xmlns:p14="http://schemas.microsoft.com/office/powerpoint/2010/main" val="72557395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24180" y="130023"/>
            <a:ext cx="10705819" cy="1450757"/>
          </a:xfrm>
        </p:spPr>
        <p:txBody>
          <a:bodyPr>
            <a:normAutofit fontScale="90000"/>
          </a:bodyPr>
          <a:lstStyle/>
          <a:p>
            <a:pPr algn="ctr"/>
            <a:r>
              <a:rPr lang="zh-TW" altLang="en-US" sz="6200" b="1" dirty="0" smtClean="0"/>
              <a:t>學海飛颺</a:t>
            </a:r>
            <a:r>
              <a:rPr lang="en-US" altLang="zh-TW" sz="6200" b="1" dirty="0" smtClean="0"/>
              <a:t>/</a:t>
            </a:r>
            <a:r>
              <a:rPr lang="zh-TW" altLang="en-US" sz="6200" b="1" dirty="0" smtClean="0"/>
              <a:t>惜珠  </a:t>
            </a:r>
            <a:r>
              <a:rPr lang="zh-TW" altLang="en-US" sz="6200" b="1" u="sng" dirty="0" smtClean="0">
                <a:solidFill>
                  <a:srgbClr val="FF0000"/>
                </a:solidFill>
              </a:rPr>
              <a:t>國外期間</a:t>
            </a:r>
            <a:r>
              <a:rPr lang="zh-TW" altLang="en-US" sz="6200" b="1" dirty="0" smtClean="0">
                <a:solidFill>
                  <a:schemeClr val="tx1"/>
                </a:solidFill>
              </a:rPr>
              <a:t>應行事項</a:t>
            </a:r>
            <a:endParaRPr lang="zh-TW" altLang="en-US" sz="6200" b="1" dirty="0">
              <a:solidFill>
                <a:schemeClr val="tx1"/>
              </a:solidFill>
            </a:endParaRPr>
          </a:p>
        </p:txBody>
      </p:sp>
      <p:sp>
        <p:nvSpPr>
          <p:cNvPr id="3" name="內容版面配置區 2"/>
          <p:cNvSpPr>
            <a:spLocks noGrp="1"/>
          </p:cNvSpPr>
          <p:nvPr>
            <p:ph idx="1"/>
          </p:nvPr>
        </p:nvSpPr>
        <p:spPr>
          <a:xfrm>
            <a:off x="302148" y="709689"/>
            <a:ext cx="11549881" cy="4547115"/>
          </a:xfrm>
        </p:spPr>
        <p:txBody>
          <a:bodyPr>
            <a:normAutofit/>
          </a:bodyPr>
          <a:lstStyle/>
          <a:p>
            <a:endParaRPr lang="zh-TW" altLang="en-US" dirty="0"/>
          </a:p>
          <a:p>
            <a:endParaRPr lang="zh-TW" altLang="en-US" dirty="0"/>
          </a:p>
          <a:p>
            <a:pPr marL="0" indent="0">
              <a:buNone/>
            </a:pPr>
            <a:endParaRPr lang="en-US" altLang="zh-TW" sz="1800" dirty="0" smtClean="0"/>
          </a:p>
          <a:p>
            <a:pPr>
              <a:buFont typeface="Wingdings" panose="05000000000000000000" pitchFamily="2" charset="2"/>
              <a:buChar char="ü"/>
            </a:pPr>
            <a:endParaRPr lang="en-US" altLang="zh-TW" sz="1800" dirty="0" smtClean="0"/>
          </a:p>
          <a:p>
            <a:pPr>
              <a:buFont typeface="Wingdings" panose="05000000000000000000" pitchFamily="2" charset="2"/>
              <a:buChar char="ü"/>
            </a:pPr>
            <a:endParaRPr lang="zh-TW" altLang="en-US" dirty="0"/>
          </a:p>
        </p:txBody>
      </p:sp>
      <p:graphicFrame>
        <p:nvGraphicFramePr>
          <p:cNvPr id="4" name="表格 3"/>
          <p:cNvGraphicFramePr>
            <a:graphicFrameLocks noGrp="1"/>
          </p:cNvGraphicFramePr>
          <p:nvPr>
            <p:extLst>
              <p:ext uri="{D42A27DB-BD31-4B8C-83A1-F6EECF244321}">
                <p14:modId xmlns:p14="http://schemas.microsoft.com/office/powerpoint/2010/main" val="563455840"/>
              </p:ext>
            </p:extLst>
          </p:nvPr>
        </p:nvGraphicFramePr>
        <p:xfrm>
          <a:off x="302148" y="2000563"/>
          <a:ext cx="11741863" cy="3842238"/>
        </p:xfrm>
        <a:graphic>
          <a:graphicData uri="http://schemas.openxmlformats.org/drawingml/2006/table">
            <a:tbl>
              <a:tblPr firstRow="1" bandRow="1">
                <a:tableStyleId>{5940675A-B579-460E-94D1-54222C63F5DA}</a:tableStyleId>
              </a:tblPr>
              <a:tblGrid>
                <a:gridCol w="966636">
                  <a:extLst>
                    <a:ext uri="{9D8B030D-6E8A-4147-A177-3AD203B41FA5}">
                      <a16:colId xmlns:a16="http://schemas.microsoft.com/office/drawing/2014/main" val="3711641336"/>
                    </a:ext>
                  </a:extLst>
                </a:gridCol>
                <a:gridCol w="10775227">
                  <a:extLst>
                    <a:ext uri="{9D8B030D-6E8A-4147-A177-3AD203B41FA5}">
                      <a16:colId xmlns:a16="http://schemas.microsoft.com/office/drawing/2014/main" val="2795917126"/>
                    </a:ext>
                  </a:extLst>
                </a:gridCol>
              </a:tblGrid>
              <a:tr h="990909">
                <a:tc rowSpan="3">
                  <a:txBody>
                    <a:bodyPr/>
                    <a:lstStyle/>
                    <a:p>
                      <a:pPr algn="ctr"/>
                      <a:r>
                        <a:rPr lang="zh-TW" altLang="en-US" sz="2200" dirty="0" smtClean="0">
                          <a:latin typeface="標楷體" panose="03000509000000000000" pitchFamily="65" charset="-120"/>
                          <a:ea typeface="標楷體" panose="03000509000000000000" pitchFamily="65" charset="-120"/>
                        </a:rPr>
                        <a:t>學生</a:t>
                      </a:r>
                      <a:endParaRPr lang="zh-TW" altLang="en-US" sz="2200" dirty="0">
                        <a:latin typeface="標楷體" panose="03000509000000000000" pitchFamily="65" charset="-120"/>
                        <a:ea typeface="標楷體" panose="03000509000000000000" pitchFamily="65" charset="-120"/>
                      </a:endParaRPr>
                    </a:p>
                  </a:txBody>
                  <a:tcPr anchor="ctr"/>
                </a:tc>
                <a:tc>
                  <a:txBody>
                    <a:bodyPr/>
                    <a:lstStyle/>
                    <a:p>
                      <a:pPr marL="0" indent="176530" algn="l" defTabSz="914400" rtl="0" eaLnBrk="1" latinLnBrk="0" hangingPunct="1">
                        <a:spcAft>
                          <a:spcPts val="0"/>
                        </a:spcAft>
                        <a:buFont typeface="Wingdings" panose="05000000000000000000" pitchFamily="2" charset="2"/>
                        <a:buNone/>
                      </a:pPr>
                      <a:r>
                        <a:rPr lang="zh-TW" altLang="en-US" sz="2300" kern="1200" dirty="0" smtClean="0">
                          <a:solidFill>
                            <a:schemeClr val="tx1"/>
                          </a:solidFill>
                          <a:latin typeface="標楷體" panose="03000509000000000000" pitchFamily="65" charset="-120"/>
                          <a:ea typeface="標楷體" panose="03000509000000000000" pitchFamily="65" charset="-120"/>
                          <a:cs typeface="+mn-cs"/>
                        </a:rPr>
                        <a:t>應於抵達國外一個月內回傳護照出入境日期戳記頁影本、交換學校之學生證影 </a:t>
                      </a:r>
                      <a:endParaRPr lang="en-US" altLang="zh-TW" sz="2300" kern="1200" dirty="0" smtClean="0">
                        <a:solidFill>
                          <a:schemeClr val="tx1"/>
                        </a:solidFill>
                        <a:latin typeface="標楷體" panose="03000509000000000000" pitchFamily="65" charset="-120"/>
                        <a:ea typeface="標楷體" panose="03000509000000000000" pitchFamily="65" charset="-120"/>
                        <a:cs typeface="+mn-cs"/>
                      </a:endParaRPr>
                    </a:p>
                    <a:p>
                      <a:pPr marL="0" indent="176530" algn="l" defTabSz="914400" rtl="0" eaLnBrk="1" latinLnBrk="0" hangingPunct="1">
                        <a:spcAft>
                          <a:spcPts val="0"/>
                        </a:spcAft>
                        <a:buFont typeface="Wingdings" panose="05000000000000000000" pitchFamily="2" charset="2"/>
                        <a:buNone/>
                      </a:pPr>
                      <a:r>
                        <a:rPr lang="zh-TW" altLang="en-US" sz="2300" kern="1200" dirty="0" smtClean="0">
                          <a:solidFill>
                            <a:schemeClr val="tx1"/>
                          </a:solidFill>
                          <a:latin typeface="標楷體" panose="03000509000000000000" pitchFamily="65" charset="-120"/>
                          <a:ea typeface="標楷體" panose="03000509000000000000" pitchFamily="65" charset="-120"/>
                          <a:cs typeface="+mn-cs"/>
                        </a:rPr>
                        <a:t>本或在學證明至國際事務組辦理核驗。</a:t>
                      </a:r>
                      <a:endParaRPr lang="en-US" altLang="zh-TW" sz="2300" kern="1200" dirty="0" smtClean="0">
                        <a:solidFill>
                          <a:schemeClr val="tx1"/>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461613632"/>
                  </a:ext>
                </a:extLst>
              </a:tr>
              <a:tr h="983847">
                <a:tc vMerge="1">
                  <a:txBody>
                    <a:bodyPr/>
                    <a:lstStyle/>
                    <a:p>
                      <a:endParaRPr lang="zh-TW" altLang="en-US" dirty="0"/>
                    </a:p>
                  </a:txBody>
                  <a:tcPr/>
                </a:tc>
                <a:tc>
                  <a:txBody>
                    <a:bodyPr/>
                    <a:lstStyle/>
                    <a:p>
                      <a:pPr marL="0" indent="176530" algn="l" defTabSz="914400" rtl="0" eaLnBrk="1" latinLnBrk="0" hangingPunct="1">
                        <a:spcAft>
                          <a:spcPts val="0"/>
                        </a:spcAft>
                        <a:buFont typeface="Wingdings" panose="05000000000000000000" pitchFamily="2" charset="2"/>
                        <a:buNone/>
                      </a:pPr>
                      <a:r>
                        <a:rPr lang="zh-TW" altLang="zh-TW" sz="2300" kern="1200" dirty="0" smtClean="0">
                          <a:solidFill>
                            <a:schemeClr val="tx1"/>
                          </a:solidFill>
                          <a:latin typeface="標楷體" panose="03000509000000000000" pitchFamily="65" charset="-120"/>
                          <a:ea typeface="標楷體" panose="03000509000000000000" pitchFamily="65" charset="-120"/>
                          <a:cs typeface="+mn-cs"/>
                        </a:rPr>
                        <a:t>國外</a:t>
                      </a:r>
                      <a:r>
                        <a:rPr lang="zh-TW" altLang="en-US" sz="2300" kern="1200" dirty="0" smtClean="0">
                          <a:solidFill>
                            <a:schemeClr val="tx1"/>
                          </a:solidFill>
                          <a:latin typeface="標楷體" panose="03000509000000000000" pitchFamily="65" charset="-120"/>
                          <a:ea typeface="標楷體" panose="03000509000000000000" pitchFamily="65" charset="-120"/>
                          <a:cs typeface="+mn-cs"/>
                        </a:rPr>
                        <a:t>交換</a:t>
                      </a:r>
                      <a:r>
                        <a:rPr lang="zh-TW" altLang="zh-TW" sz="2300" kern="1200" dirty="0" smtClean="0">
                          <a:solidFill>
                            <a:schemeClr val="tx1"/>
                          </a:solidFill>
                          <a:latin typeface="標楷體" panose="03000509000000000000" pitchFamily="65" charset="-120"/>
                          <a:ea typeface="標楷體" panose="03000509000000000000" pitchFamily="65" charset="-120"/>
                          <a:cs typeface="+mn-cs"/>
                        </a:rPr>
                        <a:t>期間應保有</a:t>
                      </a:r>
                      <a:r>
                        <a:rPr lang="zh-TW" altLang="en-US" sz="2300" kern="1200" dirty="0" smtClean="0">
                          <a:solidFill>
                            <a:schemeClr val="tx1"/>
                          </a:solidFill>
                          <a:latin typeface="標楷體" panose="03000509000000000000" pitchFamily="65" charset="-120"/>
                          <a:ea typeface="標楷體" panose="03000509000000000000" pitchFamily="65" charset="-120"/>
                          <a:cs typeface="+mn-cs"/>
                        </a:rPr>
                        <a:t>本校</a:t>
                      </a:r>
                      <a:r>
                        <a:rPr lang="zh-TW" altLang="zh-TW" sz="2300" kern="1200" dirty="0" smtClean="0">
                          <a:solidFill>
                            <a:schemeClr val="tx1"/>
                          </a:solidFill>
                          <a:latin typeface="標楷體" panose="03000509000000000000" pitchFamily="65" charset="-120"/>
                          <a:ea typeface="標楷體" panose="03000509000000000000" pitchFamily="65" charset="-120"/>
                          <a:cs typeface="+mn-cs"/>
                        </a:rPr>
                        <a:t>學籍</a:t>
                      </a:r>
                      <a:r>
                        <a:rPr lang="en-US" altLang="zh-TW" sz="2300" kern="1200" dirty="0" smtClean="0">
                          <a:solidFill>
                            <a:schemeClr val="tx1"/>
                          </a:solidFill>
                          <a:latin typeface="標楷體" panose="03000509000000000000" pitchFamily="65" charset="-120"/>
                          <a:ea typeface="標楷體" panose="03000509000000000000" pitchFamily="65" charset="-120"/>
                          <a:cs typeface="+mn-cs"/>
                        </a:rPr>
                        <a:t>(</a:t>
                      </a:r>
                      <a:r>
                        <a:rPr lang="zh-TW" altLang="zh-TW" sz="2300" kern="1200" dirty="0" smtClean="0">
                          <a:solidFill>
                            <a:schemeClr val="tx1"/>
                          </a:solidFill>
                          <a:latin typeface="標楷體" panose="03000509000000000000" pitchFamily="65" charset="-120"/>
                          <a:ea typeface="標楷體" panose="03000509000000000000" pitchFamily="65" charset="-120"/>
                          <a:cs typeface="+mn-cs"/>
                        </a:rPr>
                        <a:t>未休</a:t>
                      </a:r>
                      <a:r>
                        <a:rPr lang="zh-TW" altLang="en-US" sz="2300" kern="1200" dirty="0" smtClean="0">
                          <a:solidFill>
                            <a:schemeClr val="tx1"/>
                          </a:solidFill>
                          <a:latin typeface="標楷體" panose="03000509000000000000" pitchFamily="65" charset="-120"/>
                          <a:ea typeface="標楷體" panose="03000509000000000000" pitchFamily="65" charset="-120"/>
                          <a:cs typeface="+mn-cs"/>
                        </a:rPr>
                        <a:t>、退</a:t>
                      </a:r>
                      <a:r>
                        <a:rPr lang="zh-TW" altLang="zh-TW" sz="2300" kern="1200" dirty="0" smtClean="0">
                          <a:solidFill>
                            <a:schemeClr val="tx1"/>
                          </a:solidFill>
                          <a:latin typeface="標楷體" panose="03000509000000000000" pitchFamily="65" charset="-120"/>
                          <a:ea typeface="標楷體" panose="03000509000000000000" pitchFamily="65" charset="-120"/>
                          <a:cs typeface="+mn-cs"/>
                        </a:rPr>
                        <a:t>學</a:t>
                      </a:r>
                      <a:r>
                        <a:rPr lang="en-US" altLang="zh-TW" sz="2300" kern="1200" dirty="0" smtClean="0">
                          <a:solidFill>
                            <a:schemeClr val="tx1"/>
                          </a:solidFill>
                          <a:latin typeface="標楷體" panose="03000509000000000000" pitchFamily="65" charset="-120"/>
                          <a:ea typeface="標楷體" panose="03000509000000000000" pitchFamily="65" charset="-120"/>
                          <a:cs typeface="+mn-cs"/>
                        </a:rPr>
                        <a:t>)</a:t>
                      </a:r>
                      <a:r>
                        <a:rPr lang="en-US" altLang="zh-TW" sz="2300" kern="1200" dirty="0" smtClean="0">
                          <a:solidFill>
                            <a:schemeClr val="tx1"/>
                          </a:solidFill>
                          <a:latin typeface="標楷體" panose="03000509000000000000" pitchFamily="65" charset="-120"/>
                          <a:ea typeface="標楷體" panose="03000509000000000000" pitchFamily="65" charset="-120"/>
                          <a:cs typeface="+mn-cs"/>
                          <a:sym typeface="Wingdings" panose="05000000000000000000" pitchFamily="2" charset="2"/>
                        </a:rPr>
                        <a:t></a:t>
                      </a:r>
                      <a:r>
                        <a:rPr lang="zh-TW" altLang="en-US" sz="2300" kern="1200" dirty="0" smtClean="0">
                          <a:solidFill>
                            <a:schemeClr val="tx1"/>
                          </a:solidFill>
                          <a:latin typeface="標楷體" panose="03000509000000000000" pitchFamily="65" charset="-120"/>
                          <a:ea typeface="標楷體" panose="03000509000000000000" pitchFamily="65" charset="-120"/>
                          <a:cs typeface="+mn-cs"/>
                          <a:sym typeface="Wingdings" panose="05000000000000000000" pitchFamily="2" charset="2"/>
                        </a:rPr>
                        <a:t>若中途休退學將</a:t>
                      </a:r>
                      <a:r>
                        <a:rPr lang="zh-TW" altLang="en-US" sz="2300" kern="1200" dirty="0" smtClean="0">
                          <a:solidFill>
                            <a:schemeClr val="tx1"/>
                          </a:solidFill>
                          <a:latin typeface="標楷體" panose="03000509000000000000" pitchFamily="65" charset="-120"/>
                          <a:ea typeface="標楷體" panose="03000509000000000000" pitchFamily="65" charset="-120"/>
                          <a:cs typeface="+mn-cs"/>
                        </a:rPr>
                        <a:t>追償已領獎助金</a:t>
                      </a:r>
                      <a:endParaRPr lang="en-US" altLang="zh-TW" sz="2300" kern="1200" dirty="0" smtClean="0">
                        <a:solidFill>
                          <a:schemeClr val="tx1"/>
                        </a:solidFill>
                        <a:latin typeface="標楷體" panose="03000509000000000000" pitchFamily="65" charset="-120"/>
                        <a:ea typeface="標楷體" panose="03000509000000000000" pitchFamily="65" charset="-120"/>
                        <a:cs typeface="+mn-cs"/>
                      </a:endParaRPr>
                    </a:p>
                  </a:txBody>
                  <a:tcPr marL="68580" marR="68580" marT="0" marB="0" anchor="ctr"/>
                </a:tc>
                <a:extLst>
                  <a:ext uri="{0D108BD9-81ED-4DB2-BD59-A6C34878D82A}">
                    <a16:rowId xmlns:a16="http://schemas.microsoft.com/office/drawing/2014/main" val="1921723051"/>
                  </a:ext>
                </a:extLst>
              </a:tr>
              <a:tr h="1867482">
                <a:tc vMerge="1">
                  <a:txBody>
                    <a:bodyPr/>
                    <a:lstStyle/>
                    <a:p>
                      <a:endParaRPr lang="zh-TW" altLang="en-US" dirty="0"/>
                    </a:p>
                  </a:txBody>
                  <a:tcPr/>
                </a:tc>
                <a:tc>
                  <a:txBody>
                    <a:bodyPr/>
                    <a:lstStyle/>
                    <a:p>
                      <a:pPr marL="0" indent="176530" algn="l" defTabSz="914400" rtl="0" eaLnBrk="1" latinLnBrk="0" hangingPunct="1">
                        <a:spcAft>
                          <a:spcPts val="0"/>
                        </a:spcAft>
                        <a:buFont typeface="Wingdings" panose="05000000000000000000" pitchFamily="2" charset="2"/>
                        <a:buNone/>
                      </a:pPr>
                      <a:r>
                        <a:rPr lang="zh-TW" altLang="en-US" sz="2300" kern="1200" dirty="0" smtClean="0">
                          <a:solidFill>
                            <a:schemeClr val="tx1"/>
                          </a:solidFill>
                          <a:latin typeface="標楷體" panose="03000509000000000000" pitchFamily="65" charset="-120"/>
                          <a:ea typeface="標楷體" panose="03000509000000000000" pitchFamily="65" charset="-120"/>
                          <a:cs typeface="+mn-cs"/>
                        </a:rPr>
                        <a:t>在國外就讀期間未滿一學期</a:t>
                      </a:r>
                      <a:r>
                        <a:rPr lang="en-US" altLang="zh-TW" sz="2300" kern="1200" dirty="0" smtClean="0">
                          <a:solidFill>
                            <a:schemeClr val="tx1"/>
                          </a:solidFill>
                          <a:latin typeface="標楷體" panose="03000509000000000000" pitchFamily="65" charset="-120"/>
                          <a:ea typeface="標楷體" panose="03000509000000000000" pitchFamily="65" charset="-120"/>
                          <a:cs typeface="+mn-cs"/>
                        </a:rPr>
                        <a:t>(</a:t>
                      </a:r>
                      <a:r>
                        <a:rPr lang="zh-TW" altLang="en-US" sz="2300" kern="1200" dirty="0" smtClean="0">
                          <a:solidFill>
                            <a:schemeClr val="tx1"/>
                          </a:solidFill>
                          <a:latin typeface="標楷體" panose="03000509000000000000" pitchFamily="65" charset="-120"/>
                          <a:ea typeface="標楷體" panose="03000509000000000000" pitchFamily="65" charset="-120"/>
                          <a:cs typeface="+mn-cs"/>
                        </a:rPr>
                        <a:t>學季</a:t>
                      </a:r>
                      <a:r>
                        <a:rPr lang="en-US" altLang="zh-TW" sz="2300" kern="1200" dirty="0" smtClean="0">
                          <a:solidFill>
                            <a:schemeClr val="tx1"/>
                          </a:solidFill>
                          <a:latin typeface="標楷體" panose="03000509000000000000" pitchFamily="65" charset="-120"/>
                          <a:ea typeface="標楷體" panose="03000509000000000000" pitchFamily="65" charset="-120"/>
                          <a:cs typeface="+mn-cs"/>
                        </a:rPr>
                        <a:t>)</a:t>
                      </a:r>
                      <a:r>
                        <a:rPr lang="zh-TW" altLang="en-US" sz="2300" kern="1200" dirty="0" smtClean="0">
                          <a:solidFill>
                            <a:schemeClr val="tx1"/>
                          </a:solidFill>
                          <a:latin typeface="標楷體" panose="03000509000000000000" pitchFamily="65" charset="-120"/>
                          <a:ea typeface="標楷體" panose="03000509000000000000" pitchFamily="65" charset="-120"/>
                          <a:cs typeface="+mn-cs"/>
                        </a:rPr>
                        <a:t>，不得領取本獎助金，已領取者應全數償還。</a:t>
                      </a:r>
                      <a:endParaRPr lang="en-US" altLang="zh-TW" sz="2300" kern="1200" dirty="0" smtClean="0">
                        <a:solidFill>
                          <a:schemeClr val="tx1"/>
                        </a:solidFill>
                        <a:latin typeface="標楷體" panose="03000509000000000000" pitchFamily="65" charset="-120"/>
                        <a:ea typeface="標楷體" panose="03000509000000000000" pitchFamily="65" charset="-120"/>
                        <a:cs typeface="+mn-cs"/>
                      </a:endParaRPr>
                    </a:p>
                    <a:p>
                      <a:pPr marL="0" indent="176530" algn="l" defTabSz="914400" rtl="0" eaLnBrk="1" latinLnBrk="0" hangingPunct="1">
                        <a:spcAft>
                          <a:spcPts val="0"/>
                        </a:spcAft>
                        <a:buFont typeface="Wingdings" panose="05000000000000000000" pitchFamily="2" charset="2"/>
                        <a:buNone/>
                      </a:pPr>
                      <a:r>
                        <a:rPr lang="zh-TW" altLang="en-US" sz="2300" kern="1200" dirty="0" smtClean="0">
                          <a:solidFill>
                            <a:schemeClr val="tx1"/>
                          </a:solidFill>
                          <a:latin typeface="標楷體" panose="03000509000000000000" pitchFamily="65" charset="-120"/>
                          <a:ea typeface="標楷體" panose="03000509000000000000" pitchFamily="65" charset="-120"/>
                          <a:cs typeface="+mn-cs"/>
                        </a:rPr>
                        <a:t>但因特殊事由或學生所赴國外交換國家發生重大天災或社會暴動，影響學生人 </a:t>
                      </a:r>
                      <a:endParaRPr lang="en-US" altLang="zh-TW" sz="2300" kern="1200" dirty="0" smtClean="0">
                        <a:solidFill>
                          <a:schemeClr val="tx1"/>
                        </a:solidFill>
                        <a:latin typeface="標楷體" panose="03000509000000000000" pitchFamily="65" charset="-120"/>
                        <a:ea typeface="標楷體" panose="03000509000000000000" pitchFamily="65" charset="-120"/>
                        <a:cs typeface="+mn-cs"/>
                      </a:endParaRPr>
                    </a:p>
                    <a:p>
                      <a:pPr marL="0" indent="176530" algn="l" defTabSz="914400" rtl="0" eaLnBrk="1" latinLnBrk="0" hangingPunct="1">
                        <a:spcAft>
                          <a:spcPts val="0"/>
                        </a:spcAft>
                        <a:buFont typeface="Wingdings" panose="05000000000000000000" pitchFamily="2" charset="2"/>
                        <a:buNone/>
                      </a:pPr>
                      <a:r>
                        <a:rPr lang="zh-TW" altLang="en-US" sz="2300" kern="1200" dirty="0" smtClean="0">
                          <a:solidFill>
                            <a:schemeClr val="tx1"/>
                          </a:solidFill>
                          <a:latin typeface="標楷體" panose="03000509000000000000" pitchFamily="65" charset="-120"/>
                          <a:ea typeface="標楷體" panose="03000509000000000000" pitchFamily="65" charset="-120"/>
                          <a:cs typeface="+mn-cs"/>
                        </a:rPr>
                        <a:t>身安全等，經本校報經教育部核可者，不在此限。</a:t>
                      </a:r>
                      <a:endParaRPr lang="en-US" altLang="zh-TW" sz="2300" kern="1200" dirty="0" smtClean="0">
                        <a:solidFill>
                          <a:schemeClr val="tx1"/>
                        </a:solidFill>
                        <a:latin typeface="標楷體" panose="03000509000000000000" pitchFamily="65" charset="-120"/>
                        <a:ea typeface="標楷體" panose="03000509000000000000" pitchFamily="65" charset="-120"/>
                        <a:cs typeface="+mn-cs"/>
                      </a:endParaRPr>
                    </a:p>
                    <a:p>
                      <a:pPr marL="0" indent="176530" algn="l" defTabSz="914400" rtl="0" eaLnBrk="1" latinLnBrk="0" hangingPunct="1">
                        <a:spcAft>
                          <a:spcPts val="0"/>
                        </a:spcAft>
                        <a:buFont typeface="Wingdings" panose="05000000000000000000" pitchFamily="2" charset="2"/>
                        <a:buNone/>
                      </a:pPr>
                      <a:endParaRPr lang="zh-TW" altLang="en-US" sz="2300" kern="1200" dirty="0">
                        <a:solidFill>
                          <a:schemeClr val="tx1"/>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2661763843"/>
                  </a:ext>
                </a:extLst>
              </a:tr>
            </a:tbl>
          </a:graphicData>
        </a:graphic>
      </p:graphicFrame>
    </p:spTree>
    <p:extLst>
      <p:ext uri="{BB962C8B-B14F-4D97-AF65-F5344CB8AC3E}">
        <p14:creationId xmlns:p14="http://schemas.microsoft.com/office/powerpoint/2010/main" val="34320537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pic>
        <p:nvPicPr>
          <p:cNvPr id="4" name="內容版面配置區 3"/>
          <p:cNvPicPr>
            <a:picLocks noGrp="1" noChangeAspect="1"/>
          </p:cNvPicPr>
          <p:nvPr>
            <p:ph idx="1"/>
          </p:nvPr>
        </p:nvPicPr>
        <p:blipFill>
          <a:blip r:embed="rId2"/>
          <a:stretch>
            <a:fillRect/>
          </a:stretch>
        </p:blipFill>
        <p:spPr>
          <a:xfrm>
            <a:off x="544893" y="286603"/>
            <a:ext cx="11025419" cy="5355204"/>
          </a:xfrm>
          <a:prstGeom prst="rect">
            <a:avLst/>
          </a:prstGeom>
        </p:spPr>
      </p:pic>
    </p:spTree>
    <p:extLst>
      <p:ext uri="{BB962C8B-B14F-4D97-AF65-F5344CB8AC3E}">
        <p14:creationId xmlns:p14="http://schemas.microsoft.com/office/powerpoint/2010/main" val="86402925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24181" y="130023"/>
            <a:ext cx="10380504" cy="1450757"/>
          </a:xfrm>
        </p:spPr>
        <p:txBody>
          <a:bodyPr>
            <a:normAutofit fontScale="90000"/>
          </a:bodyPr>
          <a:lstStyle/>
          <a:p>
            <a:pPr algn="ctr"/>
            <a:r>
              <a:rPr lang="zh-TW" altLang="en-US" sz="6200" b="1" dirty="0" smtClean="0"/>
              <a:t>學海飛颺</a:t>
            </a:r>
            <a:r>
              <a:rPr lang="en-US" altLang="zh-TW" sz="6200" b="1" dirty="0" smtClean="0"/>
              <a:t>/</a:t>
            </a:r>
            <a:r>
              <a:rPr lang="zh-TW" altLang="en-US" sz="6200" b="1" dirty="0" smtClean="0"/>
              <a:t>惜珠  </a:t>
            </a:r>
            <a:r>
              <a:rPr lang="zh-TW" altLang="en-US" sz="6200" b="1" u="sng" dirty="0">
                <a:solidFill>
                  <a:srgbClr val="FF0000"/>
                </a:solidFill>
              </a:rPr>
              <a:t>返國</a:t>
            </a:r>
            <a:r>
              <a:rPr lang="zh-TW" altLang="en-US" sz="6200" b="1" dirty="0" smtClean="0">
                <a:solidFill>
                  <a:schemeClr val="tx1"/>
                </a:solidFill>
              </a:rPr>
              <a:t>應行事項</a:t>
            </a:r>
            <a:r>
              <a:rPr lang="en-US" altLang="zh-TW" sz="6200" b="1" dirty="0" smtClean="0">
                <a:solidFill>
                  <a:schemeClr val="tx1"/>
                </a:solidFill>
              </a:rPr>
              <a:t>(1/2)</a:t>
            </a:r>
            <a:endParaRPr lang="zh-TW" altLang="en-US" sz="6200" b="1" dirty="0">
              <a:solidFill>
                <a:schemeClr val="tx1"/>
              </a:solidFill>
            </a:endParaRPr>
          </a:p>
        </p:txBody>
      </p:sp>
      <p:sp>
        <p:nvSpPr>
          <p:cNvPr id="3" name="內容版面配置區 2"/>
          <p:cNvSpPr>
            <a:spLocks noGrp="1"/>
          </p:cNvSpPr>
          <p:nvPr>
            <p:ph idx="1"/>
          </p:nvPr>
        </p:nvSpPr>
        <p:spPr>
          <a:xfrm>
            <a:off x="302150" y="1281189"/>
            <a:ext cx="11473732" cy="4547115"/>
          </a:xfrm>
        </p:spPr>
        <p:txBody>
          <a:bodyPr>
            <a:normAutofit lnSpcReduction="10000"/>
          </a:bodyPr>
          <a:lstStyle/>
          <a:p>
            <a:endParaRPr lang="zh-TW" altLang="en-US" dirty="0"/>
          </a:p>
          <a:p>
            <a:endParaRPr lang="zh-TW" altLang="en-US" dirty="0"/>
          </a:p>
          <a:p>
            <a:pPr>
              <a:buFont typeface="Wingdings" panose="05000000000000000000" pitchFamily="2" charset="2"/>
              <a:buChar char="Ø"/>
            </a:pPr>
            <a:r>
              <a:rPr lang="zh-TW" altLang="en-US" sz="2900" b="1" dirty="0">
                <a:solidFill>
                  <a:srgbClr val="FF0000"/>
                </a:solidFill>
                <a:latin typeface="華康標楷體" pitchFamily="65" charset="-120"/>
                <a:ea typeface="華康標楷體" pitchFamily="65" charset="-120"/>
              </a:rPr>
              <a:t>上傳心得及問卷</a:t>
            </a:r>
            <a:r>
              <a:rPr lang="en-US" altLang="zh-TW" sz="2900" b="1" dirty="0">
                <a:solidFill>
                  <a:srgbClr val="FF0000"/>
                </a:solidFill>
                <a:latin typeface="華康標楷體" pitchFamily="65" charset="-120"/>
                <a:ea typeface="華康標楷體" pitchFamily="65" charset="-120"/>
              </a:rPr>
              <a:t>(</a:t>
            </a:r>
            <a:r>
              <a:rPr lang="zh-TW" altLang="en-US" sz="2900" b="1" dirty="0">
                <a:solidFill>
                  <a:srgbClr val="FF0000"/>
                </a:solidFill>
                <a:latin typeface="華康標楷體" pitchFamily="65" charset="-120"/>
                <a:ea typeface="華康標楷體" pitchFamily="65" charset="-120"/>
              </a:rPr>
              <a:t>重要</a:t>
            </a:r>
            <a:r>
              <a:rPr lang="en-US" altLang="zh-TW" sz="2900" b="1" dirty="0">
                <a:solidFill>
                  <a:srgbClr val="FF0000"/>
                </a:solidFill>
                <a:latin typeface="華康標楷體" pitchFamily="65" charset="-120"/>
                <a:ea typeface="華康標楷體" pitchFamily="65" charset="-120"/>
              </a:rPr>
              <a:t>)</a:t>
            </a:r>
          </a:p>
          <a:p>
            <a:pPr marL="0" indent="0">
              <a:buNone/>
            </a:pPr>
            <a:r>
              <a:rPr lang="zh-TW" altLang="en-US" b="1" dirty="0" smtClean="0">
                <a:latin typeface="華康標楷體" pitchFamily="65" charset="-120"/>
                <a:ea typeface="華康標楷體" pitchFamily="65" charset="-120"/>
              </a:rPr>
              <a:t> </a:t>
            </a:r>
            <a:r>
              <a:rPr lang="zh-TW" altLang="zh-TW" sz="2200" b="1" dirty="0" smtClean="0">
                <a:latin typeface="華康標楷體" pitchFamily="65" charset="-120"/>
                <a:ea typeface="華康標楷體" pitchFamily="65" charset="-120"/>
              </a:rPr>
              <a:t>應於</a:t>
            </a:r>
            <a:r>
              <a:rPr lang="zh-TW" altLang="en-US" sz="2200" b="1" dirty="0" smtClean="0">
                <a:latin typeface="華康標楷體" pitchFamily="65" charset="-120"/>
                <a:ea typeface="華康標楷體" pitchFamily="65" charset="-120"/>
              </a:rPr>
              <a:t>交換</a:t>
            </a:r>
            <a:r>
              <a:rPr lang="zh-TW" altLang="zh-TW" sz="2200" b="1" dirty="0" smtClean="0">
                <a:latin typeface="華康標楷體" pitchFamily="65" charset="-120"/>
                <a:ea typeface="華康標楷體" pitchFamily="65" charset="-120"/>
              </a:rPr>
              <a:t>期滿</a:t>
            </a:r>
            <a:r>
              <a:rPr lang="zh-TW" altLang="zh-TW" sz="2200" b="1" dirty="0">
                <a:latin typeface="華康標楷體" pitchFamily="65" charset="-120"/>
                <a:ea typeface="華康標楷體" pitchFamily="65" charset="-120"/>
              </a:rPr>
              <a:t>後</a:t>
            </a:r>
            <a:r>
              <a:rPr lang="en-US" altLang="zh-TW" sz="2200" b="1" dirty="0">
                <a:latin typeface="華康標楷體" pitchFamily="65" charset="-120"/>
                <a:ea typeface="華康標楷體" pitchFamily="65" charset="-120"/>
              </a:rPr>
              <a:t>10</a:t>
            </a:r>
            <a:r>
              <a:rPr lang="zh-TW" altLang="zh-TW" sz="2200" b="1" dirty="0">
                <a:latin typeface="華康標楷體" pitchFamily="65" charset="-120"/>
                <a:ea typeface="華康標楷體" pitchFamily="65" charset="-120"/>
              </a:rPr>
              <a:t>日內依教育部規定之格式上傳問卷調查表及一千字以內中文</a:t>
            </a:r>
            <a:r>
              <a:rPr lang="en-US" altLang="zh-TW" sz="2200" b="1" dirty="0">
                <a:latin typeface="華康標楷體" pitchFamily="65" charset="-120"/>
                <a:ea typeface="華康標楷體" pitchFamily="65" charset="-120"/>
              </a:rPr>
              <a:t>/</a:t>
            </a:r>
            <a:r>
              <a:rPr lang="zh-TW" altLang="zh-TW" sz="2200" b="1" dirty="0">
                <a:latin typeface="華康標楷體" pitchFamily="65" charset="-120"/>
                <a:ea typeface="華康標楷體" pitchFamily="65" charset="-120"/>
              </a:rPr>
              <a:t>英文</a:t>
            </a:r>
            <a:r>
              <a:rPr lang="en-US" altLang="zh-TW" sz="2200" b="1" dirty="0">
                <a:latin typeface="華康標楷體" pitchFamily="65" charset="-120"/>
                <a:ea typeface="華康標楷體" pitchFamily="65" charset="-120"/>
              </a:rPr>
              <a:t>(</a:t>
            </a:r>
            <a:r>
              <a:rPr lang="zh-TW" altLang="en-US" sz="2200" b="1" dirty="0">
                <a:latin typeface="華康標楷體" pitchFamily="65" charset="-120"/>
                <a:ea typeface="華康標楷體" pitchFamily="65" charset="-120"/>
              </a:rPr>
              <a:t>擇一</a:t>
            </a:r>
            <a:r>
              <a:rPr lang="zh-TW" altLang="en-US" sz="2200" b="1" dirty="0" smtClean="0">
                <a:latin typeface="華康標楷體" pitchFamily="65" charset="-120"/>
                <a:ea typeface="華康標楷體" pitchFamily="65" charset="-120"/>
              </a:rPr>
              <a:t>即</a:t>
            </a:r>
            <a:endParaRPr lang="en-US" altLang="zh-TW" sz="2200" b="1" dirty="0" smtClean="0">
              <a:latin typeface="華康標楷體" pitchFamily="65" charset="-120"/>
              <a:ea typeface="華康標楷體" pitchFamily="65" charset="-120"/>
            </a:endParaRPr>
          </a:p>
          <a:p>
            <a:pPr marL="0" indent="0">
              <a:buNone/>
            </a:pPr>
            <a:r>
              <a:rPr lang="zh-TW" altLang="en-US" sz="2200" b="1" dirty="0" smtClean="0">
                <a:latin typeface="華康標楷體" pitchFamily="65" charset="-120"/>
                <a:ea typeface="華康標楷體" pitchFamily="65" charset="-120"/>
              </a:rPr>
              <a:t> 可</a:t>
            </a:r>
            <a:r>
              <a:rPr lang="en-US" altLang="zh-TW" sz="2200" b="1" dirty="0">
                <a:latin typeface="華康標楷體" pitchFamily="65" charset="-120"/>
                <a:ea typeface="華康標楷體" pitchFamily="65" charset="-120"/>
              </a:rPr>
              <a:t>)</a:t>
            </a:r>
            <a:r>
              <a:rPr lang="zh-TW" altLang="zh-TW" sz="2200" b="1" dirty="0" smtClean="0">
                <a:latin typeface="華康標楷體" pitchFamily="65" charset="-120"/>
                <a:ea typeface="華康標楷體" pitchFamily="65" charset="-120"/>
              </a:rPr>
              <a:t>心得報告</a:t>
            </a:r>
            <a:r>
              <a:rPr lang="en-US" altLang="zh-TW" sz="2200" b="1" dirty="0">
                <a:latin typeface="華康標楷體" pitchFamily="65" charset="-120"/>
                <a:ea typeface="華康標楷體" pitchFamily="65" charset="-120"/>
              </a:rPr>
              <a:t>(</a:t>
            </a:r>
            <a:r>
              <a:rPr lang="zh-TW" altLang="en-US" sz="2200" b="1" dirty="0">
                <a:latin typeface="華康標楷體" pitchFamily="65" charset="-120"/>
                <a:ea typeface="華康標楷體" pitchFamily="65" charset="-120"/>
              </a:rPr>
              <a:t>需有照片四張以上</a:t>
            </a:r>
            <a:r>
              <a:rPr lang="en-US" altLang="zh-TW" sz="2200" b="1" dirty="0">
                <a:latin typeface="華康標楷體" pitchFamily="65" charset="-120"/>
                <a:ea typeface="華康標楷體" pitchFamily="65" charset="-120"/>
              </a:rPr>
              <a:t>)</a:t>
            </a:r>
            <a:r>
              <a:rPr lang="zh-TW" altLang="zh-TW" sz="2200" b="1" dirty="0">
                <a:latin typeface="華康標楷體" pitchFamily="65" charset="-120"/>
                <a:ea typeface="華康標楷體" pitchFamily="65" charset="-120"/>
              </a:rPr>
              <a:t>至</a:t>
            </a:r>
            <a:r>
              <a:rPr lang="zh-TW" altLang="en-US" sz="2200" b="1" dirty="0">
                <a:latin typeface="華康標楷體" pitchFamily="65" charset="-120"/>
                <a:ea typeface="華康標楷體" pitchFamily="65" charset="-120"/>
              </a:rPr>
              <a:t>學海系統</a:t>
            </a:r>
            <a:r>
              <a:rPr lang="zh-TW" altLang="zh-TW" sz="2200" b="1" dirty="0">
                <a:latin typeface="華康標楷體" pitchFamily="65" charset="-120"/>
                <a:ea typeface="華康標楷體" pitchFamily="65" charset="-120"/>
              </a:rPr>
              <a:t>網頁</a:t>
            </a:r>
            <a:r>
              <a:rPr lang="en-US" altLang="zh-TW" sz="2200" b="1" dirty="0">
                <a:latin typeface="華康標楷體" pitchFamily="65" charset="-120"/>
                <a:ea typeface="華康標楷體" pitchFamily="65" charset="-120"/>
              </a:rPr>
              <a:t>(</a:t>
            </a:r>
            <a:r>
              <a:rPr lang="zh-TW" altLang="en-US" sz="2200" b="1" dirty="0">
                <a:latin typeface="華康標楷體" pitchFamily="65" charset="-120"/>
                <a:ea typeface="華康標楷體" pitchFamily="65" charset="-120"/>
              </a:rPr>
              <a:t>網址</a:t>
            </a:r>
            <a:r>
              <a:rPr lang="zh-TW" altLang="en-US" sz="2200" b="1" dirty="0" smtClean="0">
                <a:latin typeface="華康標楷體" pitchFamily="65" charset="-120"/>
                <a:ea typeface="華康標楷體" pitchFamily="65" charset="-120"/>
              </a:rPr>
              <a:t>如下</a:t>
            </a:r>
            <a:r>
              <a:rPr lang="en-US" altLang="zh-TW" sz="2200" b="1" dirty="0" smtClean="0">
                <a:latin typeface="華康標楷體" pitchFamily="65" charset="-120"/>
                <a:ea typeface="華康標楷體" pitchFamily="65" charset="-120"/>
              </a:rPr>
              <a:t>)</a:t>
            </a:r>
            <a:r>
              <a:rPr lang="zh-TW" altLang="zh-TW" sz="2200" b="1" dirty="0">
                <a:latin typeface="華康標楷體" pitchFamily="65" charset="-120"/>
                <a:ea typeface="華康標楷體" pitchFamily="65" charset="-120"/>
              </a:rPr>
              <a:t>，</a:t>
            </a:r>
            <a:r>
              <a:rPr lang="zh-TW" altLang="en-US" sz="2200" b="1" dirty="0">
                <a:latin typeface="華康標楷體" pitchFamily="65" charset="-120"/>
                <a:ea typeface="華康標楷體" pitchFamily="65" charset="-120"/>
              </a:rPr>
              <a:t>完成上傳心得後</a:t>
            </a:r>
            <a:r>
              <a:rPr lang="zh-TW" altLang="zh-TW" sz="2200" b="1" dirty="0">
                <a:latin typeface="華康標楷體" pitchFamily="65" charset="-120"/>
                <a:ea typeface="華康標楷體" pitchFamily="65" charset="-120"/>
              </a:rPr>
              <a:t>並通知本校</a:t>
            </a:r>
            <a:r>
              <a:rPr lang="zh-TW" altLang="zh-TW" sz="2200" b="1" dirty="0" smtClean="0">
                <a:latin typeface="華康標楷體" pitchFamily="65" charset="-120"/>
                <a:ea typeface="華康標楷體" pitchFamily="65" charset="-120"/>
              </a:rPr>
              <a:t>承</a:t>
            </a:r>
            <a:endParaRPr lang="en-US" altLang="zh-TW" sz="2200" b="1" dirty="0" smtClean="0">
              <a:latin typeface="華康標楷體" pitchFamily="65" charset="-120"/>
              <a:ea typeface="華康標楷體" pitchFamily="65" charset="-120"/>
            </a:endParaRPr>
          </a:p>
          <a:p>
            <a:pPr marL="0" indent="0">
              <a:buNone/>
            </a:pPr>
            <a:r>
              <a:rPr lang="zh-TW" altLang="en-US" sz="2200" b="1" dirty="0">
                <a:latin typeface="華康標楷體" pitchFamily="65" charset="-120"/>
                <a:ea typeface="華康標楷體" pitchFamily="65" charset="-120"/>
              </a:rPr>
              <a:t> </a:t>
            </a:r>
            <a:r>
              <a:rPr lang="zh-TW" altLang="zh-TW" sz="2200" b="1" dirty="0" smtClean="0">
                <a:latin typeface="華康標楷體" pitchFamily="65" charset="-120"/>
                <a:ea typeface="華康標楷體" pitchFamily="65" charset="-120"/>
              </a:rPr>
              <a:t>辦</a:t>
            </a:r>
            <a:r>
              <a:rPr lang="zh-TW" altLang="zh-TW" sz="2200" b="1" dirty="0">
                <a:latin typeface="華康標楷體" pitchFamily="65" charset="-120"/>
                <a:ea typeface="華康標楷體" pitchFamily="65" charset="-120"/>
              </a:rPr>
              <a:t>人</a:t>
            </a:r>
            <a:r>
              <a:rPr lang="zh-TW" altLang="en-US" sz="2200" b="1" dirty="0" smtClean="0">
                <a:latin typeface="華康標楷體" pitchFamily="65" charset="-120"/>
                <a:ea typeface="華康標楷體" pitchFamily="65" charset="-120"/>
              </a:rPr>
              <a:t>。</a:t>
            </a:r>
            <a:endParaRPr lang="en-US" altLang="zh-TW" sz="2200" b="1" dirty="0" smtClean="0">
              <a:latin typeface="華康標楷體" pitchFamily="65" charset="-120"/>
              <a:ea typeface="華康標楷體" pitchFamily="65" charset="-120"/>
            </a:endParaRPr>
          </a:p>
          <a:p>
            <a:endParaRPr lang="en-US" altLang="zh-TW" sz="2200" b="1" dirty="0" smtClean="0">
              <a:latin typeface="華康標楷體" pitchFamily="65" charset="-120"/>
              <a:ea typeface="華康標楷體" pitchFamily="65" charset="-120"/>
            </a:endParaRPr>
          </a:p>
          <a:p>
            <a:r>
              <a:rPr lang="zh-TW" altLang="en-US" sz="2200" b="1" dirty="0" smtClean="0">
                <a:latin typeface="華康標楷體" pitchFamily="65" charset="-120"/>
                <a:ea typeface="華康標楷體" pitchFamily="65" charset="-120"/>
              </a:rPr>
              <a:t>學</a:t>
            </a:r>
            <a:r>
              <a:rPr lang="zh-TW" altLang="en-US" sz="2200" b="1" dirty="0">
                <a:latin typeface="華康標楷體" pitchFamily="65" charset="-120"/>
                <a:ea typeface="華康標楷體" pitchFamily="65" charset="-120"/>
              </a:rPr>
              <a:t>海系統網址</a:t>
            </a:r>
            <a:r>
              <a:rPr lang="en-US" altLang="zh-TW" sz="2200" b="1" dirty="0">
                <a:latin typeface="華康標楷體" pitchFamily="65" charset="-120"/>
                <a:ea typeface="華康標楷體" pitchFamily="65" charset="-120"/>
              </a:rPr>
              <a:t>https://www.studyabroad.moe.gov.tw/new/student/index</a:t>
            </a:r>
            <a:endParaRPr lang="zh-TW" altLang="en-US" sz="2200" b="1" dirty="0">
              <a:latin typeface="華康標楷體" pitchFamily="65" charset="-120"/>
              <a:ea typeface="華康標楷體" pitchFamily="65" charset="-120"/>
            </a:endParaRPr>
          </a:p>
          <a:p>
            <a:r>
              <a:rPr lang="zh-TW" altLang="en-US" sz="2200" b="1" dirty="0" smtClean="0">
                <a:latin typeface="華康標楷體" pitchFamily="65" charset="-120"/>
                <a:ea typeface="華康標楷體" pitchFamily="65" charset="-120"/>
              </a:rPr>
              <a:t>帳號</a:t>
            </a:r>
            <a:r>
              <a:rPr lang="en-US" altLang="zh-TW" sz="2200" b="1" dirty="0">
                <a:latin typeface="華康標楷體" pitchFamily="65" charset="-120"/>
                <a:ea typeface="華康標楷體" pitchFamily="65" charset="-120"/>
              </a:rPr>
              <a:t>:</a:t>
            </a:r>
            <a:r>
              <a:rPr lang="zh-TW" altLang="en-US" sz="2200" b="1" dirty="0">
                <a:latin typeface="華康標楷體" pitchFamily="65" charset="-120"/>
                <a:ea typeface="華康標楷體" pitchFamily="65" charset="-120"/>
              </a:rPr>
              <a:t>學號</a:t>
            </a:r>
            <a:endParaRPr lang="en-US" altLang="zh-TW" sz="2200" b="1" dirty="0">
              <a:latin typeface="華康標楷體" pitchFamily="65" charset="-120"/>
              <a:ea typeface="華康標楷體" pitchFamily="65" charset="-120"/>
            </a:endParaRPr>
          </a:p>
          <a:p>
            <a:r>
              <a:rPr lang="zh-TW" altLang="en-US" sz="2200" b="1" dirty="0">
                <a:latin typeface="華康標楷體" pitchFamily="65" charset="-120"/>
                <a:ea typeface="華康標楷體" pitchFamily="65" charset="-120"/>
              </a:rPr>
              <a:t>密碼</a:t>
            </a:r>
            <a:r>
              <a:rPr lang="en-US" altLang="zh-TW" sz="2200" b="1" dirty="0">
                <a:latin typeface="華康標楷體" pitchFamily="65" charset="-120"/>
                <a:ea typeface="華康標楷體" pitchFamily="65" charset="-120"/>
              </a:rPr>
              <a:t>:</a:t>
            </a:r>
            <a:r>
              <a:rPr lang="zh-TW" altLang="en-US" sz="2200" b="1" dirty="0">
                <a:latin typeface="華康標楷體" pitchFamily="65" charset="-120"/>
                <a:ea typeface="華康標楷體" pitchFamily="65" charset="-120"/>
              </a:rPr>
              <a:t>西元出生年月日</a:t>
            </a:r>
            <a:endParaRPr lang="en-US" altLang="zh-TW" sz="2200" b="1" dirty="0">
              <a:latin typeface="華康標楷體" pitchFamily="65" charset="-120"/>
              <a:ea typeface="華康標楷體" pitchFamily="65" charset="-120"/>
            </a:endParaRPr>
          </a:p>
          <a:p>
            <a:pPr>
              <a:buFont typeface="Wingdings" panose="05000000000000000000" pitchFamily="2" charset="2"/>
              <a:buChar char="Ø"/>
            </a:pPr>
            <a:endParaRPr lang="en-US" altLang="zh-TW" b="1" dirty="0">
              <a:solidFill>
                <a:srgbClr val="FF0000"/>
              </a:solidFill>
              <a:latin typeface="華康標楷體" pitchFamily="65" charset="-120"/>
              <a:ea typeface="華康標楷體" pitchFamily="65" charset="-120"/>
            </a:endParaRPr>
          </a:p>
          <a:p>
            <a:pPr>
              <a:buFont typeface="Wingdings" panose="05000000000000000000" pitchFamily="2" charset="2"/>
              <a:buChar char="Ø"/>
            </a:pPr>
            <a:endParaRPr lang="zh-TW" altLang="en-US" dirty="0"/>
          </a:p>
        </p:txBody>
      </p:sp>
    </p:spTree>
    <p:extLst>
      <p:ext uri="{BB962C8B-B14F-4D97-AF65-F5344CB8AC3E}">
        <p14:creationId xmlns:p14="http://schemas.microsoft.com/office/powerpoint/2010/main" val="80223064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24180" y="130023"/>
            <a:ext cx="10406881" cy="1450757"/>
          </a:xfrm>
        </p:spPr>
        <p:txBody>
          <a:bodyPr>
            <a:normAutofit fontScale="90000"/>
          </a:bodyPr>
          <a:lstStyle/>
          <a:p>
            <a:pPr algn="ctr"/>
            <a:r>
              <a:rPr lang="zh-TW" altLang="en-US" sz="6200" b="1" dirty="0" smtClean="0"/>
              <a:t>學海飛颺</a:t>
            </a:r>
            <a:r>
              <a:rPr lang="en-US" altLang="zh-TW" sz="6200" b="1" dirty="0" smtClean="0"/>
              <a:t>/</a:t>
            </a:r>
            <a:r>
              <a:rPr lang="zh-TW" altLang="en-US" sz="6200" b="1" dirty="0" smtClean="0"/>
              <a:t>惜珠  </a:t>
            </a:r>
            <a:r>
              <a:rPr lang="zh-TW" altLang="en-US" sz="6200" b="1" u="sng" dirty="0">
                <a:solidFill>
                  <a:srgbClr val="FF0000"/>
                </a:solidFill>
              </a:rPr>
              <a:t>返國</a:t>
            </a:r>
            <a:r>
              <a:rPr lang="zh-TW" altLang="en-US" sz="6200" b="1" dirty="0" smtClean="0">
                <a:solidFill>
                  <a:schemeClr val="tx1"/>
                </a:solidFill>
              </a:rPr>
              <a:t>應行事項</a:t>
            </a:r>
            <a:r>
              <a:rPr lang="en-US" altLang="zh-TW" sz="6200" b="1" dirty="0" smtClean="0">
                <a:solidFill>
                  <a:schemeClr val="tx1"/>
                </a:solidFill>
              </a:rPr>
              <a:t>(2/2)</a:t>
            </a:r>
            <a:endParaRPr lang="zh-TW" altLang="en-US" sz="6200" b="1" dirty="0">
              <a:solidFill>
                <a:schemeClr val="tx1"/>
              </a:solidFill>
            </a:endParaRPr>
          </a:p>
        </p:txBody>
      </p:sp>
      <p:sp>
        <p:nvSpPr>
          <p:cNvPr id="3" name="內容版面配置區 2"/>
          <p:cNvSpPr>
            <a:spLocks noGrp="1"/>
          </p:cNvSpPr>
          <p:nvPr>
            <p:ph idx="1"/>
          </p:nvPr>
        </p:nvSpPr>
        <p:spPr>
          <a:xfrm>
            <a:off x="290146" y="1281189"/>
            <a:ext cx="11901854" cy="4943765"/>
          </a:xfrm>
        </p:spPr>
        <p:txBody>
          <a:bodyPr>
            <a:normAutofit fontScale="92500" lnSpcReduction="10000"/>
          </a:bodyPr>
          <a:lstStyle/>
          <a:p>
            <a:endParaRPr lang="zh-TW" altLang="en-US" dirty="0"/>
          </a:p>
          <a:p>
            <a:endParaRPr lang="zh-TW" altLang="en-US" dirty="0"/>
          </a:p>
          <a:p>
            <a:pPr>
              <a:buFont typeface="Wingdings" panose="05000000000000000000" pitchFamily="2" charset="2"/>
              <a:buChar char="Ø"/>
            </a:pPr>
            <a:r>
              <a:rPr lang="zh-TW" altLang="en-US" sz="2900" b="1" dirty="0" smtClean="0">
                <a:solidFill>
                  <a:srgbClr val="FF0000"/>
                </a:solidFill>
                <a:latin typeface="華康標楷體" pitchFamily="65" charset="-120"/>
                <a:ea typeface="華康標楷體" pitchFamily="65" charset="-120"/>
              </a:rPr>
              <a:t>辦理</a:t>
            </a:r>
            <a:r>
              <a:rPr lang="zh-TW" altLang="en-US" sz="2900" b="1" dirty="0">
                <a:solidFill>
                  <a:srgbClr val="FF0000"/>
                </a:solidFill>
                <a:latin typeface="華康標楷體" pitchFamily="65" charset="-120"/>
                <a:ea typeface="華康標楷體" pitchFamily="65" charset="-120"/>
              </a:rPr>
              <a:t>核銷</a:t>
            </a:r>
            <a:r>
              <a:rPr lang="en-US" altLang="zh-TW" sz="2900" b="1" dirty="0" smtClean="0">
                <a:solidFill>
                  <a:srgbClr val="FF0000"/>
                </a:solidFill>
                <a:latin typeface="華康標楷體" pitchFamily="65" charset="-120"/>
                <a:ea typeface="華康標楷體" pitchFamily="65" charset="-120"/>
              </a:rPr>
              <a:t>(</a:t>
            </a:r>
            <a:r>
              <a:rPr lang="zh-TW" altLang="en-US" sz="2900" b="1" dirty="0" smtClean="0">
                <a:solidFill>
                  <a:srgbClr val="FF0000"/>
                </a:solidFill>
                <a:latin typeface="華康標楷體" pitchFamily="65" charset="-120"/>
                <a:ea typeface="華康標楷體" pitchFamily="65" charset="-120"/>
              </a:rPr>
              <a:t>重要</a:t>
            </a:r>
            <a:r>
              <a:rPr lang="en-US" altLang="zh-TW" sz="2900" b="1" dirty="0">
                <a:solidFill>
                  <a:srgbClr val="FF0000"/>
                </a:solidFill>
                <a:latin typeface="華康標楷體" pitchFamily="65" charset="-120"/>
                <a:ea typeface="華康標楷體" pitchFamily="65" charset="-120"/>
              </a:rPr>
              <a:t>) :</a:t>
            </a:r>
          </a:p>
          <a:p>
            <a:pPr marL="0" indent="0">
              <a:buNone/>
            </a:pPr>
            <a:r>
              <a:rPr lang="zh-TW" altLang="en-US" sz="2300" dirty="0">
                <a:solidFill>
                  <a:schemeClr val="tx1"/>
                </a:solidFill>
                <a:latin typeface="華康標楷體" pitchFamily="65" charset="-120"/>
                <a:ea typeface="華康標楷體" pitchFamily="65" charset="-120"/>
              </a:rPr>
              <a:t>請檢附以下文件，</a:t>
            </a:r>
            <a:r>
              <a:rPr lang="zh-TW" altLang="en-US" sz="2300" dirty="0" smtClean="0">
                <a:solidFill>
                  <a:schemeClr val="tx1"/>
                </a:solidFill>
                <a:latin typeface="華康標楷體" pitchFamily="65" charset="-120"/>
                <a:ea typeface="華康標楷體" pitchFamily="65" charset="-120"/>
              </a:rPr>
              <a:t>並</a:t>
            </a:r>
            <a:r>
              <a:rPr lang="zh-TW" altLang="en-US" sz="2300" dirty="0">
                <a:solidFill>
                  <a:schemeClr val="tx1"/>
                </a:solidFill>
                <a:latin typeface="華康標楷體" pitchFamily="65" charset="-120"/>
                <a:ea typeface="華康標楷體" pitchFamily="65" charset="-120"/>
              </a:rPr>
              <a:t>應</a:t>
            </a:r>
            <a:r>
              <a:rPr lang="zh-TW" altLang="en-US" sz="2300" dirty="0" smtClean="0">
                <a:solidFill>
                  <a:schemeClr val="tx1"/>
                </a:solidFill>
                <a:latin typeface="華康標楷體" pitchFamily="65" charset="-120"/>
                <a:ea typeface="華康標楷體" pitchFamily="65" charset="-120"/>
              </a:rPr>
              <a:t>於</a:t>
            </a:r>
            <a:r>
              <a:rPr lang="zh-TW" altLang="en-US" sz="2300" b="1" dirty="0">
                <a:solidFill>
                  <a:srgbClr val="FF0000"/>
                </a:solidFill>
                <a:latin typeface="華康標楷體" pitchFamily="65" charset="-120"/>
                <a:ea typeface="華康標楷體" pitchFamily="65" charset="-120"/>
              </a:rPr>
              <a:t>交換</a:t>
            </a:r>
            <a:r>
              <a:rPr lang="zh-TW" altLang="en-US" sz="2300" b="1" dirty="0" smtClean="0">
                <a:solidFill>
                  <a:srgbClr val="FF0000"/>
                </a:solidFill>
                <a:latin typeface="華康標楷體" pitchFamily="65" charset="-120"/>
                <a:ea typeface="華康標楷體" pitchFamily="65" charset="-120"/>
              </a:rPr>
              <a:t>期滿</a:t>
            </a:r>
            <a:r>
              <a:rPr lang="zh-TW" altLang="en-US" sz="2300" b="1" dirty="0">
                <a:solidFill>
                  <a:srgbClr val="FF0000"/>
                </a:solidFill>
                <a:latin typeface="華康標楷體" pitchFamily="65" charset="-120"/>
                <a:ea typeface="華康標楷體" pitchFamily="65" charset="-120"/>
              </a:rPr>
              <a:t>後</a:t>
            </a:r>
            <a:r>
              <a:rPr lang="en-US" altLang="zh-TW" sz="2300" b="1" dirty="0">
                <a:solidFill>
                  <a:srgbClr val="FF0000"/>
                </a:solidFill>
                <a:latin typeface="華康標楷體" pitchFamily="65" charset="-120"/>
                <a:ea typeface="華康標楷體" pitchFamily="65" charset="-120"/>
              </a:rPr>
              <a:t>14</a:t>
            </a:r>
            <a:r>
              <a:rPr lang="zh-TW" altLang="en-US" sz="2300" b="1" dirty="0">
                <a:solidFill>
                  <a:srgbClr val="FF0000"/>
                </a:solidFill>
                <a:latin typeface="華康標楷體" pitchFamily="65" charset="-120"/>
                <a:ea typeface="華康標楷體" pitchFamily="65" charset="-120"/>
              </a:rPr>
              <a:t>日</a:t>
            </a:r>
            <a:r>
              <a:rPr lang="zh-TW" altLang="en-US" sz="2300" dirty="0">
                <a:solidFill>
                  <a:schemeClr val="tx1"/>
                </a:solidFill>
                <a:latin typeface="華康標楷體" pitchFamily="65" charset="-120"/>
                <a:ea typeface="華康標楷體" pitchFamily="65" charset="-120"/>
              </a:rPr>
              <a:t>內繳交給研發處國際事務組</a:t>
            </a:r>
            <a:r>
              <a:rPr lang="en-US" altLang="zh-TW" sz="2300" dirty="0">
                <a:solidFill>
                  <a:schemeClr val="tx1"/>
                </a:solidFill>
                <a:latin typeface="華康標楷體" pitchFamily="65" charset="-120"/>
                <a:ea typeface="華康標楷體" pitchFamily="65" charset="-120"/>
              </a:rPr>
              <a:t>:</a:t>
            </a:r>
          </a:p>
          <a:p>
            <a:pPr marL="0" indent="0">
              <a:buNone/>
            </a:pPr>
            <a:r>
              <a:rPr lang="zh-TW" altLang="en-US" sz="2200" dirty="0">
                <a:solidFill>
                  <a:schemeClr val="tx1"/>
                </a:solidFill>
                <a:latin typeface="華康標楷體" pitchFamily="65" charset="-120"/>
                <a:ea typeface="華康標楷體" pitchFamily="65" charset="-120"/>
              </a:rPr>
              <a:t>（一）機票票根或電子機票或其他足資證明行程之文件。 </a:t>
            </a:r>
            <a:endParaRPr lang="en-US" altLang="zh-TW" sz="2200" dirty="0">
              <a:solidFill>
                <a:schemeClr val="tx1"/>
              </a:solidFill>
              <a:latin typeface="華康標楷體" pitchFamily="65" charset="-120"/>
              <a:ea typeface="華康標楷體" pitchFamily="65" charset="-120"/>
            </a:endParaRPr>
          </a:p>
          <a:p>
            <a:pPr marL="0" indent="0">
              <a:buNone/>
            </a:pPr>
            <a:r>
              <a:rPr lang="zh-TW" altLang="en-US" sz="2200" dirty="0">
                <a:solidFill>
                  <a:schemeClr val="tx1"/>
                </a:solidFill>
                <a:latin typeface="華康標楷體" pitchFamily="65" charset="-120"/>
                <a:ea typeface="華康標楷體" pitchFamily="65" charset="-120"/>
              </a:rPr>
              <a:t>（二）國際線航空機票購票證明單或旅行業代收轉付收據或其他足資證明支付票款</a:t>
            </a:r>
            <a:r>
              <a:rPr lang="zh-TW" altLang="en-US" sz="2200" dirty="0" smtClean="0">
                <a:solidFill>
                  <a:schemeClr val="tx1"/>
                </a:solidFill>
                <a:latin typeface="華康標楷體" pitchFamily="65" charset="-120"/>
                <a:ea typeface="華康標楷體" pitchFamily="65" charset="-120"/>
              </a:rPr>
              <a:t>之文件</a:t>
            </a:r>
            <a:r>
              <a:rPr lang="zh-TW" altLang="en-US" sz="2200" dirty="0">
                <a:solidFill>
                  <a:schemeClr val="tx1"/>
                </a:solidFill>
                <a:latin typeface="華康標楷體" pitchFamily="65" charset="-120"/>
                <a:ea typeface="華康標楷體" pitchFamily="65" charset="-120"/>
              </a:rPr>
              <a:t>。 </a:t>
            </a:r>
            <a:endParaRPr lang="en-US" altLang="zh-TW" sz="2200" dirty="0">
              <a:solidFill>
                <a:schemeClr val="tx1"/>
              </a:solidFill>
              <a:latin typeface="華康標楷體" pitchFamily="65" charset="-120"/>
              <a:ea typeface="華康標楷體" pitchFamily="65" charset="-120"/>
            </a:endParaRPr>
          </a:p>
          <a:p>
            <a:pPr marL="0" indent="0">
              <a:buNone/>
            </a:pPr>
            <a:r>
              <a:rPr lang="zh-TW" altLang="en-US" sz="2200" dirty="0">
                <a:solidFill>
                  <a:schemeClr val="tx1"/>
                </a:solidFill>
                <a:latin typeface="華康標楷體" pitchFamily="65" charset="-120"/>
                <a:ea typeface="華康標楷體" pitchFamily="65" charset="-120"/>
              </a:rPr>
              <a:t>（三）登機證存根</a:t>
            </a:r>
            <a:r>
              <a:rPr lang="en-US" altLang="zh-TW" sz="2200" dirty="0">
                <a:solidFill>
                  <a:schemeClr val="tx1"/>
                </a:solidFill>
                <a:latin typeface="華康標楷體" pitchFamily="65" charset="-120"/>
                <a:ea typeface="華康標楷體" pitchFamily="65" charset="-120"/>
              </a:rPr>
              <a:t>(</a:t>
            </a:r>
            <a:r>
              <a:rPr lang="zh-TW" altLang="en-US" sz="2200" dirty="0">
                <a:solidFill>
                  <a:schemeClr val="tx1"/>
                </a:solidFill>
                <a:latin typeface="華康標楷體" pitchFamily="65" charset="-120"/>
                <a:ea typeface="華康標楷體" pitchFamily="65" charset="-120"/>
              </a:rPr>
              <a:t>含電子登機證</a:t>
            </a:r>
            <a:r>
              <a:rPr lang="en-US" altLang="zh-TW" sz="2200" dirty="0">
                <a:solidFill>
                  <a:schemeClr val="tx1"/>
                </a:solidFill>
                <a:latin typeface="華康標楷體" pitchFamily="65" charset="-120"/>
                <a:ea typeface="華康標楷體" pitchFamily="65" charset="-120"/>
              </a:rPr>
              <a:t>)</a:t>
            </a:r>
            <a:r>
              <a:rPr lang="zh-TW" altLang="en-US" sz="2200" dirty="0">
                <a:solidFill>
                  <a:schemeClr val="tx1"/>
                </a:solidFill>
                <a:latin typeface="華康標楷體" pitchFamily="65" charset="-120"/>
                <a:ea typeface="華康標楷體" pitchFamily="65" charset="-120"/>
              </a:rPr>
              <a:t>或足資證明出國事實之護照影本或航空公司所開</a:t>
            </a:r>
            <a:r>
              <a:rPr lang="zh-TW" altLang="en-US" sz="2200" dirty="0" smtClean="0">
                <a:solidFill>
                  <a:schemeClr val="tx1"/>
                </a:solidFill>
                <a:latin typeface="華康標楷體" pitchFamily="65" charset="-120"/>
                <a:ea typeface="華康標楷體" pitchFamily="65" charset="-120"/>
              </a:rPr>
              <a:t>立之</a:t>
            </a:r>
            <a:r>
              <a:rPr lang="zh-TW" altLang="en-US" sz="2200" dirty="0">
                <a:solidFill>
                  <a:schemeClr val="tx1"/>
                </a:solidFill>
                <a:latin typeface="華康標楷體" pitchFamily="65" charset="-120"/>
                <a:ea typeface="華康標楷體" pitchFamily="65" charset="-120"/>
              </a:rPr>
              <a:t>搭</a:t>
            </a:r>
            <a:r>
              <a:rPr lang="zh-TW" altLang="en-US" sz="2200" dirty="0" smtClean="0">
                <a:solidFill>
                  <a:schemeClr val="tx1"/>
                </a:solidFill>
                <a:latin typeface="華康標楷體" pitchFamily="65" charset="-120"/>
                <a:ea typeface="華康標楷體" pitchFamily="65" charset="-120"/>
              </a:rPr>
              <a:t>機明。</a:t>
            </a:r>
            <a:endParaRPr lang="en-US" altLang="zh-TW" sz="2200" dirty="0" smtClean="0">
              <a:solidFill>
                <a:schemeClr val="tx1"/>
              </a:solidFill>
              <a:latin typeface="華康標楷體" pitchFamily="65" charset="-120"/>
              <a:ea typeface="華康標楷體" pitchFamily="65" charset="-120"/>
            </a:endParaRPr>
          </a:p>
          <a:p>
            <a:pPr marL="0" indent="0">
              <a:buNone/>
            </a:pPr>
            <a:endParaRPr lang="en-US" altLang="zh-TW" sz="2200" dirty="0">
              <a:solidFill>
                <a:schemeClr val="tx1"/>
              </a:solidFill>
              <a:latin typeface="華康標楷體" pitchFamily="65" charset="-120"/>
              <a:ea typeface="華康標楷體" pitchFamily="65" charset="-120"/>
            </a:endParaRPr>
          </a:p>
          <a:p>
            <a:pPr>
              <a:buFont typeface="Wingdings" panose="05000000000000000000" pitchFamily="2" charset="2"/>
              <a:buChar char="Ø"/>
            </a:pPr>
            <a:r>
              <a:rPr lang="zh-TW" altLang="en-US" sz="2900" dirty="0" smtClean="0">
                <a:solidFill>
                  <a:schemeClr val="tx1"/>
                </a:solidFill>
                <a:latin typeface="華康標楷體" pitchFamily="65" charset="-120"/>
                <a:ea typeface="華康標楷體" pitchFamily="65" charset="-120"/>
              </a:rPr>
              <a:t>出席本校</a:t>
            </a:r>
            <a:r>
              <a:rPr lang="en-US" altLang="zh-TW" sz="2900" dirty="0" smtClean="0">
                <a:solidFill>
                  <a:schemeClr val="tx1"/>
                </a:solidFill>
                <a:latin typeface="華康標楷體" pitchFamily="65" charset="-120"/>
                <a:ea typeface="華康標楷體" pitchFamily="65" charset="-120"/>
              </a:rPr>
              <a:t>(</a:t>
            </a:r>
            <a:r>
              <a:rPr lang="zh-TW" altLang="en-US" sz="2900" dirty="0" smtClean="0">
                <a:solidFill>
                  <a:schemeClr val="tx1"/>
                </a:solidFill>
                <a:latin typeface="華康標楷體" pitchFamily="65" charset="-120"/>
                <a:ea typeface="華康標楷體" pitchFamily="65" charset="-120"/>
              </a:rPr>
              <a:t>或教育部</a:t>
            </a:r>
            <a:r>
              <a:rPr lang="en-US" altLang="zh-TW" sz="2900" dirty="0" smtClean="0">
                <a:solidFill>
                  <a:schemeClr val="tx1"/>
                </a:solidFill>
                <a:latin typeface="華康標楷體" pitchFamily="65" charset="-120"/>
                <a:ea typeface="華康標楷體" pitchFamily="65" charset="-120"/>
              </a:rPr>
              <a:t>)</a:t>
            </a:r>
            <a:r>
              <a:rPr lang="zh-TW" altLang="en-US" sz="2900" dirty="0" smtClean="0">
                <a:solidFill>
                  <a:schemeClr val="tx1"/>
                </a:solidFill>
                <a:latin typeface="華康標楷體" pitchFamily="65" charset="-120"/>
                <a:ea typeface="華康標楷體" pitchFamily="65" charset="-120"/>
              </a:rPr>
              <a:t>舉辦之</a:t>
            </a:r>
            <a:r>
              <a:rPr lang="zh-TW" altLang="en-US" sz="2900" u="sng" dirty="0">
                <a:solidFill>
                  <a:srgbClr val="FF0000"/>
                </a:solidFill>
                <a:latin typeface="華康標楷體" pitchFamily="65" charset="-120"/>
                <a:ea typeface="華康標楷體" pitchFamily="65" charset="-120"/>
              </a:rPr>
              <a:t>經驗分享</a:t>
            </a:r>
            <a:r>
              <a:rPr lang="zh-TW" altLang="en-US" sz="2900" u="sng" dirty="0" smtClean="0">
                <a:solidFill>
                  <a:srgbClr val="FF0000"/>
                </a:solidFill>
                <a:latin typeface="華康標楷體" pitchFamily="65" charset="-120"/>
                <a:ea typeface="華康標楷體" pitchFamily="65" charset="-120"/>
              </a:rPr>
              <a:t>座談會</a:t>
            </a:r>
            <a:r>
              <a:rPr lang="en-US" altLang="zh-TW" sz="2200" dirty="0" smtClean="0">
                <a:solidFill>
                  <a:schemeClr val="tx1"/>
                </a:solidFill>
                <a:latin typeface="華康標楷體" pitchFamily="65" charset="-120"/>
                <a:ea typeface="華康標楷體" pitchFamily="65" charset="-120"/>
              </a:rPr>
              <a:t>:</a:t>
            </a:r>
          </a:p>
          <a:p>
            <a:pPr>
              <a:buFont typeface="Wingdings" panose="05000000000000000000" pitchFamily="2" charset="2"/>
              <a:buChar char="Ø"/>
            </a:pPr>
            <a:r>
              <a:rPr lang="zh-TW" altLang="en-US" sz="2200" dirty="0" smtClean="0">
                <a:solidFill>
                  <a:schemeClr val="tx1"/>
                </a:solidFill>
                <a:latin typeface="華康標楷體" pitchFamily="65" charset="-120"/>
                <a:ea typeface="華康標楷體" pitchFamily="65" charset="-120"/>
              </a:rPr>
              <a:t>上臺簡報進行國外交換經驗分享。</a:t>
            </a:r>
            <a:endParaRPr lang="en-US" altLang="zh-TW" sz="2200" dirty="0">
              <a:solidFill>
                <a:schemeClr val="tx1"/>
              </a:solidFill>
              <a:latin typeface="華康標楷體" pitchFamily="65" charset="-120"/>
              <a:ea typeface="華康標楷體" pitchFamily="65" charset="-120"/>
            </a:endParaRPr>
          </a:p>
          <a:p>
            <a:pPr marL="0" indent="0">
              <a:buNone/>
            </a:pPr>
            <a:r>
              <a:rPr lang="zh-TW" altLang="en-US" sz="2200" dirty="0" smtClean="0">
                <a:solidFill>
                  <a:schemeClr val="tx1"/>
                </a:solidFill>
                <a:latin typeface="華康標楷體" pitchFamily="65" charset="-120"/>
                <a:ea typeface="華康標楷體" pitchFamily="65" charset="-120"/>
              </a:rPr>
              <a:t> </a:t>
            </a:r>
            <a:endParaRPr lang="en-US" altLang="zh-TW" sz="2200" dirty="0">
              <a:solidFill>
                <a:schemeClr val="tx1"/>
              </a:solidFill>
              <a:latin typeface="華康標楷體" pitchFamily="65" charset="-120"/>
              <a:ea typeface="華康標楷體" pitchFamily="65" charset="-120"/>
            </a:endParaRPr>
          </a:p>
          <a:p>
            <a:pPr>
              <a:buFont typeface="Wingdings" panose="05000000000000000000" pitchFamily="2" charset="2"/>
              <a:buChar char="Ø"/>
            </a:pPr>
            <a:endParaRPr lang="zh-TW" altLang="en-US" dirty="0"/>
          </a:p>
        </p:txBody>
      </p:sp>
    </p:spTree>
    <p:extLst>
      <p:ext uri="{BB962C8B-B14F-4D97-AF65-F5344CB8AC3E}">
        <p14:creationId xmlns:p14="http://schemas.microsoft.com/office/powerpoint/2010/main" val="170621420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2188" y="79153"/>
            <a:ext cx="11808070" cy="869133"/>
          </a:xfrm>
        </p:spPr>
        <p:txBody>
          <a:bodyPr>
            <a:normAutofit/>
          </a:bodyPr>
          <a:lstStyle/>
          <a:p>
            <a:pPr algn="ctr"/>
            <a:r>
              <a:rPr lang="zh-TW" altLang="en-US" sz="5200" b="1" dirty="0" smtClean="0"/>
              <a:t>學海築夢</a:t>
            </a:r>
            <a:r>
              <a:rPr lang="en-US" altLang="zh-TW" sz="5200" b="1" dirty="0" smtClean="0"/>
              <a:t>/</a:t>
            </a:r>
            <a:r>
              <a:rPr lang="zh-TW" altLang="en-US" sz="5200" b="1" dirty="0" smtClean="0"/>
              <a:t>新南向學海 </a:t>
            </a:r>
            <a:r>
              <a:rPr lang="zh-TW" altLang="en-US" sz="5200" b="1" u="sng" dirty="0" smtClean="0">
                <a:solidFill>
                  <a:srgbClr val="FF0000"/>
                </a:solidFill>
              </a:rPr>
              <a:t>出國</a:t>
            </a:r>
            <a:r>
              <a:rPr lang="zh-TW" altLang="en-US" sz="5200" b="1" u="sng" dirty="0">
                <a:solidFill>
                  <a:srgbClr val="FF0000"/>
                </a:solidFill>
              </a:rPr>
              <a:t>前</a:t>
            </a:r>
            <a:r>
              <a:rPr lang="zh-TW" altLang="en-US" sz="5200" b="1" dirty="0" smtClean="0">
                <a:solidFill>
                  <a:schemeClr val="tx1"/>
                </a:solidFill>
              </a:rPr>
              <a:t>應行事項</a:t>
            </a:r>
            <a:endParaRPr lang="zh-TW" altLang="en-US" sz="5200" b="1" dirty="0">
              <a:solidFill>
                <a:schemeClr val="tx1"/>
              </a:solidFill>
            </a:endParaRPr>
          </a:p>
        </p:txBody>
      </p:sp>
      <p:sp>
        <p:nvSpPr>
          <p:cNvPr id="3" name="內容版面配置區 2"/>
          <p:cNvSpPr>
            <a:spLocks noGrp="1"/>
          </p:cNvSpPr>
          <p:nvPr>
            <p:ph idx="1"/>
          </p:nvPr>
        </p:nvSpPr>
        <p:spPr>
          <a:xfrm>
            <a:off x="302150" y="1281189"/>
            <a:ext cx="11473732" cy="4547115"/>
          </a:xfrm>
        </p:spPr>
        <p:txBody>
          <a:bodyPr>
            <a:normAutofit/>
          </a:bodyPr>
          <a:lstStyle/>
          <a:p>
            <a:endParaRPr lang="zh-TW" altLang="en-US" dirty="0"/>
          </a:p>
          <a:p>
            <a:endParaRPr lang="zh-TW" altLang="en-US" dirty="0"/>
          </a:p>
          <a:p>
            <a:endParaRPr lang="zh-TW" altLang="en-US" dirty="0"/>
          </a:p>
        </p:txBody>
      </p:sp>
      <p:graphicFrame>
        <p:nvGraphicFramePr>
          <p:cNvPr id="4" name="表格 3"/>
          <p:cNvGraphicFramePr>
            <a:graphicFrameLocks noGrp="1"/>
          </p:cNvGraphicFramePr>
          <p:nvPr>
            <p:extLst>
              <p:ext uri="{D42A27DB-BD31-4B8C-83A1-F6EECF244321}">
                <p14:modId xmlns:p14="http://schemas.microsoft.com/office/powerpoint/2010/main" val="3954591170"/>
              </p:ext>
            </p:extLst>
          </p:nvPr>
        </p:nvGraphicFramePr>
        <p:xfrm>
          <a:off x="406417" y="1059254"/>
          <a:ext cx="11051701" cy="5305268"/>
        </p:xfrm>
        <a:graphic>
          <a:graphicData uri="http://schemas.openxmlformats.org/drawingml/2006/table">
            <a:tbl>
              <a:tblPr firstRow="1" bandRow="1">
                <a:tableStyleId>{5940675A-B579-460E-94D1-54222C63F5DA}</a:tableStyleId>
              </a:tblPr>
              <a:tblGrid>
                <a:gridCol w="985290">
                  <a:extLst>
                    <a:ext uri="{9D8B030D-6E8A-4147-A177-3AD203B41FA5}">
                      <a16:colId xmlns:a16="http://schemas.microsoft.com/office/drawing/2014/main" val="3711641336"/>
                    </a:ext>
                  </a:extLst>
                </a:gridCol>
                <a:gridCol w="10066411">
                  <a:extLst>
                    <a:ext uri="{9D8B030D-6E8A-4147-A177-3AD203B41FA5}">
                      <a16:colId xmlns:a16="http://schemas.microsoft.com/office/drawing/2014/main" val="2795917126"/>
                    </a:ext>
                  </a:extLst>
                </a:gridCol>
              </a:tblGrid>
              <a:tr h="693658">
                <a:tc rowSpan="6">
                  <a:txBody>
                    <a:bodyPr/>
                    <a:lstStyle/>
                    <a:p>
                      <a:pPr algn="ctr"/>
                      <a:r>
                        <a:rPr lang="zh-TW" altLang="en-US" sz="2000" b="1" dirty="0" smtClean="0">
                          <a:solidFill>
                            <a:srgbClr val="FF0000"/>
                          </a:solidFill>
                          <a:latin typeface="標楷體" panose="03000509000000000000" pitchFamily="65" charset="-120"/>
                          <a:ea typeface="標楷體" panose="03000509000000000000" pitchFamily="65" charset="-120"/>
                        </a:rPr>
                        <a:t>學生</a:t>
                      </a:r>
                      <a:endParaRPr lang="zh-TW" altLang="en-US" sz="2000" b="1" dirty="0">
                        <a:solidFill>
                          <a:srgbClr val="FF0000"/>
                        </a:solidFill>
                        <a:latin typeface="標楷體" panose="03000509000000000000" pitchFamily="65" charset="-120"/>
                        <a:ea typeface="標楷體" panose="03000509000000000000" pitchFamily="65" charset="-120"/>
                      </a:endParaRPr>
                    </a:p>
                  </a:txBody>
                  <a:tcPr anchor="ctr"/>
                </a:tc>
                <a:tc>
                  <a:txBody>
                    <a:bodyPr/>
                    <a:lstStyle/>
                    <a:p>
                      <a:pPr marL="0" indent="176530" algn="ctr" defTabSz="914400" rtl="0" eaLnBrk="1" latinLnBrk="0" hangingPunct="1">
                        <a:spcAft>
                          <a:spcPts val="0"/>
                        </a:spcAft>
                      </a:pPr>
                      <a:r>
                        <a:rPr lang="zh-TW" altLang="zh-TW" sz="2000" kern="1200" dirty="0" smtClean="0">
                          <a:solidFill>
                            <a:schemeClr val="tx1"/>
                          </a:solidFill>
                          <a:latin typeface="標楷體" panose="03000509000000000000" pitchFamily="65" charset="-120"/>
                          <a:ea typeface="標楷體" panose="03000509000000000000" pitchFamily="65" charset="-120"/>
                          <a:cs typeface="+mn-cs"/>
                        </a:rPr>
                        <a:t>簽署</a:t>
                      </a:r>
                      <a:r>
                        <a:rPr lang="zh-TW" altLang="en-US" sz="2000" kern="1200" dirty="0" smtClean="0">
                          <a:solidFill>
                            <a:schemeClr val="tx1"/>
                          </a:solidFill>
                          <a:latin typeface="標楷體" panose="03000509000000000000" pitchFamily="65" charset="-120"/>
                          <a:ea typeface="標楷體" panose="03000509000000000000" pitchFamily="65" charset="-120"/>
                          <a:cs typeface="+mn-cs"/>
                        </a:rPr>
                        <a:t>行政契約書</a:t>
                      </a:r>
                      <a:r>
                        <a:rPr lang="en-US" altLang="zh-TW" sz="2000" kern="1200" dirty="0" smtClean="0">
                          <a:solidFill>
                            <a:schemeClr val="tx1"/>
                          </a:solidFill>
                          <a:latin typeface="標楷體" panose="03000509000000000000" pitchFamily="65" charset="-120"/>
                          <a:ea typeface="標楷體" panose="03000509000000000000" pitchFamily="65" charset="-120"/>
                          <a:cs typeface="+mn-cs"/>
                        </a:rPr>
                        <a:t>(</a:t>
                      </a:r>
                      <a:r>
                        <a:rPr lang="zh-TW" altLang="zh-TW" sz="2000" kern="1200" dirty="0" smtClean="0">
                          <a:solidFill>
                            <a:schemeClr val="tx1"/>
                          </a:solidFill>
                          <a:latin typeface="標楷體" panose="03000509000000000000" pitchFamily="65" charset="-120"/>
                          <a:ea typeface="標楷體" panose="03000509000000000000" pitchFamily="65" charset="-120"/>
                          <a:cs typeface="+mn-cs"/>
                        </a:rPr>
                        <a:t>一式</a:t>
                      </a:r>
                      <a:r>
                        <a:rPr lang="en-US" altLang="zh-TW" sz="2000" kern="1200" dirty="0" smtClean="0">
                          <a:solidFill>
                            <a:schemeClr val="tx1"/>
                          </a:solidFill>
                          <a:latin typeface="標楷體" panose="03000509000000000000" pitchFamily="65" charset="-120"/>
                          <a:ea typeface="標楷體" panose="03000509000000000000" pitchFamily="65" charset="-120"/>
                          <a:cs typeface="+mn-cs"/>
                        </a:rPr>
                        <a:t>4</a:t>
                      </a:r>
                      <a:r>
                        <a:rPr lang="zh-TW" altLang="zh-TW" sz="2000" kern="1200" dirty="0" smtClean="0">
                          <a:solidFill>
                            <a:schemeClr val="tx1"/>
                          </a:solidFill>
                          <a:latin typeface="標楷體" panose="03000509000000000000" pitchFamily="65" charset="-120"/>
                          <a:ea typeface="標楷體" panose="03000509000000000000" pitchFamily="65" charset="-120"/>
                          <a:cs typeface="+mn-cs"/>
                        </a:rPr>
                        <a:t>份</a:t>
                      </a:r>
                      <a:r>
                        <a:rPr lang="en-US" altLang="zh-TW" sz="2000" kern="1200" dirty="0" smtClean="0">
                          <a:solidFill>
                            <a:schemeClr val="tx1"/>
                          </a:solidFill>
                          <a:latin typeface="標楷體" panose="03000509000000000000" pitchFamily="65" charset="-120"/>
                          <a:ea typeface="標楷體" panose="03000509000000000000" pitchFamily="65" charset="-120"/>
                          <a:cs typeface="+mn-cs"/>
                        </a:rPr>
                        <a:t>)</a:t>
                      </a:r>
                      <a:endParaRPr lang="zh-TW" altLang="en-US" sz="2000" kern="1200" dirty="0">
                        <a:solidFill>
                          <a:schemeClr val="tx1"/>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461613632"/>
                  </a:ext>
                </a:extLst>
              </a:tr>
              <a:tr h="967350">
                <a:tc vMerge="1">
                  <a:txBody>
                    <a:bodyPr/>
                    <a:lstStyle/>
                    <a:p>
                      <a:endParaRPr lang="zh-TW" altLang="en-US" dirty="0"/>
                    </a:p>
                  </a:txBody>
                  <a:tcPr/>
                </a:tc>
                <a:tc>
                  <a:txBody>
                    <a:bodyPr/>
                    <a:lstStyle/>
                    <a:p>
                      <a:pPr marL="0" indent="176530" algn="ctr" defTabSz="914400" rtl="0" eaLnBrk="1" latinLnBrk="0" hangingPunct="1">
                        <a:spcAft>
                          <a:spcPts val="0"/>
                        </a:spcAft>
                      </a:pPr>
                      <a:r>
                        <a:rPr lang="zh-TW" sz="2000" kern="1200" dirty="0">
                          <a:solidFill>
                            <a:schemeClr val="tx1"/>
                          </a:solidFill>
                          <a:latin typeface="標楷體" panose="03000509000000000000" pitchFamily="65" charset="-120"/>
                          <a:ea typeface="標楷體" panose="03000509000000000000" pitchFamily="65" charset="-120"/>
                          <a:cs typeface="+mn-cs"/>
                        </a:rPr>
                        <a:t>確認</a:t>
                      </a:r>
                      <a:r>
                        <a:rPr lang="zh-TW" sz="2000" kern="1200" dirty="0" smtClean="0">
                          <a:solidFill>
                            <a:schemeClr val="tx1"/>
                          </a:solidFill>
                          <a:latin typeface="標楷體" panose="03000509000000000000" pitchFamily="65" charset="-120"/>
                          <a:ea typeface="標楷體" panose="03000509000000000000" pitchFamily="65" charset="-120"/>
                          <a:cs typeface="+mn-cs"/>
                        </a:rPr>
                        <a:t>帳戶</a:t>
                      </a:r>
                      <a:r>
                        <a:rPr lang="zh-TW" altLang="en-US" sz="2000" kern="1200" dirty="0" smtClean="0">
                          <a:solidFill>
                            <a:schemeClr val="tx1"/>
                          </a:solidFill>
                          <a:latin typeface="標楷體" panose="03000509000000000000" pitchFamily="65" charset="-120"/>
                          <a:ea typeface="標楷體" panose="03000509000000000000" pitchFamily="65" charset="-120"/>
                          <a:cs typeface="+mn-cs"/>
                        </a:rPr>
                        <a:t>是否</a:t>
                      </a:r>
                      <a:r>
                        <a:rPr lang="zh-TW" sz="2000" kern="1200" dirty="0" smtClean="0">
                          <a:solidFill>
                            <a:schemeClr val="tx1"/>
                          </a:solidFill>
                          <a:latin typeface="標楷體" panose="03000509000000000000" pitchFamily="65" charset="-120"/>
                          <a:ea typeface="標楷體" panose="03000509000000000000" pitchFamily="65" charset="-120"/>
                          <a:cs typeface="+mn-cs"/>
                        </a:rPr>
                        <a:t>收到</a:t>
                      </a:r>
                      <a:r>
                        <a:rPr lang="zh-TW" sz="2000" kern="1200" dirty="0">
                          <a:solidFill>
                            <a:schemeClr val="tx1"/>
                          </a:solidFill>
                          <a:latin typeface="標楷體" panose="03000509000000000000" pitchFamily="65" charset="-120"/>
                          <a:ea typeface="標楷體" panose="03000509000000000000" pitchFamily="65" charset="-120"/>
                          <a:cs typeface="+mn-cs"/>
                        </a:rPr>
                        <a:t>教育部全額補助</a:t>
                      </a:r>
                      <a:r>
                        <a:rPr lang="zh-TW" sz="2000" kern="1200" dirty="0" smtClean="0">
                          <a:solidFill>
                            <a:schemeClr val="tx1"/>
                          </a:solidFill>
                          <a:latin typeface="標楷體" panose="03000509000000000000" pitchFamily="65" charset="-120"/>
                          <a:ea typeface="標楷體" panose="03000509000000000000" pitchFamily="65" charset="-120"/>
                          <a:cs typeface="+mn-cs"/>
                        </a:rPr>
                        <a:t>款</a:t>
                      </a:r>
                      <a:endParaRPr lang="en-US" altLang="zh-TW" sz="2000" kern="1200" dirty="0" smtClean="0">
                        <a:solidFill>
                          <a:schemeClr val="tx1"/>
                        </a:solidFill>
                        <a:latin typeface="標楷體" panose="03000509000000000000" pitchFamily="65" charset="-120"/>
                        <a:ea typeface="標楷體" panose="03000509000000000000" pitchFamily="65" charset="-120"/>
                        <a:cs typeface="+mn-cs"/>
                      </a:endParaRPr>
                    </a:p>
                    <a:p>
                      <a:pPr marL="0" indent="176530" algn="ctr" defTabSz="914400" rtl="0" eaLnBrk="1" latinLnBrk="0" hangingPunct="1">
                        <a:spcAft>
                          <a:spcPts val="0"/>
                        </a:spcAft>
                      </a:pPr>
                      <a:r>
                        <a:rPr lang="en-US" sz="2000" kern="1200" dirty="0" smtClean="0">
                          <a:solidFill>
                            <a:schemeClr val="tx1"/>
                          </a:solidFill>
                          <a:latin typeface="標楷體" panose="03000509000000000000" pitchFamily="65" charset="-120"/>
                          <a:ea typeface="標楷體" panose="03000509000000000000" pitchFamily="65" charset="-120"/>
                          <a:cs typeface="+mn-cs"/>
                        </a:rPr>
                        <a:t>(</a:t>
                      </a:r>
                      <a:r>
                        <a:rPr lang="zh-TW" altLang="en-US" sz="2000" kern="1200" dirty="0" smtClean="0">
                          <a:solidFill>
                            <a:schemeClr val="tx1"/>
                          </a:solidFill>
                          <a:latin typeface="標楷體" panose="03000509000000000000" pitchFamily="65" charset="-120"/>
                          <a:ea typeface="標楷體" panose="03000509000000000000" pitchFamily="65" charset="-120"/>
                          <a:cs typeface="+mn-cs"/>
                        </a:rPr>
                        <a:t>於出國一個月前</a:t>
                      </a:r>
                      <a:r>
                        <a:rPr lang="zh-TW" sz="2000" kern="1200" dirty="0" smtClean="0">
                          <a:solidFill>
                            <a:schemeClr val="tx1"/>
                          </a:solidFill>
                          <a:latin typeface="標楷體" panose="03000509000000000000" pitchFamily="65" charset="-120"/>
                          <a:ea typeface="標楷體" panose="03000509000000000000" pitchFamily="65" charset="-120"/>
                          <a:cs typeface="+mn-cs"/>
                        </a:rPr>
                        <a:t>由</a:t>
                      </a:r>
                      <a:r>
                        <a:rPr lang="zh-TW" altLang="en-US" sz="2000" kern="1200" dirty="0" smtClean="0">
                          <a:solidFill>
                            <a:schemeClr val="tx1"/>
                          </a:solidFill>
                          <a:latin typeface="標楷體" panose="03000509000000000000" pitchFamily="65" charset="-120"/>
                          <a:ea typeface="標楷體" panose="03000509000000000000" pitchFamily="65" charset="-120"/>
                          <a:cs typeface="+mn-cs"/>
                        </a:rPr>
                        <a:t>計畫主持人</a:t>
                      </a:r>
                      <a:r>
                        <a:rPr lang="zh-TW" sz="2000" kern="1200" dirty="0" smtClean="0">
                          <a:solidFill>
                            <a:schemeClr val="tx1"/>
                          </a:solidFill>
                          <a:latin typeface="標楷體" panose="03000509000000000000" pitchFamily="65" charset="-120"/>
                          <a:ea typeface="標楷體" panose="03000509000000000000" pitchFamily="65" charset="-120"/>
                          <a:cs typeface="+mn-cs"/>
                        </a:rPr>
                        <a:t>預借</a:t>
                      </a:r>
                      <a:r>
                        <a:rPr lang="en-US" sz="2000" kern="1200" dirty="0">
                          <a:solidFill>
                            <a:schemeClr val="tx1"/>
                          </a:solidFill>
                          <a:latin typeface="標楷體" panose="03000509000000000000" pitchFamily="65" charset="-120"/>
                          <a:ea typeface="標楷體" panose="03000509000000000000" pitchFamily="65" charset="-120"/>
                          <a:cs typeface="+mn-cs"/>
                        </a:rPr>
                        <a:t>)</a:t>
                      </a:r>
                      <a:endParaRPr lang="zh-TW" sz="2000" kern="1200" dirty="0">
                        <a:solidFill>
                          <a:schemeClr val="tx1"/>
                        </a:solidFill>
                        <a:latin typeface="標楷體" panose="03000509000000000000" pitchFamily="65" charset="-120"/>
                        <a:ea typeface="標楷體" panose="03000509000000000000" pitchFamily="65" charset="-120"/>
                        <a:cs typeface="+mn-cs"/>
                      </a:endParaRPr>
                    </a:p>
                  </a:txBody>
                  <a:tcPr marL="68580" marR="68580" marT="0" marB="0" anchor="ctr"/>
                </a:tc>
                <a:extLst>
                  <a:ext uri="{0D108BD9-81ED-4DB2-BD59-A6C34878D82A}">
                    <a16:rowId xmlns:a16="http://schemas.microsoft.com/office/drawing/2014/main" val="1921723051"/>
                  </a:ext>
                </a:extLst>
              </a:tr>
              <a:tr h="822834">
                <a:tc vMerge="1">
                  <a:txBody>
                    <a:bodyPr/>
                    <a:lstStyle/>
                    <a:p>
                      <a:endParaRPr lang="zh-TW" altLang="en-US"/>
                    </a:p>
                  </a:txBody>
                  <a:tcPr/>
                </a:tc>
                <a:tc>
                  <a:txBody>
                    <a:bodyPr/>
                    <a:lstStyle/>
                    <a:p>
                      <a:pPr marL="0" indent="176530" algn="ctr" defTabSz="914400" rtl="0" eaLnBrk="1" latinLnBrk="0" hangingPunct="1">
                        <a:spcAft>
                          <a:spcPts val="0"/>
                        </a:spcAft>
                      </a:pPr>
                      <a:r>
                        <a:rPr lang="zh-TW" sz="2000" kern="1200" dirty="0">
                          <a:solidFill>
                            <a:schemeClr val="tx1"/>
                          </a:solidFill>
                          <a:latin typeface="標楷體" panose="03000509000000000000" pitchFamily="65" charset="-120"/>
                          <a:ea typeface="標楷體" panose="03000509000000000000" pitchFamily="65" charset="-120"/>
                          <a:cs typeface="+mn-cs"/>
                        </a:rPr>
                        <a:t>投保國外實習期間之醫療及意外保險</a:t>
                      </a:r>
                    </a:p>
                  </a:txBody>
                  <a:tcPr marL="68580" marR="68580" marT="0" marB="0" anchor="ctr"/>
                </a:tc>
                <a:extLst>
                  <a:ext uri="{0D108BD9-81ED-4DB2-BD59-A6C34878D82A}">
                    <a16:rowId xmlns:a16="http://schemas.microsoft.com/office/drawing/2014/main" val="504136523"/>
                  </a:ext>
                </a:extLst>
              </a:tr>
              <a:tr h="822834">
                <a:tc vMerge="1">
                  <a:txBody>
                    <a:bodyPr/>
                    <a:lstStyle/>
                    <a:p>
                      <a:endParaRPr lang="zh-TW" altLang="en-US"/>
                    </a:p>
                  </a:txBody>
                  <a:tcPr/>
                </a:tc>
                <a:tc>
                  <a:txBody>
                    <a:bodyPr/>
                    <a:lstStyle/>
                    <a:p>
                      <a:pPr marL="0" indent="176530" algn="ctr" defTabSz="914400" rtl="0" eaLnBrk="1" latinLnBrk="0" hangingPunct="1">
                        <a:spcAft>
                          <a:spcPts val="0"/>
                        </a:spcAft>
                      </a:pPr>
                      <a:r>
                        <a:rPr lang="zh-TW" altLang="en-US" sz="2000" kern="1200" dirty="0" smtClean="0">
                          <a:solidFill>
                            <a:schemeClr val="tx1"/>
                          </a:solidFill>
                          <a:latin typeface="標楷體" panose="03000509000000000000" pitchFamily="65" charset="-120"/>
                          <a:ea typeface="標楷體" panose="03000509000000000000" pitchFamily="65" charset="-120"/>
                          <a:cs typeface="+mn-cs"/>
                        </a:rPr>
                        <a:t>男學生必須確認拿到政府單位核准出境公文</a:t>
                      </a:r>
                      <a:endParaRPr lang="zh-TW" sz="2000" kern="1200" dirty="0">
                        <a:solidFill>
                          <a:schemeClr val="tx1"/>
                        </a:solidFill>
                        <a:latin typeface="標楷體" panose="03000509000000000000" pitchFamily="65" charset="-120"/>
                        <a:ea typeface="標楷體" panose="03000509000000000000" pitchFamily="65" charset="-120"/>
                        <a:cs typeface="+mn-cs"/>
                      </a:endParaRPr>
                    </a:p>
                  </a:txBody>
                  <a:tcPr marL="68580" marR="68580" marT="0" marB="0" anchor="ctr"/>
                </a:tc>
                <a:extLst>
                  <a:ext uri="{0D108BD9-81ED-4DB2-BD59-A6C34878D82A}">
                    <a16:rowId xmlns:a16="http://schemas.microsoft.com/office/drawing/2014/main" val="518633660"/>
                  </a:ext>
                </a:extLst>
              </a:tr>
              <a:tr h="693282">
                <a:tc vMerge="1">
                  <a:txBody>
                    <a:bodyPr/>
                    <a:lstStyle/>
                    <a:p>
                      <a:endParaRPr lang="zh-TW" altLang="en-US" dirty="0"/>
                    </a:p>
                  </a:txBody>
                  <a:tcPr/>
                </a:tc>
                <a:tc>
                  <a:txBody>
                    <a:bodyPr/>
                    <a:lstStyle/>
                    <a:p>
                      <a:pPr marL="0" indent="176530" algn="ctr" defTabSz="914400" rtl="0" eaLnBrk="1" latinLnBrk="0" hangingPunct="1">
                        <a:spcAft>
                          <a:spcPts val="0"/>
                        </a:spcAft>
                      </a:pPr>
                      <a:r>
                        <a:rPr lang="zh-TW" altLang="zh-TW" sz="2000" kern="1200" dirty="0" smtClean="0">
                          <a:solidFill>
                            <a:schemeClr val="tx1"/>
                          </a:solidFill>
                          <a:latin typeface="標楷體" panose="03000509000000000000" pitchFamily="65" charset="-120"/>
                          <a:ea typeface="標楷體" panose="03000509000000000000" pitchFamily="65" charset="-120"/>
                          <a:cs typeface="+mn-cs"/>
                        </a:rPr>
                        <a:t>參加學校</a:t>
                      </a:r>
                      <a:r>
                        <a:rPr lang="en-US" altLang="zh-TW" sz="2000" kern="1200" dirty="0" smtClean="0">
                          <a:solidFill>
                            <a:schemeClr val="tx1"/>
                          </a:solidFill>
                          <a:latin typeface="標楷體" panose="03000509000000000000" pitchFamily="65" charset="-120"/>
                          <a:ea typeface="標楷體" panose="03000509000000000000" pitchFamily="65" charset="-120"/>
                          <a:cs typeface="+mn-cs"/>
                        </a:rPr>
                        <a:t>(</a:t>
                      </a:r>
                      <a:r>
                        <a:rPr lang="zh-TW" altLang="en-US" sz="2000" kern="1200" dirty="0" smtClean="0">
                          <a:solidFill>
                            <a:schemeClr val="tx1"/>
                          </a:solidFill>
                          <a:latin typeface="標楷體" panose="03000509000000000000" pitchFamily="65" charset="-120"/>
                          <a:ea typeface="標楷體" panose="03000509000000000000" pitchFamily="65" charset="-120"/>
                          <a:cs typeface="+mn-cs"/>
                        </a:rPr>
                        <a:t>研發處</a:t>
                      </a:r>
                      <a:r>
                        <a:rPr lang="en-US" altLang="zh-TW" sz="2000" kern="1200" dirty="0" smtClean="0">
                          <a:solidFill>
                            <a:schemeClr val="tx1"/>
                          </a:solidFill>
                          <a:latin typeface="標楷體" panose="03000509000000000000" pitchFamily="65" charset="-120"/>
                          <a:ea typeface="標楷體" panose="03000509000000000000" pitchFamily="65" charset="-120"/>
                          <a:cs typeface="+mn-cs"/>
                        </a:rPr>
                        <a:t>)</a:t>
                      </a:r>
                      <a:r>
                        <a:rPr lang="zh-TW" altLang="zh-TW" sz="2000" kern="1200" dirty="0" smtClean="0">
                          <a:solidFill>
                            <a:schemeClr val="tx1"/>
                          </a:solidFill>
                          <a:latin typeface="標楷體" panose="03000509000000000000" pitchFamily="65" charset="-120"/>
                          <a:ea typeface="標楷體" panose="03000509000000000000" pitchFamily="65" charset="-120"/>
                          <a:cs typeface="+mn-cs"/>
                        </a:rPr>
                        <a:t>舉辦之行前說明會</a:t>
                      </a:r>
                      <a:endParaRPr lang="zh-TW" altLang="en-US" sz="2000" kern="1200" dirty="0">
                        <a:solidFill>
                          <a:schemeClr val="tx1"/>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2661763843"/>
                  </a:ext>
                </a:extLst>
              </a:tr>
              <a:tr h="1305310">
                <a:tc vMerge="1">
                  <a:txBody>
                    <a:bodyPr/>
                    <a:lstStyle/>
                    <a:p>
                      <a:endParaRPr lang="zh-TW" altLang="en-US" dirty="0"/>
                    </a:p>
                  </a:txBody>
                  <a:tcPr/>
                </a:tc>
                <a:tc>
                  <a:txBody>
                    <a:bodyPr/>
                    <a:lstStyle/>
                    <a:p>
                      <a:pPr marL="0" indent="176530" algn="ctr" defTabSz="914400" rtl="0" eaLnBrk="1" latinLnBrk="0" hangingPunct="1">
                        <a:spcAft>
                          <a:spcPts val="0"/>
                        </a:spcAft>
                      </a:pPr>
                      <a:r>
                        <a:rPr lang="zh-TW" altLang="en-US" sz="2000" kern="1200" dirty="0" smtClean="0">
                          <a:solidFill>
                            <a:schemeClr val="tx1"/>
                          </a:solidFill>
                          <a:latin typeface="標楷體" panose="03000509000000000000" pitchFamily="65" charset="-120"/>
                          <a:ea typeface="標楷體" panose="03000509000000000000" pitchFamily="65" charset="-120"/>
                          <a:cs typeface="+mn-cs"/>
                        </a:rPr>
                        <a:t>自行申辦</a:t>
                      </a:r>
                      <a:r>
                        <a:rPr lang="zh-TW" altLang="zh-TW" sz="2000" kern="1200" dirty="0" smtClean="0">
                          <a:solidFill>
                            <a:schemeClr val="tx1"/>
                          </a:solidFill>
                          <a:latin typeface="標楷體" panose="03000509000000000000" pitchFamily="65" charset="-120"/>
                          <a:ea typeface="標楷體" panose="03000509000000000000" pitchFamily="65" charset="-120"/>
                          <a:cs typeface="+mn-cs"/>
                        </a:rPr>
                        <a:t>護照、簽證及購買機票</a:t>
                      </a:r>
                      <a:r>
                        <a:rPr lang="zh-TW" altLang="en-US" sz="2000" kern="1200" dirty="0" smtClean="0">
                          <a:solidFill>
                            <a:schemeClr val="tx1"/>
                          </a:solidFill>
                          <a:latin typeface="標楷體" panose="03000509000000000000" pitchFamily="65" charset="-120"/>
                          <a:ea typeface="標楷體" panose="03000509000000000000" pitchFamily="65" charset="-120"/>
                          <a:cs typeface="+mn-cs"/>
                        </a:rPr>
                        <a:t>、保險</a:t>
                      </a:r>
                      <a:r>
                        <a:rPr lang="en-US" altLang="zh-TW" sz="2000" kern="1200" dirty="0" smtClean="0">
                          <a:solidFill>
                            <a:schemeClr val="tx1"/>
                          </a:solidFill>
                          <a:latin typeface="標楷體" panose="03000509000000000000" pitchFamily="65" charset="-120"/>
                          <a:ea typeface="標楷體" panose="03000509000000000000" pitchFamily="65" charset="-120"/>
                          <a:cs typeface="+mn-cs"/>
                        </a:rPr>
                        <a:t/>
                      </a:r>
                      <a:br>
                        <a:rPr lang="en-US" altLang="zh-TW" sz="2000" kern="1200" dirty="0" smtClean="0">
                          <a:solidFill>
                            <a:schemeClr val="tx1"/>
                          </a:solidFill>
                          <a:latin typeface="標楷體" panose="03000509000000000000" pitchFamily="65" charset="-120"/>
                          <a:ea typeface="標楷體" panose="03000509000000000000" pitchFamily="65" charset="-120"/>
                          <a:cs typeface="+mn-cs"/>
                        </a:rPr>
                      </a:br>
                      <a:r>
                        <a:rPr lang="en-US" altLang="zh-TW" sz="2000" kern="1200" dirty="0" smtClean="0">
                          <a:solidFill>
                            <a:schemeClr val="tx1"/>
                          </a:solidFill>
                          <a:latin typeface="標楷體" panose="03000509000000000000" pitchFamily="65" charset="-120"/>
                          <a:ea typeface="標楷體" panose="03000509000000000000" pitchFamily="65" charset="-120"/>
                          <a:cs typeface="+mn-cs"/>
                        </a:rPr>
                        <a:t>(</a:t>
                      </a:r>
                      <a:r>
                        <a:rPr lang="zh-TW" altLang="en-US" sz="2000" kern="1200" dirty="0" smtClean="0">
                          <a:solidFill>
                            <a:schemeClr val="tx1"/>
                          </a:solidFill>
                          <a:latin typeface="標楷體" panose="03000509000000000000" pitchFamily="65" charset="-120"/>
                          <a:ea typeface="標楷體" panose="03000509000000000000" pitchFamily="65" charset="-120"/>
                          <a:cs typeface="+mn-cs"/>
                        </a:rPr>
                        <a:t>請購買國籍航空公司之機票，如購買非國籍航空公司之機票，請填妥本校「因公出國人員搭乘外國籍航空公司班機申請書」</a:t>
                      </a:r>
                      <a:r>
                        <a:rPr lang="en-US" altLang="zh-TW" sz="2000" kern="1200" dirty="0" smtClean="0">
                          <a:solidFill>
                            <a:schemeClr val="tx1"/>
                          </a:solidFill>
                          <a:latin typeface="標楷體" panose="03000509000000000000" pitchFamily="65" charset="-120"/>
                          <a:ea typeface="標楷體" panose="03000509000000000000" pitchFamily="65" charset="-120"/>
                          <a:cs typeface="+mn-cs"/>
                        </a:rPr>
                        <a:t>)</a:t>
                      </a:r>
                      <a:endParaRPr lang="zh-TW" altLang="en-US" sz="2000" kern="1200" dirty="0">
                        <a:solidFill>
                          <a:schemeClr val="tx1"/>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2879383166"/>
                  </a:ext>
                </a:extLst>
              </a:tr>
            </a:tbl>
          </a:graphicData>
        </a:graphic>
      </p:graphicFrame>
    </p:spTree>
    <p:extLst>
      <p:ext uri="{BB962C8B-B14F-4D97-AF65-F5344CB8AC3E}">
        <p14:creationId xmlns:p14="http://schemas.microsoft.com/office/powerpoint/2010/main" val="177034984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5508" y="0"/>
            <a:ext cx="11808070" cy="1540515"/>
          </a:xfrm>
        </p:spPr>
        <p:txBody>
          <a:bodyPr>
            <a:normAutofit/>
          </a:bodyPr>
          <a:lstStyle/>
          <a:p>
            <a:pPr algn="ctr"/>
            <a:r>
              <a:rPr lang="zh-TW" altLang="en-US" sz="5200" b="1" dirty="0" smtClean="0"/>
              <a:t>學海築夢</a:t>
            </a:r>
            <a:r>
              <a:rPr lang="en-US" altLang="zh-TW" sz="5200" b="1" dirty="0" smtClean="0"/>
              <a:t>/</a:t>
            </a:r>
            <a:r>
              <a:rPr lang="zh-TW" altLang="en-US" sz="5200" b="1" dirty="0" smtClean="0"/>
              <a:t>新南向學海 </a:t>
            </a:r>
            <a:r>
              <a:rPr lang="zh-TW" altLang="en-US" sz="5200" b="1" u="sng" dirty="0" smtClean="0">
                <a:solidFill>
                  <a:srgbClr val="FF0000"/>
                </a:solidFill>
              </a:rPr>
              <a:t>出國</a:t>
            </a:r>
            <a:r>
              <a:rPr lang="zh-TW" altLang="en-US" sz="5200" b="1" u="sng" dirty="0">
                <a:solidFill>
                  <a:srgbClr val="FF0000"/>
                </a:solidFill>
              </a:rPr>
              <a:t>前</a:t>
            </a:r>
            <a:r>
              <a:rPr lang="zh-TW" altLang="en-US" sz="5200" b="1" dirty="0" smtClean="0">
                <a:solidFill>
                  <a:schemeClr val="tx1"/>
                </a:solidFill>
              </a:rPr>
              <a:t>應行事項</a:t>
            </a:r>
            <a:endParaRPr lang="zh-TW" altLang="en-US" sz="5200" b="1" dirty="0">
              <a:solidFill>
                <a:schemeClr val="tx1"/>
              </a:solidFill>
            </a:endParaRPr>
          </a:p>
        </p:txBody>
      </p:sp>
      <p:sp>
        <p:nvSpPr>
          <p:cNvPr id="3" name="內容版面配置區 2"/>
          <p:cNvSpPr>
            <a:spLocks noGrp="1"/>
          </p:cNvSpPr>
          <p:nvPr>
            <p:ph idx="1"/>
          </p:nvPr>
        </p:nvSpPr>
        <p:spPr>
          <a:xfrm>
            <a:off x="302150" y="1281189"/>
            <a:ext cx="11473732" cy="4547115"/>
          </a:xfrm>
        </p:spPr>
        <p:txBody>
          <a:bodyPr>
            <a:normAutofit/>
          </a:bodyPr>
          <a:lstStyle/>
          <a:p>
            <a:endParaRPr lang="zh-TW" altLang="en-US" dirty="0"/>
          </a:p>
          <a:p>
            <a:endParaRPr lang="zh-TW" altLang="en-US" dirty="0"/>
          </a:p>
          <a:p>
            <a:endParaRPr lang="zh-TW" altLang="en-US" dirty="0"/>
          </a:p>
        </p:txBody>
      </p:sp>
      <p:graphicFrame>
        <p:nvGraphicFramePr>
          <p:cNvPr id="4" name="表格 3"/>
          <p:cNvGraphicFramePr>
            <a:graphicFrameLocks noGrp="1"/>
          </p:cNvGraphicFramePr>
          <p:nvPr>
            <p:extLst>
              <p:ext uri="{D42A27DB-BD31-4B8C-83A1-F6EECF244321}">
                <p14:modId xmlns:p14="http://schemas.microsoft.com/office/powerpoint/2010/main" val="1624881237"/>
              </p:ext>
            </p:extLst>
          </p:nvPr>
        </p:nvGraphicFramePr>
        <p:xfrm>
          <a:off x="574711" y="1740876"/>
          <a:ext cx="11051701" cy="4431323"/>
        </p:xfrm>
        <a:graphic>
          <a:graphicData uri="http://schemas.openxmlformats.org/drawingml/2006/table">
            <a:tbl>
              <a:tblPr firstRow="1" bandRow="1">
                <a:tableStyleId>{5940675A-B579-460E-94D1-54222C63F5DA}</a:tableStyleId>
              </a:tblPr>
              <a:tblGrid>
                <a:gridCol w="1456312">
                  <a:extLst>
                    <a:ext uri="{9D8B030D-6E8A-4147-A177-3AD203B41FA5}">
                      <a16:colId xmlns:a16="http://schemas.microsoft.com/office/drawing/2014/main" val="3711641336"/>
                    </a:ext>
                  </a:extLst>
                </a:gridCol>
                <a:gridCol w="9595389">
                  <a:extLst>
                    <a:ext uri="{9D8B030D-6E8A-4147-A177-3AD203B41FA5}">
                      <a16:colId xmlns:a16="http://schemas.microsoft.com/office/drawing/2014/main" val="2795917126"/>
                    </a:ext>
                  </a:extLst>
                </a:gridCol>
              </a:tblGrid>
              <a:tr h="595231">
                <a:tc rowSpan="6">
                  <a:txBody>
                    <a:bodyPr/>
                    <a:lstStyle/>
                    <a:p>
                      <a:pPr algn="ctr"/>
                      <a:r>
                        <a:rPr lang="zh-TW" altLang="en-US" sz="2000" b="1" dirty="0" smtClean="0">
                          <a:solidFill>
                            <a:srgbClr val="FF0000"/>
                          </a:solidFill>
                          <a:latin typeface="標楷體" panose="03000509000000000000" pitchFamily="65" charset="-120"/>
                          <a:ea typeface="標楷體" panose="03000509000000000000" pitchFamily="65" charset="-120"/>
                        </a:rPr>
                        <a:t>計畫主持人</a:t>
                      </a:r>
                      <a:endParaRPr lang="zh-TW" altLang="en-US" sz="2000" b="1" dirty="0">
                        <a:solidFill>
                          <a:srgbClr val="FF0000"/>
                        </a:solidFill>
                        <a:latin typeface="標楷體" panose="03000509000000000000" pitchFamily="65" charset="-120"/>
                        <a:ea typeface="標楷體" panose="03000509000000000000" pitchFamily="65" charset="-120"/>
                      </a:endParaRPr>
                    </a:p>
                  </a:txBody>
                  <a:tcPr anchor="ctr"/>
                </a:tc>
                <a:tc>
                  <a:txBody>
                    <a:bodyPr/>
                    <a:lstStyle/>
                    <a:p>
                      <a:pPr marL="0" indent="176530" algn="ctr" defTabSz="914400" rtl="0" eaLnBrk="1" latinLnBrk="0" hangingPunct="1">
                        <a:spcAft>
                          <a:spcPts val="0"/>
                        </a:spcAft>
                      </a:pPr>
                      <a:r>
                        <a:rPr lang="zh-TW" altLang="zh-TW" sz="2000" kern="1200" dirty="0" smtClean="0">
                          <a:solidFill>
                            <a:schemeClr val="tx1"/>
                          </a:solidFill>
                          <a:latin typeface="標楷體" panose="03000509000000000000" pitchFamily="65" charset="-120"/>
                          <a:ea typeface="標楷體" panose="03000509000000000000" pitchFamily="65" charset="-120"/>
                          <a:cs typeface="+mn-cs"/>
                        </a:rPr>
                        <a:t>簽署</a:t>
                      </a:r>
                      <a:r>
                        <a:rPr lang="zh-TW" altLang="en-US" sz="2000" kern="1200" dirty="0" smtClean="0">
                          <a:solidFill>
                            <a:schemeClr val="tx1"/>
                          </a:solidFill>
                          <a:latin typeface="標楷體" panose="03000509000000000000" pitchFamily="65" charset="-120"/>
                          <a:ea typeface="標楷體" panose="03000509000000000000" pitchFamily="65" charset="-120"/>
                          <a:cs typeface="+mn-cs"/>
                        </a:rPr>
                        <a:t>行政契約書</a:t>
                      </a:r>
                      <a:r>
                        <a:rPr lang="en-US" altLang="zh-TW" sz="2000" kern="1200" dirty="0" smtClean="0">
                          <a:solidFill>
                            <a:schemeClr val="tx1"/>
                          </a:solidFill>
                          <a:latin typeface="標楷體" panose="03000509000000000000" pitchFamily="65" charset="-120"/>
                          <a:ea typeface="標楷體" panose="03000509000000000000" pitchFamily="65" charset="-120"/>
                          <a:cs typeface="+mn-cs"/>
                        </a:rPr>
                        <a:t>(</a:t>
                      </a:r>
                      <a:r>
                        <a:rPr lang="zh-TW" altLang="zh-TW" sz="2000" kern="1200" dirty="0" smtClean="0">
                          <a:solidFill>
                            <a:schemeClr val="tx1"/>
                          </a:solidFill>
                          <a:latin typeface="標楷體" panose="03000509000000000000" pitchFamily="65" charset="-120"/>
                          <a:ea typeface="標楷體" panose="03000509000000000000" pitchFamily="65" charset="-120"/>
                          <a:cs typeface="+mn-cs"/>
                        </a:rPr>
                        <a:t>一式</a:t>
                      </a:r>
                      <a:r>
                        <a:rPr lang="en-US" altLang="zh-TW" sz="2000" kern="1200" dirty="0" smtClean="0">
                          <a:solidFill>
                            <a:schemeClr val="tx1"/>
                          </a:solidFill>
                          <a:latin typeface="標楷體" panose="03000509000000000000" pitchFamily="65" charset="-120"/>
                          <a:ea typeface="標楷體" panose="03000509000000000000" pitchFamily="65" charset="-120"/>
                          <a:cs typeface="+mn-cs"/>
                        </a:rPr>
                        <a:t>4</a:t>
                      </a:r>
                      <a:r>
                        <a:rPr lang="zh-TW" altLang="zh-TW" sz="2000" kern="1200" dirty="0" smtClean="0">
                          <a:solidFill>
                            <a:schemeClr val="tx1"/>
                          </a:solidFill>
                          <a:latin typeface="標楷體" panose="03000509000000000000" pitchFamily="65" charset="-120"/>
                          <a:ea typeface="標楷體" panose="03000509000000000000" pitchFamily="65" charset="-120"/>
                          <a:cs typeface="+mn-cs"/>
                        </a:rPr>
                        <a:t>份</a:t>
                      </a:r>
                      <a:r>
                        <a:rPr lang="en-US" altLang="zh-TW" sz="2000" kern="1200" dirty="0" smtClean="0">
                          <a:solidFill>
                            <a:schemeClr val="tx1"/>
                          </a:solidFill>
                          <a:latin typeface="標楷體" panose="03000509000000000000" pitchFamily="65" charset="-120"/>
                          <a:ea typeface="標楷體" panose="03000509000000000000" pitchFamily="65" charset="-120"/>
                          <a:cs typeface="+mn-cs"/>
                        </a:rPr>
                        <a:t>)</a:t>
                      </a:r>
                      <a:endParaRPr lang="zh-TW" altLang="en-US" sz="2000" kern="1200" dirty="0">
                        <a:solidFill>
                          <a:schemeClr val="tx1"/>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461613632"/>
                  </a:ext>
                </a:extLst>
              </a:tr>
              <a:tr h="730158">
                <a:tc vMerge="1">
                  <a:txBody>
                    <a:bodyPr/>
                    <a:lstStyle/>
                    <a:p>
                      <a:endParaRPr lang="zh-TW" altLang="en-US" dirty="0"/>
                    </a:p>
                  </a:txBody>
                  <a:tcPr/>
                </a:tc>
                <a:tc>
                  <a:txBody>
                    <a:bodyPr/>
                    <a:lstStyle/>
                    <a:p>
                      <a:pPr marL="0" indent="176530" algn="ctr" defTabSz="914400" rtl="0" eaLnBrk="1" latinLnBrk="0" hangingPunct="1">
                        <a:spcAft>
                          <a:spcPts val="0"/>
                        </a:spcAft>
                      </a:pPr>
                      <a:r>
                        <a:rPr lang="zh-TW" altLang="en-US" sz="2000" kern="1200" dirty="0" smtClean="0">
                          <a:solidFill>
                            <a:schemeClr val="tx1"/>
                          </a:solidFill>
                          <a:latin typeface="標楷體" panose="03000509000000000000" pitchFamily="65" charset="-120"/>
                          <a:ea typeface="標楷體" panose="03000509000000000000" pitchFamily="65" charset="-120"/>
                          <a:cs typeface="+mn-cs"/>
                        </a:rPr>
                        <a:t>於出國一個月前</a:t>
                      </a:r>
                      <a:r>
                        <a:rPr lang="zh-TW" sz="2000" kern="1200" dirty="0" smtClean="0">
                          <a:solidFill>
                            <a:schemeClr val="tx1"/>
                          </a:solidFill>
                          <a:latin typeface="標楷體" panose="03000509000000000000" pitchFamily="65" charset="-120"/>
                          <a:ea typeface="標楷體" panose="03000509000000000000" pitchFamily="65" charset="-120"/>
                          <a:cs typeface="+mn-cs"/>
                        </a:rPr>
                        <a:t>由</a:t>
                      </a:r>
                      <a:r>
                        <a:rPr lang="zh-TW" altLang="en-US" sz="2000" kern="1200" dirty="0" smtClean="0">
                          <a:solidFill>
                            <a:schemeClr val="tx1"/>
                          </a:solidFill>
                          <a:latin typeface="標楷體" panose="03000509000000000000" pitchFamily="65" charset="-120"/>
                          <a:ea typeface="標楷體" panose="03000509000000000000" pitchFamily="65" charset="-120"/>
                          <a:cs typeface="+mn-cs"/>
                        </a:rPr>
                        <a:t>計畫主持人</a:t>
                      </a:r>
                      <a:r>
                        <a:rPr lang="zh-TW" sz="2000" kern="1200" dirty="0" smtClean="0">
                          <a:solidFill>
                            <a:schemeClr val="tx1"/>
                          </a:solidFill>
                          <a:latin typeface="標楷體" panose="03000509000000000000" pitchFamily="65" charset="-120"/>
                          <a:ea typeface="標楷體" panose="03000509000000000000" pitchFamily="65" charset="-120"/>
                          <a:cs typeface="+mn-cs"/>
                        </a:rPr>
                        <a:t>預借</a:t>
                      </a:r>
                      <a:r>
                        <a:rPr lang="zh-TW" altLang="en-US" sz="2000" kern="1200" dirty="0" smtClean="0">
                          <a:solidFill>
                            <a:schemeClr val="tx1"/>
                          </a:solidFill>
                          <a:latin typeface="標楷體" panose="03000509000000000000" pitchFamily="65" charset="-120"/>
                          <a:ea typeface="標楷體" panose="03000509000000000000" pitchFamily="65" charset="-120"/>
                          <a:cs typeface="+mn-cs"/>
                        </a:rPr>
                        <a:t>教育部全額補助款並確認學生於出國實習前收到</a:t>
                      </a:r>
                      <a:endParaRPr lang="zh-TW" sz="2000" kern="1200" dirty="0">
                        <a:solidFill>
                          <a:schemeClr val="tx1"/>
                        </a:solidFill>
                        <a:latin typeface="標楷體" panose="03000509000000000000" pitchFamily="65" charset="-120"/>
                        <a:ea typeface="標楷體" panose="03000509000000000000" pitchFamily="65" charset="-120"/>
                        <a:cs typeface="+mn-cs"/>
                      </a:endParaRPr>
                    </a:p>
                  </a:txBody>
                  <a:tcPr marL="68580" marR="68580" marT="0" marB="0" anchor="ctr"/>
                </a:tc>
                <a:extLst>
                  <a:ext uri="{0D108BD9-81ED-4DB2-BD59-A6C34878D82A}">
                    <a16:rowId xmlns:a16="http://schemas.microsoft.com/office/drawing/2014/main" val="1921723051"/>
                  </a:ext>
                </a:extLst>
              </a:tr>
              <a:tr h="787555">
                <a:tc vMerge="1">
                  <a:txBody>
                    <a:bodyPr/>
                    <a:lstStyle/>
                    <a:p>
                      <a:endParaRPr lang="zh-TW" altLang="en-US"/>
                    </a:p>
                  </a:txBody>
                  <a:tcPr/>
                </a:tc>
                <a:tc>
                  <a:txBody>
                    <a:bodyPr/>
                    <a:lstStyle/>
                    <a:p>
                      <a:pPr marL="0" indent="176530" algn="ctr" defTabSz="914400" rtl="0" eaLnBrk="1" latinLnBrk="0" hangingPunct="1">
                        <a:spcAft>
                          <a:spcPts val="0"/>
                        </a:spcAft>
                      </a:pPr>
                      <a:r>
                        <a:rPr lang="zh-TW" altLang="en-US" sz="2000" kern="1200" dirty="0" smtClean="0">
                          <a:solidFill>
                            <a:schemeClr val="tx1"/>
                          </a:solidFill>
                          <a:latin typeface="標楷體" panose="03000509000000000000" pitchFamily="65" charset="-120"/>
                          <a:ea typeface="標楷體" panose="03000509000000000000" pitchFamily="65" charset="-120"/>
                          <a:cs typeface="+mn-cs"/>
                        </a:rPr>
                        <a:t>協助學生</a:t>
                      </a:r>
                      <a:r>
                        <a:rPr lang="zh-TW" sz="2000" kern="1200" dirty="0" smtClean="0">
                          <a:solidFill>
                            <a:schemeClr val="tx1"/>
                          </a:solidFill>
                          <a:latin typeface="標楷體" panose="03000509000000000000" pitchFamily="65" charset="-120"/>
                          <a:ea typeface="標楷體" panose="03000509000000000000" pitchFamily="65" charset="-120"/>
                          <a:cs typeface="+mn-cs"/>
                        </a:rPr>
                        <a:t>投保</a:t>
                      </a:r>
                      <a:r>
                        <a:rPr lang="zh-TW" sz="2000" kern="1200" dirty="0">
                          <a:solidFill>
                            <a:schemeClr val="tx1"/>
                          </a:solidFill>
                          <a:latin typeface="標楷體" panose="03000509000000000000" pitchFamily="65" charset="-120"/>
                          <a:ea typeface="標楷體" panose="03000509000000000000" pitchFamily="65" charset="-120"/>
                          <a:cs typeface="+mn-cs"/>
                        </a:rPr>
                        <a:t>國外實習期間之醫療及</a:t>
                      </a:r>
                      <a:r>
                        <a:rPr lang="zh-TW" sz="2000" kern="1200" dirty="0" smtClean="0">
                          <a:solidFill>
                            <a:schemeClr val="tx1"/>
                          </a:solidFill>
                          <a:latin typeface="標楷體" panose="03000509000000000000" pitchFamily="65" charset="-120"/>
                          <a:ea typeface="標楷體" panose="03000509000000000000" pitchFamily="65" charset="-120"/>
                          <a:cs typeface="+mn-cs"/>
                        </a:rPr>
                        <a:t>意外保險</a:t>
                      </a:r>
                      <a:endParaRPr lang="zh-TW" sz="2000" kern="1200" dirty="0">
                        <a:solidFill>
                          <a:schemeClr val="tx1"/>
                        </a:solidFill>
                        <a:latin typeface="標楷體" panose="03000509000000000000" pitchFamily="65" charset="-120"/>
                        <a:ea typeface="標楷體" panose="03000509000000000000" pitchFamily="65" charset="-120"/>
                        <a:cs typeface="+mn-cs"/>
                      </a:endParaRPr>
                    </a:p>
                  </a:txBody>
                  <a:tcPr marL="68580" marR="68580" marT="0" marB="0" anchor="ctr"/>
                </a:tc>
                <a:extLst>
                  <a:ext uri="{0D108BD9-81ED-4DB2-BD59-A6C34878D82A}">
                    <a16:rowId xmlns:a16="http://schemas.microsoft.com/office/drawing/2014/main" val="504136523"/>
                  </a:ext>
                </a:extLst>
              </a:tr>
              <a:tr h="687189">
                <a:tc vMerge="1">
                  <a:txBody>
                    <a:bodyPr/>
                    <a:lstStyle/>
                    <a:p>
                      <a:endParaRPr lang="zh-TW" altLang="en-US" dirty="0"/>
                    </a:p>
                  </a:txBody>
                  <a:tcPr/>
                </a:tc>
                <a:tc>
                  <a:txBody>
                    <a:bodyPr/>
                    <a:lstStyle/>
                    <a:p>
                      <a:pPr marL="0" marR="0" lvl="0" indent="176530" algn="ctr" defTabSz="914400" rtl="0" eaLnBrk="1" fontAlgn="auto" latinLnBrk="0" hangingPunct="1">
                        <a:lnSpc>
                          <a:spcPct val="100000"/>
                        </a:lnSpc>
                        <a:spcBef>
                          <a:spcPts val="0"/>
                        </a:spcBef>
                        <a:spcAft>
                          <a:spcPts val="0"/>
                        </a:spcAft>
                        <a:buClrTx/>
                        <a:buSzTx/>
                        <a:buFontTx/>
                        <a:buNone/>
                        <a:tabLst/>
                        <a:defRPr/>
                      </a:pPr>
                      <a:r>
                        <a:rPr lang="zh-TW" altLang="en-US" sz="2000" kern="1200" dirty="0" smtClean="0">
                          <a:solidFill>
                            <a:schemeClr val="tx1"/>
                          </a:solidFill>
                          <a:latin typeface="標楷體" panose="03000509000000000000" pitchFamily="65" charset="-120"/>
                          <a:ea typeface="標楷體" panose="03000509000000000000" pitchFamily="65" charset="-120"/>
                          <a:cs typeface="+mn-cs"/>
                        </a:rPr>
                        <a:t>協助學生申請可於當地國境內從事實習之簽證並確認實習勞動條件符合當地法規</a:t>
                      </a:r>
                      <a:endParaRPr lang="zh-TW" altLang="zh-TW" sz="2000" kern="1200" dirty="0" smtClean="0">
                        <a:solidFill>
                          <a:schemeClr val="tx1"/>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2661763843"/>
                  </a:ext>
                </a:extLst>
              </a:tr>
              <a:tr h="642686">
                <a:tc vMerge="1">
                  <a:txBody>
                    <a:bodyPr/>
                    <a:lstStyle/>
                    <a:p>
                      <a:endParaRPr lang="zh-TW" altLang="en-US" dirty="0"/>
                    </a:p>
                  </a:txBody>
                  <a:tcPr/>
                </a:tc>
                <a:tc>
                  <a:txBody>
                    <a:bodyPr/>
                    <a:lstStyle/>
                    <a:p>
                      <a:pPr marL="0" marR="0" lvl="0" indent="176530" algn="ctr" defTabSz="914400" rtl="0" eaLnBrk="1" fontAlgn="auto" latinLnBrk="0" hangingPunct="1">
                        <a:lnSpc>
                          <a:spcPct val="100000"/>
                        </a:lnSpc>
                        <a:spcBef>
                          <a:spcPts val="0"/>
                        </a:spcBef>
                        <a:spcAft>
                          <a:spcPts val="0"/>
                        </a:spcAft>
                        <a:buClrTx/>
                        <a:buSzTx/>
                        <a:buFontTx/>
                        <a:buNone/>
                        <a:tabLst/>
                        <a:defRPr/>
                      </a:pPr>
                      <a:r>
                        <a:rPr lang="zh-TW" altLang="en-US" sz="2000" kern="1200" dirty="0" smtClean="0">
                          <a:solidFill>
                            <a:schemeClr val="tx1"/>
                          </a:solidFill>
                          <a:latin typeface="標楷體" panose="03000509000000000000" pitchFamily="65" charset="-120"/>
                          <a:ea typeface="標楷體" panose="03000509000000000000" pitchFamily="65" charset="-120"/>
                          <a:cs typeface="+mn-cs"/>
                        </a:rPr>
                        <a:t>與研發處合辦</a:t>
                      </a:r>
                      <a:r>
                        <a:rPr lang="zh-TW" altLang="zh-TW" sz="2000" kern="1200" dirty="0" smtClean="0">
                          <a:solidFill>
                            <a:schemeClr val="tx1"/>
                          </a:solidFill>
                          <a:latin typeface="標楷體" panose="03000509000000000000" pitchFamily="65" charset="-120"/>
                          <a:ea typeface="標楷體" panose="03000509000000000000" pitchFamily="65" charset="-120"/>
                          <a:cs typeface="+mn-cs"/>
                        </a:rPr>
                        <a:t>行前說明會</a:t>
                      </a:r>
                      <a:endParaRPr lang="zh-TW" altLang="en-US" sz="2000" kern="1200" dirty="0" smtClean="0">
                        <a:solidFill>
                          <a:schemeClr val="tx1"/>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2879383166"/>
                  </a:ext>
                </a:extLst>
              </a:tr>
              <a:tr h="988504">
                <a:tc vMerge="1">
                  <a:txBody>
                    <a:bodyPr/>
                    <a:lstStyle/>
                    <a:p>
                      <a:pPr algn="ctr"/>
                      <a:endParaRPr lang="zh-TW" altLang="en-US" sz="2000" dirty="0">
                        <a:latin typeface="標楷體" panose="03000509000000000000" pitchFamily="65" charset="-120"/>
                        <a:ea typeface="標楷體" panose="03000509000000000000" pitchFamily="65" charset="-120"/>
                      </a:endParaRPr>
                    </a:p>
                  </a:txBody>
                  <a:tcPr anchor="ctr"/>
                </a:tc>
                <a:tc>
                  <a:txBody>
                    <a:bodyPr/>
                    <a:lstStyle/>
                    <a:p>
                      <a:pPr marL="0" indent="176530" algn="ctr" defTabSz="914400" rtl="0" eaLnBrk="1" latinLnBrk="0" hangingPunct="1">
                        <a:spcAft>
                          <a:spcPts val="0"/>
                        </a:spcAft>
                      </a:pPr>
                      <a:r>
                        <a:rPr lang="zh-TW" altLang="en-US" sz="2000" kern="1200" dirty="0" smtClean="0">
                          <a:solidFill>
                            <a:schemeClr val="tx1"/>
                          </a:solidFill>
                          <a:latin typeface="標楷體" panose="03000509000000000000" pitchFamily="65" charset="-120"/>
                          <a:ea typeface="標楷體" panose="03000509000000000000" pitchFamily="65" charset="-120"/>
                          <a:cs typeface="+mn-cs"/>
                        </a:rPr>
                        <a:t>學生出國前</a:t>
                      </a:r>
                      <a:r>
                        <a:rPr lang="en-US" altLang="zh-TW" sz="2000" kern="1200" dirty="0" smtClean="0">
                          <a:solidFill>
                            <a:schemeClr val="tx1"/>
                          </a:solidFill>
                          <a:latin typeface="標楷體" panose="03000509000000000000" pitchFamily="65" charset="-120"/>
                          <a:ea typeface="標楷體" panose="03000509000000000000" pitchFamily="65" charset="-120"/>
                          <a:cs typeface="+mn-cs"/>
                        </a:rPr>
                        <a:t>14</a:t>
                      </a:r>
                      <a:r>
                        <a:rPr lang="zh-TW" altLang="en-US" sz="2000" kern="1200" dirty="0" smtClean="0">
                          <a:solidFill>
                            <a:schemeClr val="tx1"/>
                          </a:solidFill>
                          <a:latin typeface="標楷體" panose="03000509000000000000" pitchFamily="65" charset="-120"/>
                          <a:ea typeface="標楷體" panose="03000509000000000000" pitchFamily="65" charset="-120"/>
                          <a:cs typeface="+mn-cs"/>
                        </a:rPr>
                        <a:t>天計畫主持人至學海系統網頁登錄參與國外實習團員基本資料</a:t>
                      </a:r>
                      <a:endParaRPr lang="zh-TW" altLang="en-US" sz="2000" kern="1200" dirty="0">
                        <a:solidFill>
                          <a:schemeClr val="tx1"/>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2275285176"/>
                  </a:ext>
                </a:extLst>
              </a:tr>
            </a:tbl>
          </a:graphicData>
        </a:graphic>
      </p:graphicFrame>
    </p:spTree>
    <p:extLst>
      <p:ext uri="{BB962C8B-B14F-4D97-AF65-F5344CB8AC3E}">
        <p14:creationId xmlns:p14="http://schemas.microsoft.com/office/powerpoint/2010/main" val="331654043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1546" y="0"/>
            <a:ext cx="11808070" cy="1540515"/>
          </a:xfrm>
        </p:spPr>
        <p:txBody>
          <a:bodyPr>
            <a:normAutofit/>
          </a:bodyPr>
          <a:lstStyle/>
          <a:p>
            <a:pPr algn="ctr"/>
            <a:r>
              <a:rPr lang="zh-TW" altLang="en-US" sz="5200" b="1" dirty="0" smtClean="0"/>
              <a:t>學海築夢</a:t>
            </a:r>
            <a:r>
              <a:rPr lang="en-US" altLang="zh-TW" sz="5200" b="1" dirty="0" smtClean="0"/>
              <a:t>/</a:t>
            </a:r>
            <a:r>
              <a:rPr lang="zh-TW" altLang="en-US" sz="5200" b="1" dirty="0" smtClean="0"/>
              <a:t>新南向學海 </a:t>
            </a:r>
            <a:r>
              <a:rPr lang="zh-TW" altLang="en-US" sz="5200" b="1" u="sng" dirty="0">
                <a:solidFill>
                  <a:srgbClr val="FF0000"/>
                </a:solidFill>
              </a:rPr>
              <a:t>國外期間</a:t>
            </a:r>
            <a:r>
              <a:rPr lang="zh-TW" altLang="en-US" sz="5200" b="1" dirty="0" smtClean="0">
                <a:solidFill>
                  <a:schemeClr val="tx1"/>
                </a:solidFill>
              </a:rPr>
              <a:t>應行事項</a:t>
            </a:r>
            <a:endParaRPr lang="zh-TW" altLang="en-US" sz="5200" b="1" dirty="0">
              <a:solidFill>
                <a:schemeClr val="tx1"/>
              </a:solidFill>
            </a:endParaRPr>
          </a:p>
        </p:txBody>
      </p:sp>
      <p:sp>
        <p:nvSpPr>
          <p:cNvPr id="3" name="內容版面配置區 2"/>
          <p:cNvSpPr>
            <a:spLocks noGrp="1"/>
          </p:cNvSpPr>
          <p:nvPr>
            <p:ph idx="1"/>
          </p:nvPr>
        </p:nvSpPr>
        <p:spPr>
          <a:xfrm>
            <a:off x="302150" y="1281189"/>
            <a:ext cx="11473732" cy="4547115"/>
          </a:xfrm>
        </p:spPr>
        <p:txBody>
          <a:bodyPr>
            <a:normAutofit/>
          </a:bodyPr>
          <a:lstStyle/>
          <a:p>
            <a:endParaRPr lang="zh-TW" altLang="en-US" dirty="0"/>
          </a:p>
          <a:p>
            <a:endParaRPr lang="zh-TW" altLang="en-US" dirty="0"/>
          </a:p>
          <a:p>
            <a:endParaRPr lang="zh-TW" altLang="en-US" dirty="0"/>
          </a:p>
        </p:txBody>
      </p:sp>
      <p:graphicFrame>
        <p:nvGraphicFramePr>
          <p:cNvPr id="4" name="表格 3"/>
          <p:cNvGraphicFramePr>
            <a:graphicFrameLocks noGrp="1"/>
          </p:cNvGraphicFramePr>
          <p:nvPr>
            <p:extLst>
              <p:ext uri="{D42A27DB-BD31-4B8C-83A1-F6EECF244321}">
                <p14:modId xmlns:p14="http://schemas.microsoft.com/office/powerpoint/2010/main" val="601577672"/>
              </p:ext>
            </p:extLst>
          </p:nvPr>
        </p:nvGraphicFramePr>
        <p:xfrm>
          <a:off x="168084" y="1749670"/>
          <a:ext cx="11741863" cy="3460912"/>
        </p:xfrm>
        <a:graphic>
          <a:graphicData uri="http://schemas.openxmlformats.org/drawingml/2006/table">
            <a:tbl>
              <a:tblPr firstRow="1" bandRow="1">
                <a:tableStyleId>{5940675A-B579-460E-94D1-54222C63F5DA}</a:tableStyleId>
              </a:tblPr>
              <a:tblGrid>
                <a:gridCol w="1695885">
                  <a:extLst>
                    <a:ext uri="{9D8B030D-6E8A-4147-A177-3AD203B41FA5}">
                      <a16:colId xmlns:a16="http://schemas.microsoft.com/office/drawing/2014/main" val="3711641336"/>
                    </a:ext>
                  </a:extLst>
                </a:gridCol>
                <a:gridCol w="10045978">
                  <a:extLst>
                    <a:ext uri="{9D8B030D-6E8A-4147-A177-3AD203B41FA5}">
                      <a16:colId xmlns:a16="http://schemas.microsoft.com/office/drawing/2014/main" val="2795917126"/>
                    </a:ext>
                  </a:extLst>
                </a:gridCol>
              </a:tblGrid>
              <a:tr h="1274884">
                <a:tc rowSpan="2">
                  <a:txBody>
                    <a:bodyPr/>
                    <a:lstStyle/>
                    <a:p>
                      <a:pPr algn="ctr"/>
                      <a:r>
                        <a:rPr lang="zh-TW" altLang="en-US" sz="2200" b="1" dirty="0" smtClean="0">
                          <a:solidFill>
                            <a:srgbClr val="FF0000"/>
                          </a:solidFill>
                          <a:latin typeface="標楷體" panose="03000509000000000000" pitchFamily="65" charset="-120"/>
                          <a:ea typeface="標楷體" panose="03000509000000000000" pitchFamily="65" charset="-120"/>
                        </a:rPr>
                        <a:t>學生</a:t>
                      </a:r>
                      <a:endParaRPr lang="zh-TW" altLang="en-US" sz="2200" b="1" dirty="0">
                        <a:solidFill>
                          <a:srgbClr val="FF0000"/>
                        </a:solidFill>
                        <a:latin typeface="標楷體" panose="03000509000000000000" pitchFamily="65" charset="-120"/>
                        <a:ea typeface="標楷體" panose="03000509000000000000" pitchFamily="65" charset="-120"/>
                      </a:endParaRPr>
                    </a:p>
                  </a:txBody>
                  <a:tcPr anchor="ctr"/>
                </a:tc>
                <a:tc>
                  <a:txBody>
                    <a:bodyPr/>
                    <a:lstStyle/>
                    <a:p>
                      <a:pPr marL="0" indent="176530" algn="l" defTabSz="914400" rtl="0" eaLnBrk="1" latinLnBrk="0" hangingPunct="1">
                        <a:spcAft>
                          <a:spcPts val="0"/>
                        </a:spcAft>
                        <a:buFont typeface="Wingdings" panose="05000000000000000000" pitchFamily="2" charset="2"/>
                        <a:buNone/>
                      </a:pPr>
                      <a:r>
                        <a:rPr lang="zh-TW" altLang="en-US" sz="2300" kern="1200" dirty="0" smtClean="0">
                          <a:solidFill>
                            <a:schemeClr val="tx1"/>
                          </a:solidFill>
                          <a:latin typeface="標楷體" panose="03000509000000000000" pitchFamily="65" charset="-120"/>
                          <a:ea typeface="標楷體" panose="03000509000000000000" pitchFamily="65" charset="-120"/>
                          <a:cs typeface="+mn-cs"/>
                        </a:rPr>
                        <a:t>非因不可抗力</a:t>
                      </a:r>
                      <a:r>
                        <a:rPr lang="en-US" altLang="zh-TW" sz="2300" kern="1200" dirty="0" smtClean="0">
                          <a:solidFill>
                            <a:schemeClr val="tx1"/>
                          </a:solidFill>
                          <a:latin typeface="標楷體" panose="03000509000000000000" pitchFamily="65" charset="-120"/>
                          <a:ea typeface="標楷體" panose="03000509000000000000" pitchFamily="65" charset="-120"/>
                          <a:cs typeface="+mn-cs"/>
                        </a:rPr>
                        <a:t>(</a:t>
                      </a:r>
                      <a:r>
                        <a:rPr lang="zh-TW" altLang="en-US" sz="2300" kern="1200" dirty="0" smtClean="0">
                          <a:solidFill>
                            <a:schemeClr val="tx1"/>
                          </a:solidFill>
                          <a:latin typeface="標楷體" panose="03000509000000000000" pitchFamily="65" charset="-120"/>
                          <a:ea typeface="標楷體" panose="03000509000000000000" pitchFamily="65" charset="-120"/>
                          <a:cs typeface="+mn-cs"/>
                        </a:rPr>
                        <a:t>如天災、暴動等</a:t>
                      </a:r>
                      <a:r>
                        <a:rPr lang="en-US" altLang="zh-TW" sz="2300" kern="1200" dirty="0" smtClean="0">
                          <a:solidFill>
                            <a:schemeClr val="tx1"/>
                          </a:solidFill>
                          <a:latin typeface="標楷體" panose="03000509000000000000" pitchFamily="65" charset="-120"/>
                          <a:ea typeface="標楷體" panose="03000509000000000000" pitchFamily="65" charset="-120"/>
                          <a:cs typeface="+mn-cs"/>
                        </a:rPr>
                        <a:t>)</a:t>
                      </a:r>
                      <a:r>
                        <a:rPr lang="zh-TW" altLang="en-US" sz="2300" kern="1200" dirty="0" smtClean="0">
                          <a:solidFill>
                            <a:schemeClr val="tx1"/>
                          </a:solidFill>
                          <a:latin typeface="標楷體" panose="03000509000000000000" pitchFamily="65" charset="-120"/>
                          <a:ea typeface="標楷體" panose="03000509000000000000" pitchFamily="65" charset="-120"/>
                          <a:cs typeface="+mn-cs"/>
                        </a:rPr>
                        <a:t>等重大事故，不得無故中斷國外專業實習</a:t>
                      </a:r>
                      <a:endParaRPr lang="en-US" altLang="zh-TW" sz="2300" kern="1200" dirty="0" smtClean="0">
                        <a:solidFill>
                          <a:schemeClr val="tx1"/>
                        </a:solidFill>
                        <a:latin typeface="標楷體" panose="03000509000000000000" pitchFamily="65" charset="-120"/>
                        <a:ea typeface="標楷體" panose="03000509000000000000" pitchFamily="65" charset="-120"/>
                        <a:cs typeface="+mn-cs"/>
                      </a:endParaRPr>
                    </a:p>
                    <a:p>
                      <a:pPr marL="0" indent="176530" algn="l" defTabSz="914400" rtl="0" eaLnBrk="1" latinLnBrk="0" hangingPunct="1">
                        <a:spcAft>
                          <a:spcPts val="0"/>
                        </a:spcAft>
                        <a:buFont typeface="Wingdings" panose="05000000000000000000" pitchFamily="2" charset="2"/>
                        <a:buNone/>
                      </a:pPr>
                      <a:r>
                        <a:rPr lang="zh-TW" altLang="en-US" sz="2300" kern="1200" dirty="0" smtClean="0">
                          <a:solidFill>
                            <a:schemeClr val="tx1"/>
                          </a:solidFill>
                          <a:latin typeface="標楷體" panose="03000509000000000000" pitchFamily="65" charset="-120"/>
                          <a:ea typeface="標楷體" panose="03000509000000000000" pitchFamily="65" charset="-120"/>
                          <a:cs typeface="+mn-cs"/>
                          <a:sym typeface="Wingdings" panose="05000000000000000000" pitchFamily="2" charset="2"/>
                        </a:rPr>
                        <a:t>   </a:t>
                      </a:r>
                      <a:r>
                        <a:rPr lang="en-US" altLang="zh-TW" sz="2300" kern="1200" dirty="0" smtClean="0">
                          <a:solidFill>
                            <a:schemeClr val="tx1"/>
                          </a:solidFill>
                          <a:latin typeface="標楷體" panose="03000509000000000000" pitchFamily="65" charset="-120"/>
                          <a:ea typeface="標楷體" panose="03000509000000000000" pitchFamily="65" charset="-120"/>
                          <a:cs typeface="+mn-cs"/>
                          <a:sym typeface="Wingdings" panose="05000000000000000000" pitchFamily="2" charset="2"/>
                        </a:rPr>
                        <a:t>(</a:t>
                      </a:r>
                      <a:r>
                        <a:rPr lang="zh-TW" altLang="en-US" sz="2300" kern="1200" dirty="0" smtClean="0">
                          <a:solidFill>
                            <a:schemeClr val="tx1"/>
                          </a:solidFill>
                          <a:latin typeface="標楷體" panose="03000509000000000000" pitchFamily="65" charset="-120"/>
                          <a:ea typeface="標楷體" panose="03000509000000000000" pitchFamily="65" charset="-120"/>
                          <a:cs typeface="+mn-cs"/>
                        </a:rPr>
                        <a:t>擅自中斷實習時，即喪失補助資格，並由學校追償已領補助</a:t>
                      </a:r>
                      <a:r>
                        <a:rPr lang="en-US" altLang="zh-TW" sz="2300" kern="1200" dirty="0" smtClean="0">
                          <a:solidFill>
                            <a:schemeClr val="tx1"/>
                          </a:solidFill>
                          <a:latin typeface="標楷體" panose="03000509000000000000" pitchFamily="65" charset="-120"/>
                          <a:ea typeface="標楷體" panose="03000509000000000000" pitchFamily="65" charset="-120"/>
                          <a:cs typeface="+mn-cs"/>
                        </a:rPr>
                        <a:t>)</a:t>
                      </a:r>
                      <a:r>
                        <a:rPr lang="zh-TW" altLang="en-US" sz="2300" kern="1200" dirty="0" smtClean="0">
                          <a:solidFill>
                            <a:schemeClr val="tx1"/>
                          </a:solidFill>
                          <a:latin typeface="標楷體" panose="03000509000000000000" pitchFamily="65" charset="-120"/>
                          <a:ea typeface="標楷體" panose="03000509000000000000" pitchFamily="65" charset="-120"/>
                          <a:cs typeface="+mn-cs"/>
                        </a:rPr>
                        <a:t> </a:t>
                      </a:r>
                      <a:endParaRPr lang="en-US" altLang="zh-TW" sz="2300" kern="1200" dirty="0" smtClean="0">
                        <a:solidFill>
                          <a:schemeClr val="tx1"/>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461613632"/>
                  </a:ext>
                </a:extLst>
              </a:tr>
              <a:tr h="1046284">
                <a:tc vMerge="1">
                  <a:txBody>
                    <a:bodyPr/>
                    <a:lstStyle/>
                    <a:p>
                      <a:endParaRPr lang="zh-TW" altLang="en-US" dirty="0"/>
                    </a:p>
                  </a:txBody>
                  <a:tcPr/>
                </a:tc>
                <a:tc>
                  <a:txBody>
                    <a:bodyPr/>
                    <a:lstStyle/>
                    <a:p>
                      <a:pPr marL="0" indent="176530" algn="l" defTabSz="914400" rtl="0" eaLnBrk="1" latinLnBrk="0" hangingPunct="1">
                        <a:spcAft>
                          <a:spcPts val="0"/>
                        </a:spcAft>
                        <a:buFont typeface="Wingdings" panose="05000000000000000000" pitchFamily="2" charset="2"/>
                        <a:buNone/>
                      </a:pPr>
                      <a:r>
                        <a:rPr lang="zh-TW" altLang="zh-TW" sz="2300" kern="1200" dirty="0" smtClean="0">
                          <a:solidFill>
                            <a:schemeClr val="tx1"/>
                          </a:solidFill>
                          <a:latin typeface="標楷體" panose="03000509000000000000" pitchFamily="65" charset="-120"/>
                          <a:ea typeface="標楷體" panose="03000509000000000000" pitchFamily="65" charset="-120"/>
                          <a:cs typeface="+mn-cs"/>
                        </a:rPr>
                        <a:t>國外</a:t>
                      </a:r>
                      <a:r>
                        <a:rPr lang="zh-TW" altLang="en-US" sz="2300" kern="1200" dirty="0" smtClean="0">
                          <a:solidFill>
                            <a:schemeClr val="tx1"/>
                          </a:solidFill>
                          <a:latin typeface="標楷體" panose="03000509000000000000" pitchFamily="65" charset="-120"/>
                          <a:ea typeface="標楷體" panose="03000509000000000000" pitchFamily="65" charset="-120"/>
                          <a:cs typeface="+mn-cs"/>
                        </a:rPr>
                        <a:t>交換</a:t>
                      </a:r>
                      <a:r>
                        <a:rPr lang="zh-TW" altLang="zh-TW" sz="2300" kern="1200" dirty="0" smtClean="0">
                          <a:solidFill>
                            <a:schemeClr val="tx1"/>
                          </a:solidFill>
                          <a:latin typeface="標楷體" panose="03000509000000000000" pitchFamily="65" charset="-120"/>
                          <a:ea typeface="標楷體" panose="03000509000000000000" pitchFamily="65" charset="-120"/>
                          <a:cs typeface="+mn-cs"/>
                        </a:rPr>
                        <a:t>期間應保有</a:t>
                      </a:r>
                      <a:r>
                        <a:rPr lang="zh-TW" altLang="en-US" sz="2300" kern="1200" dirty="0" smtClean="0">
                          <a:solidFill>
                            <a:schemeClr val="tx1"/>
                          </a:solidFill>
                          <a:latin typeface="標楷體" panose="03000509000000000000" pitchFamily="65" charset="-120"/>
                          <a:ea typeface="標楷體" panose="03000509000000000000" pitchFamily="65" charset="-120"/>
                          <a:cs typeface="+mn-cs"/>
                        </a:rPr>
                        <a:t>本校</a:t>
                      </a:r>
                      <a:r>
                        <a:rPr lang="zh-TW" altLang="zh-TW" sz="2300" kern="1200" dirty="0" smtClean="0">
                          <a:solidFill>
                            <a:schemeClr val="tx1"/>
                          </a:solidFill>
                          <a:latin typeface="標楷體" panose="03000509000000000000" pitchFamily="65" charset="-120"/>
                          <a:ea typeface="標楷體" panose="03000509000000000000" pitchFamily="65" charset="-120"/>
                          <a:cs typeface="+mn-cs"/>
                        </a:rPr>
                        <a:t>學籍</a:t>
                      </a:r>
                      <a:r>
                        <a:rPr lang="en-US" altLang="zh-TW" sz="2300" kern="1200" dirty="0" smtClean="0">
                          <a:solidFill>
                            <a:schemeClr val="tx1"/>
                          </a:solidFill>
                          <a:latin typeface="標楷體" panose="03000509000000000000" pitchFamily="65" charset="-120"/>
                          <a:ea typeface="標楷體" panose="03000509000000000000" pitchFamily="65" charset="-120"/>
                          <a:cs typeface="+mn-cs"/>
                        </a:rPr>
                        <a:t>(</a:t>
                      </a:r>
                      <a:r>
                        <a:rPr lang="zh-TW" altLang="zh-TW" sz="2300" kern="1200" dirty="0" smtClean="0">
                          <a:solidFill>
                            <a:schemeClr val="tx1"/>
                          </a:solidFill>
                          <a:latin typeface="標楷體" panose="03000509000000000000" pitchFamily="65" charset="-120"/>
                          <a:ea typeface="標楷體" panose="03000509000000000000" pitchFamily="65" charset="-120"/>
                          <a:cs typeface="+mn-cs"/>
                        </a:rPr>
                        <a:t>未休</a:t>
                      </a:r>
                      <a:r>
                        <a:rPr lang="zh-TW" altLang="en-US" sz="2300" kern="1200" dirty="0" smtClean="0">
                          <a:solidFill>
                            <a:schemeClr val="tx1"/>
                          </a:solidFill>
                          <a:latin typeface="標楷體" panose="03000509000000000000" pitchFamily="65" charset="-120"/>
                          <a:ea typeface="標楷體" panose="03000509000000000000" pitchFamily="65" charset="-120"/>
                          <a:cs typeface="+mn-cs"/>
                        </a:rPr>
                        <a:t>、退</a:t>
                      </a:r>
                      <a:r>
                        <a:rPr lang="zh-TW" altLang="zh-TW" sz="2300" kern="1200" dirty="0" smtClean="0">
                          <a:solidFill>
                            <a:schemeClr val="tx1"/>
                          </a:solidFill>
                          <a:latin typeface="標楷體" panose="03000509000000000000" pitchFamily="65" charset="-120"/>
                          <a:ea typeface="標楷體" panose="03000509000000000000" pitchFamily="65" charset="-120"/>
                          <a:cs typeface="+mn-cs"/>
                        </a:rPr>
                        <a:t>學</a:t>
                      </a:r>
                      <a:r>
                        <a:rPr lang="en-US" altLang="zh-TW" sz="2300" kern="1200" dirty="0" smtClean="0">
                          <a:solidFill>
                            <a:schemeClr val="tx1"/>
                          </a:solidFill>
                          <a:latin typeface="標楷體" panose="03000509000000000000" pitchFamily="65" charset="-120"/>
                          <a:ea typeface="標楷體" panose="03000509000000000000" pitchFamily="65" charset="-120"/>
                          <a:cs typeface="+mn-cs"/>
                        </a:rPr>
                        <a:t>)</a:t>
                      </a:r>
                      <a:r>
                        <a:rPr lang="en-US" altLang="zh-TW" sz="2300" kern="1200" dirty="0" smtClean="0">
                          <a:solidFill>
                            <a:schemeClr val="tx1"/>
                          </a:solidFill>
                          <a:latin typeface="標楷體" panose="03000509000000000000" pitchFamily="65" charset="-120"/>
                          <a:ea typeface="標楷體" panose="03000509000000000000" pitchFamily="65" charset="-120"/>
                          <a:cs typeface="+mn-cs"/>
                          <a:sym typeface="Wingdings" panose="05000000000000000000" pitchFamily="2" charset="2"/>
                        </a:rPr>
                        <a:t></a:t>
                      </a:r>
                      <a:r>
                        <a:rPr lang="zh-TW" altLang="en-US" sz="2300" kern="1200" dirty="0" smtClean="0">
                          <a:solidFill>
                            <a:schemeClr val="tx1"/>
                          </a:solidFill>
                          <a:latin typeface="標楷體" panose="03000509000000000000" pitchFamily="65" charset="-120"/>
                          <a:ea typeface="標楷體" panose="03000509000000000000" pitchFamily="65" charset="-120"/>
                          <a:cs typeface="+mn-cs"/>
                          <a:sym typeface="Wingdings" panose="05000000000000000000" pitchFamily="2" charset="2"/>
                        </a:rPr>
                        <a:t>若中途喪失學籍將</a:t>
                      </a:r>
                      <a:r>
                        <a:rPr lang="zh-TW" altLang="en-US" sz="2300" kern="1200" dirty="0" smtClean="0">
                          <a:solidFill>
                            <a:schemeClr val="tx1"/>
                          </a:solidFill>
                          <a:latin typeface="標楷體" panose="03000509000000000000" pitchFamily="65" charset="-120"/>
                          <a:ea typeface="標楷體" panose="03000509000000000000" pitchFamily="65" charset="-120"/>
                          <a:cs typeface="+mn-cs"/>
                        </a:rPr>
                        <a:t>追償已領補</a:t>
                      </a:r>
                      <a:endParaRPr lang="en-US" altLang="zh-TW" sz="2300" kern="1200" dirty="0" smtClean="0">
                        <a:solidFill>
                          <a:schemeClr val="tx1"/>
                        </a:solidFill>
                        <a:latin typeface="標楷體" panose="03000509000000000000" pitchFamily="65" charset="-120"/>
                        <a:ea typeface="標楷體" panose="03000509000000000000" pitchFamily="65" charset="-120"/>
                        <a:cs typeface="+mn-cs"/>
                      </a:endParaRPr>
                    </a:p>
                    <a:p>
                      <a:pPr marL="0" indent="176530" algn="l" defTabSz="914400" rtl="0" eaLnBrk="1" latinLnBrk="0" hangingPunct="1">
                        <a:spcAft>
                          <a:spcPts val="0"/>
                        </a:spcAft>
                        <a:buFont typeface="Wingdings" panose="05000000000000000000" pitchFamily="2" charset="2"/>
                        <a:buNone/>
                      </a:pPr>
                      <a:r>
                        <a:rPr lang="zh-TW" altLang="en-US" sz="2300" kern="1200" dirty="0" smtClean="0">
                          <a:solidFill>
                            <a:schemeClr val="tx1"/>
                          </a:solidFill>
                          <a:latin typeface="標楷體" panose="03000509000000000000" pitchFamily="65" charset="-120"/>
                          <a:ea typeface="標楷體" panose="03000509000000000000" pitchFamily="65" charset="-120"/>
                          <a:cs typeface="+mn-cs"/>
                        </a:rPr>
                        <a:t>助</a:t>
                      </a:r>
                      <a:endParaRPr lang="en-US" altLang="zh-TW" sz="2300" kern="1200" dirty="0" smtClean="0">
                        <a:solidFill>
                          <a:schemeClr val="tx1"/>
                        </a:solidFill>
                        <a:latin typeface="標楷體" panose="03000509000000000000" pitchFamily="65" charset="-120"/>
                        <a:ea typeface="標楷體" panose="03000509000000000000" pitchFamily="65" charset="-120"/>
                        <a:cs typeface="+mn-cs"/>
                      </a:endParaRPr>
                    </a:p>
                  </a:txBody>
                  <a:tcPr marL="68580" marR="68580" marT="0" marB="0" anchor="ctr"/>
                </a:tc>
                <a:extLst>
                  <a:ext uri="{0D108BD9-81ED-4DB2-BD59-A6C34878D82A}">
                    <a16:rowId xmlns:a16="http://schemas.microsoft.com/office/drawing/2014/main" val="1921723051"/>
                  </a:ext>
                </a:extLst>
              </a:tr>
              <a:tr h="1139744">
                <a:tc>
                  <a:txBody>
                    <a:bodyPr/>
                    <a:lstStyle/>
                    <a:p>
                      <a:pPr algn="ctr"/>
                      <a:r>
                        <a:rPr lang="zh-TW" altLang="en-US" sz="2200" b="1" dirty="0" smtClean="0">
                          <a:solidFill>
                            <a:srgbClr val="FF0000"/>
                          </a:solidFill>
                          <a:latin typeface="標楷體" panose="03000509000000000000" pitchFamily="65" charset="-120"/>
                          <a:ea typeface="標楷體" panose="03000509000000000000" pitchFamily="65" charset="-120"/>
                        </a:rPr>
                        <a:t>計畫主持人</a:t>
                      </a:r>
                      <a:endParaRPr lang="zh-TW" altLang="en-US" sz="2200" b="1" dirty="0">
                        <a:solidFill>
                          <a:srgbClr val="FF0000"/>
                        </a:solidFill>
                        <a:latin typeface="標楷體" panose="03000509000000000000" pitchFamily="65" charset="-120"/>
                        <a:ea typeface="標楷體" panose="03000509000000000000" pitchFamily="65" charset="-120"/>
                      </a:endParaRPr>
                    </a:p>
                  </a:txBody>
                  <a:tcPr anchor="ctr"/>
                </a:tc>
                <a:tc>
                  <a:txBody>
                    <a:bodyPr/>
                    <a:lstStyle/>
                    <a:p>
                      <a:pPr marL="0" indent="176530" algn="ctr" defTabSz="914400" rtl="0" eaLnBrk="1" latinLnBrk="0" hangingPunct="1">
                        <a:spcAft>
                          <a:spcPts val="0"/>
                        </a:spcAft>
                        <a:buFont typeface="Wingdings" panose="05000000000000000000" pitchFamily="2" charset="2"/>
                        <a:buNone/>
                      </a:pPr>
                      <a:r>
                        <a:rPr lang="zh-TW" altLang="en-US" sz="2300" kern="1200" dirty="0" smtClean="0">
                          <a:solidFill>
                            <a:schemeClr val="tx1"/>
                          </a:solidFill>
                          <a:latin typeface="標楷體" panose="03000509000000000000" pitchFamily="65" charset="-120"/>
                          <a:ea typeface="標楷體" panose="03000509000000000000" pitchFamily="65" charset="-120"/>
                          <a:cs typeface="+mn-cs"/>
                        </a:rPr>
                        <a:t>計畫案選送三名以上學生出國實習，可於實習期間前去訪視學生。</a:t>
                      </a:r>
                      <a:endParaRPr lang="en-US" altLang="zh-TW" sz="2300" kern="1200" dirty="0" smtClean="0">
                        <a:solidFill>
                          <a:schemeClr val="tx1"/>
                        </a:solidFill>
                        <a:latin typeface="標楷體" panose="03000509000000000000" pitchFamily="65" charset="-120"/>
                        <a:ea typeface="標楷體" panose="03000509000000000000" pitchFamily="65" charset="-120"/>
                        <a:cs typeface="+mn-cs"/>
                      </a:endParaRPr>
                    </a:p>
                    <a:p>
                      <a:pPr marL="0" indent="176530" algn="ctr" defTabSz="914400" rtl="0" eaLnBrk="1" latinLnBrk="0" hangingPunct="1">
                        <a:spcAft>
                          <a:spcPts val="0"/>
                        </a:spcAft>
                        <a:buFont typeface="Wingdings" panose="05000000000000000000" pitchFamily="2" charset="2"/>
                        <a:buNone/>
                      </a:pPr>
                      <a:r>
                        <a:rPr lang="en-US" altLang="zh-TW" sz="2300" kern="1200" dirty="0" smtClean="0">
                          <a:solidFill>
                            <a:schemeClr val="tx1"/>
                          </a:solidFill>
                          <a:latin typeface="標楷體" panose="03000509000000000000" pitchFamily="65" charset="-120"/>
                          <a:ea typeface="標楷體" panose="03000509000000000000" pitchFamily="65" charset="-120"/>
                          <a:cs typeface="+mn-cs"/>
                        </a:rPr>
                        <a:t>(</a:t>
                      </a:r>
                      <a:r>
                        <a:rPr lang="zh-TW" altLang="en-US" sz="2300" kern="1200" dirty="0" smtClean="0">
                          <a:solidFill>
                            <a:schemeClr val="tx1"/>
                          </a:solidFill>
                          <a:latin typeface="標楷體" panose="03000509000000000000" pitchFamily="65" charset="-120"/>
                          <a:ea typeface="標楷體" panose="03000509000000000000" pitchFamily="65" charset="-120"/>
                          <a:cs typeface="+mn-cs"/>
                        </a:rPr>
                        <a:t>建議訪視行程須合理且與訪視目的相符</a:t>
                      </a:r>
                      <a:r>
                        <a:rPr lang="en-US" altLang="zh-TW" sz="2300" kern="1200" dirty="0" smtClean="0">
                          <a:solidFill>
                            <a:schemeClr val="tx1"/>
                          </a:solidFill>
                          <a:latin typeface="標楷體" panose="03000509000000000000" pitchFamily="65" charset="-120"/>
                          <a:ea typeface="標楷體" panose="03000509000000000000" pitchFamily="65" charset="-120"/>
                          <a:cs typeface="+mn-cs"/>
                        </a:rPr>
                        <a:t>)</a:t>
                      </a:r>
                    </a:p>
                  </a:txBody>
                  <a:tcPr marL="68580" marR="68580" marT="0" marB="0" anchor="ctr"/>
                </a:tc>
                <a:extLst>
                  <a:ext uri="{0D108BD9-81ED-4DB2-BD59-A6C34878D82A}">
                    <a16:rowId xmlns:a16="http://schemas.microsoft.com/office/drawing/2014/main" val="660107642"/>
                  </a:ext>
                </a:extLst>
              </a:tr>
            </a:tbl>
          </a:graphicData>
        </a:graphic>
      </p:graphicFrame>
    </p:spTree>
    <p:extLst>
      <p:ext uri="{BB962C8B-B14F-4D97-AF65-F5344CB8AC3E}">
        <p14:creationId xmlns:p14="http://schemas.microsoft.com/office/powerpoint/2010/main" val="347387642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5508" y="0"/>
            <a:ext cx="11808070" cy="1540515"/>
          </a:xfrm>
        </p:spPr>
        <p:txBody>
          <a:bodyPr>
            <a:normAutofit/>
          </a:bodyPr>
          <a:lstStyle/>
          <a:p>
            <a:pPr algn="ctr"/>
            <a:r>
              <a:rPr lang="zh-TW" altLang="en-US" sz="5200" b="1" dirty="0" smtClean="0"/>
              <a:t>學海築夢</a:t>
            </a:r>
            <a:r>
              <a:rPr lang="en-US" altLang="zh-TW" sz="5200" b="1" dirty="0" smtClean="0"/>
              <a:t>/</a:t>
            </a:r>
            <a:r>
              <a:rPr lang="zh-TW" altLang="en-US" sz="5200" b="1" dirty="0" smtClean="0"/>
              <a:t>新南向學海 </a:t>
            </a:r>
            <a:r>
              <a:rPr lang="zh-TW" altLang="en-US" sz="5200" b="1" u="sng" dirty="0">
                <a:solidFill>
                  <a:srgbClr val="FF0000"/>
                </a:solidFill>
              </a:rPr>
              <a:t>返國</a:t>
            </a:r>
            <a:r>
              <a:rPr lang="zh-TW" altLang="en-US" sz="5200" b="1" dirty="0" smtClean="0">
                <a:solidFill>
                  <a:schemeClr val="tx1"/>
                </a:solidFill>
              </a:rPr>
              <a:t>應行事項</a:t>
            </a:r>
            <a:endParaRPr lang="zh-TW" altLang="en-US" sz="5200" b="1" dirty="0">
              <a:solidFill>
                <a:schemeClr val="tx1"/>
              </a:solidFill>
            </a:endParaRPr>
          </a:p>
        </p:txBody>
      </p:sp>
      <p:sp>
        <p:nvSpPr>
          <p:cNvPr id="3" name="內容版面配置區 2"/>
          <p:cNvSpPr>
            <a:spLocks noGrp="1"/>
          </p:cNvSpPr>
          <p:nvPr>
            <p:ph idx="1"/>
          </p:nvPr>
        </p:nvSpPr>
        <p:spPr>
          <a:xfrm>
            <a:off x="302150" y="1281189"/>
            <a:ext cx="11473732" cy="4547115"/>
          </a:xfrm>
        </p:spPr>
        <p:txBody>
          <a:bodyPr>
            <a:normAutofit/>
          </a:bodyPr>
          <a:lstStyle/>
          <a:p>
            <a:endParaRPr lang="zh-TW" altLang="en-US" dirty="0"/>
          </a:p>
          <a:p>
            <a:endParaRPr lang="zh-TW" altLang="en-US" dirty="0"/>
          </a:p>
          <a:p>
            <a:endParaRPr lang="zh-TW" altLang="en-US" dirty="0"/>
          </a:p>
        </p:txBody>
      </p:sp>
      <p:graphicFrame>
        <p:nvGraphicFramePr>
          <p:cNvPr id="4" name="表格 3"/>
          <p:cNvGraphicFramePr>
            <a:graphicFrameLocks noGrp="1"/>
          </p:cNvGraphicFramePr>
          <p:nvPr>
            <p:extLst>
              <p:ext uri="{D42A27DB-BD31-4B8C-83A1-F6EECF244321}">
                <p14:modId xmlns:p14="http://schemas.microsoft.com/office/powerpoint/2010/main" val="732128298"/>
              </p:ext>
            </p:extLst>
          </p:nvPr>
        </p:nvGraphicFramePr>
        <p:xfrm>
          <a:off x="168084" y="1739691"/>
          <a:ext cx="11741863" cy="4507196"/>
        </p:xfrm>
        <a:graphic>
          <a:graphicData uri="http://schemas.openxmlformats.org/drawingml/2006/table">
            <a:tbl>
              <a:tblPr firstRow="1" bandRow="1">
                <a:tableStyleId>{5940675A-B579-460E-94D1-54222C63F5DA}</a:tableStyleId>
              </a:tblPr>
              <a:tblGrid>
                <a:gridCol w="1695885">
                  <a:extLst>
                    <a:ext uri="{9D8B030D-6E8A-4147-A177-3AD203B41FA5}">
                      <a16:colId xmlns:a16="http://schemas.microsoft.com/office/drawing/2014/main" val="3711641336"/>
                    </a:ext>
                  </a:extLst>
                </a:gridCol>
                <a:gridCol w="10045978">
                  <a:extLst>
                    <a:ext uri="{9D8B030D-6E8A-4147-A177-3AD203B41FA5}">
                      <a16:colId xmlns:a16="http://schemas.microsoft.com/office/drawing/2014/main" val="2795917126"/>
                    </a:ext>
                  </a:extLst>
                </a:gridCol>
              </a:tblGrid>
              <a:tr h="1274884">
                <a:tc rowSpan="3">
                  <a:txBody>
                    <a:bodyPr/>
                    <a:lstStyle/>
                    <a:p>
                      <a:pPr algn="ctr"/>
                      <a:r>
                        <a:rPr lang="zh-TW" altLang="en-US" sz="2200" b="1" dirty="0" smtClean="0">
                          <a:solidFill>
                            <a:srgbClr val="FF0000"/>
                          </a:solidFill>
                          <a:latin typeface="標楷體" panose="03000509000000000000" pitchFamily="65" charset="-120"/>
                          <a:ea typeface="標楷體" panose="03000509000000000000" pitchFamily="65" charset="-120"/>
                        </a:rPr>
                        <a:t>學生</a:t>
                      </a:r>
                      <a:endParaRPr lang="zh-TW" altLang="en-US" sz="2200" b="1" dirty="0">
                        <a:solidFill>
                          <a:srgbClr val="FF0000"/>
                        </a:solidFill>
                        <a:latin typeface="標楷體" panose="03000509000000000000" pitchFamily="65" charset="-120"/>
                        <a:ea typeface="標楷體" panose="03000509000000000000" pitchFamily="65" charset="-120"/>
                      </a:endParaRPr>
                    </a:p>
                  </a:txBody>
                  <a:tcPr anchor="ctr"/>
                </a:tc>
                <a:tc>
                  <a:txBody>
                    <a:bodyPr/>
                    <a:lstStyle/>
                    <a:p>
                      <a:pPr marL="0" indent="176530" algn="ctr" defTabSz="914400" rtl="0" eaLnBrk="1" latinLnBrk="0" hangingPunct="1">
                        <a:spcAft>
                          <a:spcPts val="0"/>
                        </a:spcAft>
                        <a:buFont typeface="Wingdings" panose="05000000000000000000" pitchFamily="2" charset="2"/>
                        <a:buNone/>
                      </a:pPr>
                      <a:r>
                        <a:rPr lang="zh-TW" altLang="zh-TW" sz="2300" kern="1200" dirty="0" smtClean="0">
                          <a:solidFill>
                            <a:schemeClr val="tx1"/>
                          </a:solidFill>
                          <a:latin typeface="標楷體" panose="03000509000000000000" pitchFamily="65" charset="-120"/>
                          <a:ea typeface="標楷體" panose="03000509000000000000" pitchFamily="65" charset="-120"/>
                          <a:cs typeface="+mn-cs"/>
                        </a:rPr>
                        <a:t>於國外實習期滿後</a:t>
                      </a:r>
                      <a:r>
                        <a:rPr lang="en-US" altLang="zh-TW" sz="2300" kern="1200" dirty="0" smtClean="0">
                          <a:solidFill>
                            <a:schemeClr val="tx1"/>
                          </a:solidFill>
                          <a:latin typeface="標楷體" panose="03000509000000000000" pitchFamily="65" charset="-120"/>
                          <a:ea typeface="標楷體" panose="03000509000000000000" pitchFamily="65" charset="-120"/>
                          <a:cs typeface="+mn-cs"/>
                        </a:rPr>
                        <a:t>14</a:t>
                      </a:r>
                      <a:r>
                        <a:rPr lang="zh-TW" altLang="zh-TW" sz="2300" kern="1200" dirty="0" smtClean="0">
                          <a:solidFill>
                            <a:schemeClr val="tx1"/>
                          </a:solidFill>
                          <a:latin typeface="標楷體" panose="03000509000000000000" pitchFamily="65" charset="-120"/>
                          <a:ea typeface="標楷體" panose="03000509000000000000" pitchFamily="65" charset="-120"/>
                          <a:cs typeface="+mn-cs"/>
                        </a:rPr>
                        <a:t>日內至</a:t>
                      </a:r>
                      <a:r>
                        <a:rPr lang="en-US" altLang="zh-TW" sz="2300" kern="1200" dirty="0" err="1" smtClean="0">
                          <a:solidFill>
                            <a:schemeClr val="tx1"/>
                          </a:solidFill>
                          <a:latin typeface="標楷體" panose="03000509000000000000" pitchFamily="65" charset="-120"/>
                          <a:ea typeface="標楷體" panose="03000509000000000000" pitchFamily="65" charset="-120"/>
                          <a:cs typeface="+mn-cs"/>
                        </a:rPr>
                        <a:t>學海計畫網</a:t>
                      </a:r>
                      <a:r>
                        <a:rPr lang="zh-TW" altLang="zh-TW" sz="2300" kern="1200" dirty="0" smtClean="0">
                          <a:solidFill>
                            <a:schemeClr val="tx1"/>
                          </a:solidFill>
                          <a:latin typeface="標楷體" panose="03000509000000000000" pitchFamily="65" charset="-120"/>
                          <a:ea typeface="標楷體" panose="03000509000000000000" pitchFamily="65" charset="-120"/>
                          <a:cs typeface="+mn-cs"/>
                        </a:rPr>
                        <a:t>上傳出國實習心得報告及問卷調查表</a:t>
                      </a:r>
                      <a:endParaRPr lang="en-US" altLang="zh-TW" sz="2300" kern="1200" dirty="0" smtClean="0">
                        <a:solidFill>
                          <a:schemeClr val="tx1"/>
                        </a:solidFill>
                        <a:latin typeface="標楷體" panose="03000509000000000000" pitchFamily="65" charset="-120"/>
                        <a:ea typeface="標楷體" panose="03000509000000000000" pitchFamily="65" charset="-120"/>
                        <a:cs typeface="+mn-cs"/>
                      </a:endParaRPr>
                    </a:p>
                  </a:txBody>
                  <a:tcPr anchor="ctr"/>
                </a:tc>
                <a:extLst>
                  <a:ext uri="{0D108BD9-81ED-4DB2-BD59-A6C34878D82A}">
                    <a16:rowId xmlns:a16="http://schemas.microsoft.com/office/drawing/2014/main" val="461613632"/>
                  </a:ext>
                </a:extLst>
              </a:tr>
              <a:tr h="1046284">
                <a:tc vMerge="1">
                  <a:txBody>
                    <a:bodyPr/>
                    <a:lstStyle/>
                    <a:p>
                      <a:endParaRPr lang="zh-TW" altLang="en-US" dirty="0"/>
                    </a:p>
                  </a:txBody>
                  <a:tcPr/>
                </a:tc>
                <a:tc>
                  <a:txBody>
                    <a:bodyPr/>
                    <a:lstStyle/>
                    <a:p>
                      <a:pPr marL="0" indent="176530" algn="l" defTabSz="914400" rtl="0" eaLnBrk="1" latinLnBrk="0" hangingPunct="1">
                        <a:spcAft>
                          <a:spcPts val="0"/>
                        </a:spcAft>
                        <a:buFont typeface="Wingdings" panose="05000000000000000000" pitchFamily="2" charset="2"/>
                        <a:buNone/>
                      </a:pPr>
                      <a:r>
                        <a:rPr lang="zh-TW" altLang="zh-TW" sz="2300" kern="1200" dirty="0" smtClean="0">
                          <a:solidFill>
                            <a:schemeClr val="tx1"/>
                          </a:solidFill>
                          <a:latin typeface="標楷體" panose="03000509000000000000" pitchFamily="65" charset="-120"/>
                          <a:ea typeface="標楷體" panose="03000509000000000000" pitchFamily="65" charset="-120"/>
                          <a:cs typeface="+mn-cs"/>
                        </a:rPr>
                        <a:t>於國外實習期滿後</a:t>
                      </a:r>
                      <a:r>
                        <a:rPr lang="en-US" altLang="zh-TW" sz="2300" kern="1200" dirty="0" smtClean="0">
                          <a:solidFill>
                            <a:schemeClr val="tx1"/>
                          </a:solidFill>
                          <a:latin typeface="標楷體" panose="03000509000000000000" pitchFamily="65" charset="-120"/>
                          <a:ea typeface="標楷體" panose="03000509000000000000" pitchFamily="65" charset="-120"/>
                          <a:cs typeface="+mn-cs"/>
                        </a:rPr>
                        <a:t>14</a:t>
                      </a:r>
                      <a:r>
                        <a:rPr lang="zh-TW" altLang="zh-TW" sz="2300" kern="1200" dirty="0" smtClean="0">
                          <a:solidFill>
                            <a:schemeClr val="tx1"/>
                          </a:solidFill>
                          <a:latin typeface="標楷體" panose="03000509000000000000" pitchFamily="65" charset="-120"/>
                          <a:ea typeface="標楷體" panose="03000509000000000000" pitchFamily="65" charset="-120"/>
                          <a:cs typeface="+mn-cs"/>
                        </a:rPr>
                        <a:t>日內繳交電子機票、機票購票證明單及登機證等相關文</a:t>
                      </a:r>
                      <a:r>
                        <a:rPr lang="zh-TW" altLang="en-US" sz="2300" kern="1200" dirty="0" smtClean="0">
                          <a:solidFill>
                            <a:schemeClr val="tx1"/>
                          </a:solidFill>
                          <a:latin typeface="標楷體" panose="03000509000000000000" pitchFamily="65" charset="-120"/>
                          <a:ea typeface="標楷體" panose="03000509000000000000" pitchFamily="65" charset="-120"/>
                          <a:cs typeface="+mn-cs"/>
                        </a:rPr>
                        <a:t> </a:t>
                      </a:r>
                      <a:endParaRPr lang="en-US" altLang="zh-TW" sz="2300" kern="1200" dirty="0" smtClean="0">
                        <a:solidFill>
                          <a:schemeClr val="tx1"/>
                        </a:solidFill>
                        <a:latin typeface="標楷體" panose="03000509000000000000" pitchFamily="65" charset="-120"/>
                        <a:ea typeface="標楷體" panose="03000509000000000000" pitchFamily="65" charset="-120"/>
                        <a:cs typeface="+mn-cs"/>
                      </a:endParaRPr>
                    </a:p>
                    <a:p>
                      <a:pPr marL="0" indent="176530" algn="l" defTabSz="914400" rtl="0" eaLnBrk="1" latinLnBrk="0" hangingPunct="1">
                        <a:spcAft>
                          <a:spcPts val="0"/>
                        </a:spcAft>
                        <a:buFont typeface="Wingdings" panose="05000000000000000000" pitchFamily="2" charset="2"/>
                        <a:buNone/>
                      </a:pPr>
                      <a:r>
                        <a:rPr lang="zh-TW" altLang="zh-TW" sz="2300" kern="1200" dirty="0" smtClean="0">
                          <a:solidFill>
                            <a:schemeClr val="tx1"/>
                          </a:solidFill>
                          <a:latin typeface="標楷體" panose="03000509000000000000" pitchFamily="65" charset="-120"/>
                          <a:ea typeface="標楷體" panose="03000509000000000000" pitchFamily="65" charset="-120"/>
                          <a:cs typeface="+mn-cs"/>
                        </a:rPr>
                        <a:t>件辦理核銷</a:t>
                      </a:r>
                      <a:endParaRPr lang="en-US" altLang="zh-TW" sz="2300" kern="1200" dirty="0" smtClean="0">
                        <a:solidFill>
                          <a:schemeClr val="tx1"/>
                        </a:solidFill>
                        <a:latin typeface="標楷體" panose="03000509000000000000" pitchFamily="65" charset="-120"/>
                        <a:ea typeface="標楷體" panose="03000509000000000000" pitchFamily="65" charset="-120"/>
                        <a:cs typeface="+mn-cs"/>
                      </a:endParaRPr>
                    </a:p>
                  </a:txBody>
                  <a:tcPr marL="68580" marR="68580" marT="0" marB="0" anchor="ctr"/>
                </a:tc>
                <a:extLst>
                  <a:ext uri="{0D108BD9-81ED-4DB2-BD59-A6C34878D82A}">
                    <a16:rowId xmlns:a16="http://schemas.microsoft.com/office/drawing/2014/main" val="1921723051"/>
                  </a:ext>
                </a:extLst>
              </a:tr>
              <a:tr h="1046284">
                <a:tc vMerge="1">
                  <a:txBody>
                    <a:bodyPr/>
                    <a:lstStyle/>
                    <a:p>
                      <a:pPr algn="ctr"/>
                      <a:endParaRPr lang="zh-TW" altLang="en-US" sz="2200" b="1" dirty="0">
                        <a:solidFill>
                          <a:srgbClr val="FF0000"/>
                        </a:solidFill>
                        <a:latin typeface="標楷體" panose="03000509000000000000" pitchFamily="65" charset="-120"/>
                        <a:ea typeface="標楷體" panose="03000509000000000000" pitchFamily="65" charset="-120"/>
                      </a:endParaRPr>
                    </a:p>
                  </a:txBody>
                  <a:tcPr anchor="ctr"/>
                </a:tc>
                <a:tc>
                  <a:txBody>
                    <a:bodyPr/>
                    <a:lstStyle/>
                    <a:p>
                      <a:pPr marL="0" indent="176530" algn="l" defTabSz="914400" rtl="0" eaLnBrk="1" latinLnBrk="0" hangingPunct="1">
                        <a:spcAft>
                          <a:spcPts val="0"/>
                        </a:spcAft>
                        <a:buFont typeface="Wingdings" panose="05000000000000000000" pitchFamily="2" charset="2"/>
                        <a:buNone/>
                      </a:pPr>
                      <a:r>
                        <a:rPr lang="zh-TW" altLang="zh-TW" sz="2300" kern="1200" dirty="0" smtClean="0">
                          <a:solidFill>
                            <a:schemeClr val="tx1"/>
                          </a:solidFill>
                          <a:latin typeface="標楷體" panose="03000509000000000000" pitchFamily="65" charset="-120"/>
                          <a:ea typeface="標楷體" panose="03000509000000000000" pitchFamily="65" charset="-120"/>
                          <a:cs typeface="+mn-cs"/>
                        </a:rPr>
                        <a:t>出席學校或教育部舉辦之相關國外實習經驗分享座談會</a:t>
                      </a:r>
                      <a:r>
                        <a:rPr lang="zh-TW" altLang="en-US" sz="2300" kern="1200" dirty="0" smtClean="0">
                          <a:solidFill>
                            <a:schemeClr val="tx1"/>
                          </a:solidFill>
                          <a:latin typeface="標楷體" panose="03000509000000000000" pitchFamily="65" charset="-120"/>
                          <a:ea typeface="標楷體" panose="03000509000000000000" pitchFamily="65" charset="-120"/>
                          <a:cs typeface="+mn-cs"/>
                        </a:rPr>
                        <a:t>並上台簡報分享</a:t>
                      </a:r>
                      <a:endParaRPr lang="en-US" altLang="zh-TW" sz="2300" kern="1200" dirty="0" smtClean="0">
                        <a:solidFill>
                          <a:schemeClr val="tx1"/>
                        </a:solidFill>
                        <a:latin typeface="標楷體" panose="03000509000000000000" pitchFamily="65" charset="-120"/>
                        <a:ea typeface="標楷體" panose="03000509000000000000" pitchFamily="65" charset="-120"/>
                        <a:cs typeface="+mn-cs"/>
                      </a:endParaRPr>
                    </a:p>
                  </a:txBody>
                  <a:tcPr marL="68580" marR="68580" marT="0" marB="0" anchor="ctr"/>
                </a:tc>
                <a:extLst>
                  <a:ext uri="{0D108BD9-81ED-4DB2-BD59-A6C34878D82A}">
                    <a16:rowId xmlns:a16="http://schemas.microsoft.com/office/drawing/2014/main" val="2621241536"/>
                  </a:ext>
                </a:extLst>
              </a:tr>
              <a:tr h="1139744">
                <a:tc>
                  <a:txBody>
                    <a:bodyPr/>
                    <a:lstStyle/>
                    <a:p>
                      <a:pPr algn="ctr"/>
                      <a:r>
                        <a:rPr lang="zh-TW" altLang="en-US" sz="2200" b="1" dirty="0" smtClean="0">
                          <a:solidFill>
                            <a:srgbClr val="FF0000"/>
                          </a:solidFill>
                          <a:latin typeface="標楷體" panose="03000509000000000000" pitchFamily="65" charset="-120"/>
                          <a:ea typeface="標楷體" panose="03000509000000000000" pitchFamily="65" charset="-120"/>
                        </a:rPr>
                        <a:t>計畫主持人</a:t>
                      </a:r>
                      <a:endParaRPr lang="zh-TW" altLang="en-US" sz="2200" b="1" dirty="0">
                        <a:solidFill>
                          <a:srgbClr val="FF0000"/>
                        </a:solidFill>
                        <a:latin typeface="標楷體" panose="03000509000000000000" pitchFamily="65" charset="-120"/>
                        <a:ea typeface="標楷體" panose="03000509000000000000" pitchFamily="65" charset="-120"/>
                      </a:endParaRPr>
                    </a:p>
                  </a:txBody>
                  <a:tcPr anchor="ctr"/>
                </a:tc>
                <a:tc>
                  <a:txBody>
                    <a:bodyPr/>
                    <a:lstStyle/>
                    <a:p>
                      <a:pPr marL="0" indent="176530" algn="ctr" defTabSz="914400" rtl="0" eaLnBrk="1" latinLnBrk="0" hangingPunct="1">
                        <a:spcAft>
                          <a:spcPts val="0"/>
                        </a:spcAft>
                        <a:buFont typeface="Wingdings" panose="05000000000000000000" pitchFamily="2" charset="2"/>
                        <a:buNone/>
                      </a:pPr>
                      <a:r>
                        <a:rPr lang="zh-TW" altLang="zh-TW" sz="2200" kern="1200" dirty="0" smtClean="0">
                          <a:solidFill>
                            <a:schemeClr val="tx1"/>
                          </a:solidFill>
                          <a:latin typeface="標楷體" panose="03000509000000000000" pitchFamily="65" charset="-120"/>
                          <a:ea typeface="標楷體" panose="03000509000000000000" pitchFamily="65" charset="-120"/>
                          <a:cs typeface="+mn-cs"/>
                        </a:rPr>
                        <a:t>於國外實習期滿後</a:t>
                      </a:r>
                      <a:r>
                        <a:rPr lang="en-US" altLang="zh-TW" sz="2200" kern="1200" dirty="0" smtClean="0">
                          <a:solidFill>
                            <a:schemeClr val="tx1"/>
                          </a:solidFill>
                          <a:latin typeface="標楷體" panose="03000509000000000000" pitchFamily="65" charset="-120"/>
                          <a:ea typeface="標楷體" panose="03000509000000000000" pitchFamily="65" charset="-120"/>
                          <a:cs typeface="+mn-cs"/>
                        </a:rPr>
                        <a:t>14</a:t>
                      </a:r>
                      <a:r>
                        <a:rPr lang="zh-TW" altLang="zh-TW" sz="2200" kern="1200" dirty="0" smtClean="0">
                          <a:solidFill>
                            <a:schemeClr val="tx1"/>
                          </a:solidFill>
                          <a:latin typeface="標楷體" panose="03000509000000000000" pitchFamily="65" charset="-120"/>
                          <a:ea typeface="標楷體" panose="03000509000000000000" pitchFamily="65" charset="-120"/>
                          <a:cs typeface="+mn-cs"/>
                        </a:rPr>
                        <a:t>日內至</a:t>
                      </a:r>
                      <a:r>
                        <a:rPr lang="en-US" altLang="zh-TW" sz="2200" kern="1200" dirty="0" err="1" smtClean="0">
                          <a:solidFill>
                            <a:schemeClr val="tx1"/>
                          </a:solidFill>
                          <a:latin typeface="標楷體" panose="03000509000000000000" pitchFamily="65" charset="-120"/>
                          <a:ea typeface="標楷體" panose="03000509000000000000" pitchFamily="65" charset="-120"/>
                          <a:cs typeface="+mn-cs"/>
                        </a:rPr>
                        <a:t>學海計畫網</a:t>
                      </a:r>
                      <a:r>
                        <a:rPr lang="zh-TW" altLang="en-US" sz="2200" kern="1200" dirty="0" smtClean="0">
                          <a:solidFill>
                            <a:schemeClr val="tx1"/>
                          </a:solidFill>
                          <a:latin typeface="標楷體" panose="03000509000000000000" pitchFamily="65" charset="-120"/>
                          <a:ea typeface="標楷體" panose="03000509000000000000" pitchFamily="65" charset="-120"/>
                          <a:cs typeface="+mn-cs"/>
                        </a:rPr>
                        <a:t>上傳成果報告 </a:t>
                      </a:r>
                      <a:r>
                        <a:rPr lang="en-US" altLang="zh-TW" sz="2200" kern="1200" dirty="0" smtClean="0">
                          <a:solidFill>
                            <a:schemeClr val="tx1"/>
                          </a:solidFill>
                          <a:latin typeface="標楷體" panose="03000509000000000000" pitchFamily="65" charset="-120"/>
                          <a:ea typeface="標楷體" panose="03000509000000000000" pitchFamily="65" charset="-120"/>
                          <a:cs typeface="+mn-cs"/>
                        </a:rPr>
                        <a:t>&amp;</a:t>
                      </a:r>
                      <a:r>
                        <a:rPr lang="zh-TW" altLang="en-US" sz="2200" kern="1200" dirty="0" smtClean="0">
                          <a:solidFill>
                            <a:schemeClr val="tx1"/>
                          </a:solidFill>
                          <a:latin typeface="標楷體" panose="03000509000000000000" pitchFamily="65" charset="-120"/>
                          <a:ea typeface="標楷體" panose="03000509000000000000" pitchFamily="65" charset="-120"/>
                          <a:cs typeface="+mn-cs"/>
                        </a:rPr>
                        <a:t> 督導、協助學生核銷</a:t>
                      </a:r>
                      <a:endParaRPr lang="en-US" altLang="zh-TW" sz="2200" kern="1200" dirty="0" smtClean="0">
                        <a:solidFill>
                          <a:schemeClr val="tx1"/>
                        </a:solidFill>
                        <a:latin typeface="標楷體" panose="03000509000000000000" pitchFamily="65" charset="-120"/>
                        <a:ea typeface="標楷體" panose="03000509000000000000" pitchFamily="65" charset="-120"/>
                        <a:cs typeface="+mn-cs"/>
                      </a:endParaRPr>
                    </a:p>
                  </a:txBody>
                  <a:tcPr marL="68580" marR="68580" marT="0" marB="0" anchor="ctr"/>
                </a:tc>
                <a:extLst>
                  <a:ext uri="{0D108BD9-81ED-4DB2-BD59-A6C34878D82A}">
                    <a16:rowId xmlns:a16="http://schemas.microsoft.com/office/drawing/2014/main" val="660107642"/>
                  </a:ext>
                </a:extLst>
              </a:tr>
            </a:tbl>
          </a:graphicData>
        </a:graphic>
      </p:graphicFrame>
    </p:spTree>
    <p:extLst>
      <p:ext uri="{BB962C8B-B14F-4D97-AF65-F5344CB8AC3E}">
        <p14:creationId xmlns:p14="http://schemas.microsoft.com/office/powerpoint/2010/main" val="262739069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77473" y="163511"/>
            <a:ext cx="10058400" cy="1450757"/>
          </a:xfrm>
        </p:spPr>
        <p:txBody>
          <a:bodyPr>
            <a:normAutofit/>
          </a:bodyPr>
          <a:lstStyle/>
          <a:p>
            <a:pPr algn="ctr"/>
            <a:r>
              <a:rPr lang="zh-TW" altLang="en-US" sz="6000" b="1" dirty="0" smtClean="0">
                <a:solidFill>
                  <a:schemeClr val="tx1"/>
                </a:solidFill>
                <a:latin typeface="標楷體" panose="03000509000000000000" pitchFamily="65" charset="-120"/>
                <a:ea typeface="標楷體" panose="03000509000000000000" pitchFamily="65" charset="-120"/>
              </a:rPr>
              <a:t>學海計畫 機票</a:t>
            </a:r>
            <a:r>
              <a:rPr lang="zh-TW" altLang="en-US" sz="6000" b="1" dirty="0">
                <a:solidFill>
                  <a:schemeClr val="tx1"/>
                </a:solidFill>
                <a:latin typeface="標楷體" panose="03000509000000000000" pitchFamily="65" charset="-120"/>
                <a:ea typeface="標楷體" panose="03000509000000000000" pitchFamily="65" charset="-120"/>
              </a:rPr>
              <a:t>購買原則</a:t>
            </a:r>
            <a:endParaRPr lang="zh-TW" altLang="en-US" sz="6000" b="1" dirty="0"/>
          </a:p>
        </p:txBody>
      </p:sp>
      <p:sp>
        <p:nvSpPr>
          <p:cNvPr id="3" name="內容版面配置區 2"/>
          <p:cNvSpPr>
            <a:spLocks noGrp="1"/>
          </p:cNvSpPr>
          <p:nvPr>
            <p:ph idx="1"/>
          </p:nvPr>
        </p:nvSpPr>
        <p:spPr/>
        <p:txBody>
          <a:bodyPr anchor="t">
            <a:noAutofit/>
          </a:bodyPr>
          <a:lstStyle/>
          <a:p>
            <a:pPr marL="0" indent="0">
              <a:lnSpc>
                <a:spcPct val="100000"/>
              </a:lnSpc>
              <a:spcBef>
                <a:spcPts val="1800"/>
              </a:spcBef>
              <a:buNone/>
            </a:pPr>
            <a:r>
              <a:rPr lang="zh-TW" altLang="en-US" dirty="0" smtClean="0">
                <a:solidFill>
                  <a:schemeClr val="tx1"/>
                </a:solidFill>
                <a:latin typeface="標楷體" panose="03000509000000000000" pitchFamily="65" charset="-120"/>
                <a:ea typeface="標楷體" panose="03000509000000000000" pitchFamily="65" charset="-120"/>
              </a:rPr>
              <a:t>學海計畫</a:t>
            </a:r>
            <a:r>
              <a:rPr lang="en-US" altLang="zh-TW" dirty="0" smtClean="0">
                <a:solidFill>
                  <a:schemeClr val="tx1"/>
                </a:solidFill>
                <a:latin typeface="標楷體" panose="03000509000000000000" pitchFamily="65" charset="-120"/>
                <a:ea typeface="標楷體" panose="03000509000000000000" pitchFamily="65" charset="-120"/>
              </a:rPr>
              <a:t>(</a:t>
            </a:r>
            <a:r>
              <a:rPr lang="zh-TW" altLang="en-US" dirty="0" smtClean="0">
                <a:solidFill>
                  <a:schemeClr val="tx1"/>
                </a:solidFill>
                <a:latin typeface="標楷體" panose="03000509000000000000" pitchFamily="65" charset="-120"/>
                <a:ea typeface="標楷體" panose="03000509000000000000" pitchFamily="65" charset="-120"/>
              </a:rPr>
              <a:t>無論交換或實習</a:t>
            </a:r>
            <a:r>
              <a:rPr lang="en-US" altLang="zh-TW" dirty="0" smtClean="0">
                <a:solidFill>
                  <a:schemeClr val="tx1"/>
                </a:solidFill>
                <a:latin typeface="標楷體" panose="03000509000000000000" pitchFamily="65" charset="-120"/>
                <a:ea typeface="標楷體" panose="03000509000000000000" pitchFamily="65" charset="-120"/>
              </a:rPr>
              <a:t>)</a:t>
            </a:r>
            <a:r>
              <a:rPr lang="zh-TW" altLang="en-US" dirty="0">
                <a:solidFill>
                  <a:schemeClr val="tx1"/>
                </a:solidFill>
                <a:latin typeface="標楷體" panose="03000509000000000000" pitchFamily="65" charset="-120"/>
                <a:ea typeface="標楷體" panose="03000509000000000000" pitchFamily="65" charset="-120"/>
              </a:rPr>
              <a:t>會</a:t>
            </a:r>
            <a:r>
              <a:rPr lang="zh-TW" altLang="en-US" dirty="0" smtClean="0">
                <a:solidFill>
                  <a:schemeClr val="tx1"/>
                </a:solidFill>
                <a:latin typeface="標楷體" panose="03000509000000000000" pitchFamily="65" charset="-120"/>
                <a:ea typeface="標楷體" panose="03000509000000000000" pitchFamily="65" charset="-120"/>
              </a:rPr>
              <a:t>補助國際線來回機票，然需請同學繳交相關機票單據給學校 核銷，為利於核銷順利，有以下</a:t>
            </a:r>
            <a:r>
              <a:rPr lang="en-US" altLang="zh-TW" dirty="0" smtClean="0">
                <a:solidFill>
                  <a:schemeClr val="tx1"/>
                </a:solidFill>
                <a:latin typeface="標楷體" panose="03000509000000000000" pitchFamily="65" charset="-120"/>
                <a:ea typeface="標楷體" panose="03000509000000000000" pitchFamily="65" charset="-120"/>
              </a:rPr>
              <a:t>3</a:t>
            </a:r>
            <a:r>
              <a:rPr lang="zh-TW" altLang="en-US" dirty="0" smtClean="0">
                <a:solidFill>
                  <a:schemeClr val="tx1"/>
                </a:solidFill>
                <a:latin typeface="標楷體" panose="03000509000000000000" pitchFamily="65" charset="-120"/>
                <a:ea typeface="標楷體" panose="03000509000000000000" pitchFamily="65" charset="-120"/>
              </a:rPr>
              <a:t>項原則須請同學配合</a:t>
            </a:r>
            <a:r>
              <a:rPr lang="en-US" altLang="zh-TW" dirty="0" smtClean="0">
                <a:solidFill>
                  <a:schemeClr val="tx1"/>
                </a:solidFill>
                <a:latin typeface="標楷體" panose="03000509000000000000" pitchFamily="65" charset="-120"/>
                <a:ea typeface="標楷體" panose="03000509000000000000" pitchFamily="65" charset="-120"/>
              </a:rPr>
              <a:t>:</a:t>
            </a:r>
          </a:p>
          <a:p>
            <a:pPr marL="457200" indent="-457200" algn="just">
              <a:buClrTx/>
              <a:buSzPct val="102000"/>
              <a:buFont typeface="+mj-lt"/>
              <a:buAutoNum type="arabicPeriod"/>
            </a:pPr>
            <a:r>
              <a:rPr lang="zh-TW" altLang="en-US" dirty="0" smtClean="0">
                <a:solidFill>
                  <a:schemeClr val="tx1"/>
                </a:solidFill>
                <a:latin typeface="標楷體" panose="03000509000000000000" pitchFamily="65" charset="-120"/>
                <a:ea typeface="標楷體" panose="03000509000000000000" pitchFamily="65" charset="-120"/>
              </a:rPr>
              <a:t>請</a:t>
            </a:r>
            <a:r>
              <a:rPr lang="zh-TW" altLang="en-US" dirty="0">
                <a:solidFill>
                  <a:schemeClr val="tx1"/>
                </a:solidFill>
                <a:latin typeface="標楷體" panose="03000509000000000000" pitchFamily="65" charset="-120"/>
                <a:ea typeface="標楷體" panose="03000509000000000000" pitchFamily="65" charset="-120"/>
              </a:rPr>
              <a:t>儘量</a:t>
            </a:r>
            <a:r>
              <a:rPr lang="zh-TW" altLang="en-US" dirty="0" smtClean="0">
                <a:solidFill>
                  <a:schemeClr val="tx1"/>
                </a:solidFill>
                <a:latin typeface="標楷體" panose="03000509000000000000" pitchFamily="65" charset="-120"/>
                <a:ea typeface="標楷體" panose="03000509000000000000" pitchFamily="65" charset="-120"/>
              </a:rPr>
              <a:t>購買</a:t>
            </a:r>
            <a:r>
              <a:rPr lang="zh-TW" altLang="en-US" dirty="0">
                <a:solidFill>
                  <a:schemeClr val="tx1"/>
                </a:solidFill>
                <a:latin typeface="標楷體" panose="03000509000000000000" pitchFamily="65" charset="-120"/>
                <a:ea typeface="標楷體" panose="03000509000000000000" pitchFamily="65" charset="-120"/>
              </a:rPr>
              <a:t>國籍</a:t>
            </a:r>
            <a:r>
              <a:rPr lang="zh-TW" altLang="en-US" dirty="0" smtClean="0">
                <a:solidFill>
                  <a:schemeClr val="tx1"/>
                </a:solidFill>
                <a:latin typeface="標楷體" panose="03000509000000000000" pitchFamily="65" charset="-120"/>
                <a:ea typeface="標楷體" panose="03000509000000000000" pitchFamily="65" charset="-120"/>
              </a:rPr>
              <a:t>航空公司</a:t>
            </a:r>
            <a:r>
              <a:rPr lang="en-US" altLang="zh-TW" dirty="0" smtClean="0">
                <a:solidFill>
                  <a:schemeClr val="tx1"/>
                </a:solidFill>
                <a:latin typeface="標楷體" panose="03000509000000000000" pitchFamily="65" charset="-120"/>
                <a:ea typeface="標楷體" panose="03000509000000000000" pitchFamily="65" charset="-120"/>
              </a:rPr>
              <a:t>(</a:t>
            </a:r>
            <a:r>
              <a:rPr lang="zh-TW" altLang="en-US" dirty="0" smtClean="0">
                <a:solidFill>
                  <a:schemeClr val="tx1"/>
                </a:solidFill>
                <a:latin typeface="標楷體" panose="03000509000000000000" pitchFamily="65" charset="-120"/>
                <a:ea typeface="標楷體" panose="03000509000000000000" pitchFamily="65" charset="-120"/>
              </a:rPr>
              <a:t>如華航、長榮、星宇、</a:t>
            </a:r>
            <a:r>
              <a:rPr lang="zh-TW" altLang="en-US" dirty="0">
                <a:solidFill>
                  <a:schemeClr val="tx1"/>
                </a:solidFill>
                <a:latin typeface="標楷體" panose="03000509000000000000" pitchFamily="65" charset="-120"/>
                <a:ea typeface="標楷體" panose="03000509000000000000" pitchFamily="65" charset="-120"/>
              </a:rPr>
              <a:t>台灣虎航</a:t>
            </a:r>
            <a:r>
              <a:rPr lang="en-US" altLang="zh-TW" dirty="0">
                <a:solidFill>
                  <a:schemeClr val="tx1"/>
                </a:solidFill>
                <a:latin typeface="標楷體" panose="03000509000000000000" pitchFamily="65" charset="-120"/>
                <a:ea typeface="標楷體" panose="03000509000000000000" pitchFamily="65" charset="-120"/>
              </a:rPr>
              <a:t>)</a:t>
            </a:r>
            <a:r>
              <a:rPr lang="zh-TW" altLang="en-US" dirty="0">
                <a:solidFill>
                  <a:schemeClr val="tx1"/>
                </a:solidFill>
                <a:latin typeface="標楷體" panose="03000509000000000000" pitchFamily="65" charset="-120"/>
                <a:ea typeface="標楷體" panose="03000509000000000000" pitchFamily="65" charset="-120"/>
              </a:rPr>
              <a:t>之機票，如購買非國籍</a:t>
            </a:r>
            <a:r>
              <a:rPr lang="zh-TW" altLang="en-US" dirty="0" smtClean="0">
                <a:solidFill>
                  <a:schemeClr val="tx1"/>
                </a:solidFill>
                <a:latin typeface="標楷體" panose="03000509000000000000" pitchFamily="65" charset="-120"/>
                <a:ea typeface="標楷體" panose="03000509000000000000" pitchFamily="65" charset="-120"/>
              </a:rPr>
              <a:t>航空公司</a:t>
            </a:r>
            <a:r>
              <a:rPr lang="en-US" altLang="zh-TW" dirty="0" smtClean="0">
                <a:solidFill>
                  <a:schemeClr val="tx1"/>
                </a:solidFill>
                <a:latin typeface="標楷體" panose="03000509000000000000" pitchFamily="65" charset="-120"/>
                <a:ea typeface="標楷體" panose="03000509000000000000" pitchFamily="65" charset="-120"/>
              </a:rPr>
              <a:t>(</a:t>
            </a:r>
            <a:r>
              <a:rPr lang="zh-TW" altLang="en-US" dirty="0">
                <a:solidFill>
                  <a:schemeClr val="tx1"/>
                </a:solidFill>
                <a:latin typeface="標楷體" panose="03000509000000000000" pitchFamily="65" charset="-120"/>
                <a:ea typeface="標楷體" panose="03000509000000000000" pitchFamily="65" charset="-120"/>
              </a:rPr>
              <a:t>如亞洲航空</a:t>
            </a:r>
            <a:r>
              <a:rPr lang="en-US" altLang="zh-TW" dirty="0">
                <a:solidFill>
                  <a:schemeClr val="tx1"/>
                </a:solidFill>
                <a:latin typeface="標楷體" panose="03000509000000000000" pitchFamily="65" charset="-120"/>
                <a:ea typeface="標楷體" panose="03000509000000000000" pitchFamily="65" charset="-120"/>
              </a:rPr>
              <a:t>)</a:t>
            </a:r>
            <a:r>
              <a:rPr lang="zh-TW" altLang="en-US" dirty="0" smtClean="0">
                <a:solidFill>
                  <a:schemeClr val="tx1"/>
                </a:solidFill>
                <a:latin typeface="標楷體" panose="03000509000000000000" pitchFamily="65" charset="-120"/>
                <a:ea typeface="標楷體" panose="03000509000000000000" pitchFamily="65" charset="-120"/>
              </a:rPr>
              <a:t>之</a:t>
            </a:r>
            <a:r>
              <a:rPr lang="zh-TW" altLang="en-US" dirty="0">
                <a:solidFill>
                  <a:schemeClr val="tx1"/>
                </a:solidFill>
                <a:latin typeface="標楷體" panose="03000509000000000000" pitchFamily="65" charset="-120"/>
                <a:ea typeface="標楷體" panose="03000509000000000000" pitchFamily="65" charset="-120"/>
              </a:rPr>
              <a:t>機票，請填妥本校「因公出國人員搭乘外國籍航空公司班機申請書」</a:t>
            </a:r>
            <a:r>
              <a:rPr lang="en-US" altLang="zh-TW" dirty="0" smtClean="0">
                <a:solidFill>
                  <a:schemeClr val="tx1"/>
                </a:solidFill>
                <a:latin typeface="標楷體" panose="03000509000000000000" pitchFamily="65" charset="-120"/>
                <a:ea typeface="標楷體" panose="03000509000000000000" pitchFamily="65" charset="-120"/>
              </a:rPr>
              <a:t>)</a:t>
            </a:r>
            <a:r>
              <a:rPr lang="zh-TW" altLang="en-US" dirty="0" smtClean="0">
                <a:solidFill>
                  <a:schemeClr val="tx1"/>
                </a:solidFill>
                <a:latin typeface="標楷體" panose="03000509000000000000" pitchFamily="65" charset="-120"/>
                <a:ea typeface="標楷體" panose="03000509000000000000" pitchFamily="65" charset="-120"/>
              </a:rPr>
              <a:t>送核。</a:t>
            </a:r>
            <a:endParaRPr lang="en-US" altLang="zh-TW" dirty="0" smtClean="0">
              <a:solidFill>
                <a:schemeClr val="tx1"/>
              </a:solidFill>
              <a:latin typeface="標楷體" panose="03000509000000000000" pitchFamily="65" charset="-120"/>
              <a:ea typeface="標楷體" panose="03000509000000000000" pitchFamily="65" charset="-120"/>
            </a:endParaRPr>
          </a:p>
          <a:p>
            <a:pPr marL="457200" indent="-457200" algn="just">
              <a:buClrTx/>
              <a:buSzPct val="102000"/>
              <a:buFont typeface="+mj-lt"/>
              <a:buAutoNum type="arabicPeriod"/>
            </a:pPr>
            <a:endParaRPr lang="en-US" altLang="zh-TW" dirty="0" smtClean="0">
              <a:solidFill>
                <a:schemeClr val="tx1"/>
              </a:solidFill>
              <a:latin typeface="標楷體" panose="03000509000000000000" pitchFamily="65" charset="-120"/>
              <a:ea typeface="標楷體" panose="03000509000000000000" pitchFamily="65" charset="-120"/>
            </a:endParaRPr>
          </a:p>
          <a:p>
            <a:pPr marL="457200" indent="-457200" algn="just">
              <a:buClrTx/>
              <a:buSzPct val="102000"/>
              <a:buFont typeface="+mj-lt"/>
              <a:buAutoNum type="arabicPeriod"/>
            </a:pPr>
            <a:r>
              <a:rPr lang="zh-TW" altLang="en-US" dirty="0" smtClean="0">
                <a:solidFill>
                  <a:schemeClr val="tx1"/>
                </a:solidFill>
                <a:latin typeface="標楷體" panose="03000509000000000000" pitchFamily="65" charset="-120"/>
                <a:ea typeface="標楷體" panose="03000509000000000000" pitchFamily="65" charset="-120"/>
              </a:rPr>
              <a:t>請儘量透過航空公司官網訂機票，避免透過</a:t>
            </a:r>
            <a:r>
              <a:rPr lang="zh-TW" altLang="en-US" dirty="0">
                <a:solidFill>
                  <a:schemeClr val="tx1"/>
                </a:solidFill>
                <a:latin typeface="標楷體" panose="03000509000000000000" pitchFamily="65" charset="-120"/>
                <a:ea typeface="標楷體" panose="03000509000000000000" pitchFamily="65" charset="-120"/>
              </a:rPr>
              <a:t>第三方</a:t>
            </a:r>
            <a:r>
              <a:rPr lang="zh-TW" altLang="en-US" dirty="0" smtClean="0">
                <a:solidFill>
                  <a:schemeClr val="tx1"/>
                </a:solidFill>
                <a:latin typeface="標楷體" panose="03000509000000000000" pitchFamily="65" charset="-120"/>
                <a:ea typeface="標楷體" panose="03000509000000000000" pitchFamily="65" charset="-120"/>
              </a:rPr>
              <a:t>訂票</a:t>
            </a:r>
            <a:r>
              <a:rPr lang="zh-TW" altLang="en-US" dirty="0">
                <a:solidFill>
                  <a:schemeClr val="tx1"/>
                </a:solidFill>
                <a:latin typeface="標楷體" panose="03000509000000000000" pitchFamily="65" charset="-120"/>
                <a:ea typeface="標楷體" panose="03000509000000000000" pitchFamily="65" charset="-120"/>
              </a:rPr>
              <a:t>網站</a:t>
            </a:r>
            <a:r>
              <a:rPr lang="en-US" altLang="zh-TW" dirty="0" smtClean="0">
                <a:solidFill>
                  <a:schemeClr val="tx1"/>
                </a:solidFill>
                <a:latin typeface="標楷體" panose="03000509000000000000" pitchFamily="65" charset="-120"/>
                <a:ea typeface="標楷體" panose="03000509000000000000" pitchFamily="65" charset="-120"/>
              </a:rPr>
              <a:t>(</a:t>
            </a:r>
            <a:r>
              <a:rPr lang="zh-TW" altLang="en-US" dirty="0" smtClean="0">
                <a:solidFill>
                  <a:schemeClr val="tx1"/>
                </a:solidFill>
                <a:latin typeface="標楷體" panose="03000509000000000000" pitchFamily="65" charset="-120"/>
                <a:ea typeface="標楷體" panose="03000509000000000000" pitchFamily="65" charset="-120"/>
              </a:rPr>
              <a:t>如</a:t>
            </a:r>
            <a:r>
              <a:rPr lang="en-US" altLang="zh-TW" dirty="0" smtClean="0">
                <a:solidFill>
                  <a:schemeClr val="tx1"/>
                </a:solidFill>
                <a:latin typeface="標楷體" panose="03000509000000000000" pitchFamily="65" charset="-120"/>
                <a:ea typeface="標楷體" panose="03000509000000000000" pitchFamily="65" charset="-120"/>
              </a:rPr>
              <a:t>Trip.com</a:t>
            </a:r>
            <a:r>
              <a:rPr lang="en-US" altLang="zh-TW" dirty="0">
                <a:solidFill>
                  <a:schemeClr val="tx1"/>
                </a:solidFill>
                <a:latin typeface="標楷體" panose="03000509000000000000" pitchFamily="65" charset="-120"/>
                <a:ea typeface="標楷體" panose="03000509000000000000" pitchFamily="65" charset="-120"/>
              </a:rPr>
              <a:t>)</a:t>
            </a:r>
            <a:r>
              <a:rPr lang="zh-TW" altLang="en-US" dirty="0">
                <a:solidFill>
                  <a:schemeClr val="tx1"/>
                </a:solidFill>
                <a:latin typeface="標楷體" panose="03000509000000000000" pitchFamily="65" charset="-120"/>
                <a:ea typeface="標楷體" panose="03000509000000000000" pitchFamily="65" charset="-120"/>
              </a:rPr>
              <a:t>訂機票</a:t>
            </a:r>
            <a:r>
              <a:rPr lang="zh-TW" altLang="en-US" dirty="0" smtClean="0">
                <a:solidFill>
                  <a:schemeClr val="tx1"/>
                </a:solidFill>
                <a:latin typeface="標楷體" panose="03000509000000000000" pitchFamily="65" charset="-120"/>
                <a:ea typeface="標楷體" panose="03000509000000000000" pitchFamily="65" charset="-120"/>
              </a:rPr>
              <a:t>，因為第三方訂票網站無法申請</a:t>
            </a:r>
            <a:r>
              <a:rPr lang="zh-TW" altLang="en-US" dirty="0">
                <a:solidFill>
                  <a:schemeClr val="tx1"/>
                </a:solidFill>
                <a:latin typeface="華康標楷體" pitchFamily="65" charset="-120"/>
                <a:ea typeface="華康標楷體" pitchFamily="65" charset="-120"/>
              </a:rPr>
              <a:t>機票購票證明</a:t>
            </a:r>
            <a:r>
              <a:rPr lang="zh-TW" altLang="en-US" dirty="0" smtClean="0">
                <a:solidFill>
                  <a:schemeClr val="tx1"/>
                </a:solidFill>
                <a:latin typeface="標楷體" panose="03000509000000000000" pitchFamily="65" charset="-120"/>
                <a:ea typeface="標楷體" panose="03000509000000000000" pitchFamily="65" charset="-120"/>
              </a:rPr>
              <a:t>。</a:t>
            </a:r>
            <a:endParaRPr lang="en-US" altLang="zh-TW" dirty="0" smtClean="0">
              <a:solidFill>
                <a:schemeClr val="tx1"/>
              </a:solidFill>
              <a:latin typeface="標楷體" panose="03000509000000000000" pitchFamily="65" charset="-120"/>
              <a:ea typeface="標楷體" panose="03000509000000000000" pitchFamily="65" charset="-120"/>
            </a:endParaRPr>
          </a:p>
          <a:p>
            <a:pPr marL="457200" indent="-457200" algn="just">
              <a:buClrTx/>
              <a:buSzPct val="102000"/>
              <a:buFont typeface="+mj-lt"/>
              <a:buAutoNum type="arabicPeriod"/>
            </a:pPr>
            <a:endParaRPr lang="en-US" altLang="zh-TW" dirty="0">
              <a:solidFill>
                <a:schemeClr val="tx1"/>
              </a:solidFill>
              <a:latin typeface="標楷體" panose="03000509000000000000" pitchFamily="65" charset="-120"/>
              <a:ea typeface="標楷體" panose="03000509000000000000" pitchFamily="65" charset="-120"/>
            </a:endParaRPr>
          </a:p>
          <a:p>
            <a:pPr marL="457200" indent="-457200" algn="just">
              <a:buClrTx/>
              <a:buSzPct val="102000"/>
              <a:buFont typeface="+mj-lt"/>
              <a:buAutoNum type="arabicPeriod"/>
            </a:pPr>
            <a:r>
              <a:rPr lang="zh-TW" altLang="en-US" dirty="0">
                <a:solidFill>
                  <a:schemeClr val="tx1"/>
                </a:solidFill>
                <a:latin typeface="標楷體" panose="03000509000000000000" pitchFamily="65" charset="-120"/>
                <a:ea typeface="標楷體" panose="03000509000000000000" pitchFamily="65" charset="-120"/>
              </a:rPr>
              <a:t>儘量使用自己的</a:t>
            </a:r>
            <a:r>
              <a:rPr lang="zh-TW" altLang="en-US" dirty="0" smtClean="0">
                <a:solidFill>
                  <a:schemeClr val="tx1"/>
                </a:solidFill>
                <a:latin typeface="標楷體" panose="03000509000000000000" pitchFamily="65" charset="-120"/>
                <a:ea typeface="標楷體" panose="03000509000000000000" pitchFamily="65" charset="-120"/>
              </a:rPr>
              <a:t>臺灣的信用卡</a:t>
            </a:r>
            <a:r>
              <a:rPr lang="en-US" altLang="zh-TW" dirty="0">
                <a:solidFill>
                  <a:schemeClr val="tx1"/>
                </a:solidFill>
                <a:latin typeface="標楷體" panose="03000509000000000000" pitchFamily="65" charset="-120"/>
                <a:ea typeface="標楷體" panose="03000509000000000000" pitchFamily="65" charset="-120"/>
              </a:rPr>
              <a:t>(</a:t>
            </a:r>
            <a:r>
              <a:rPr lang="zh-TW" altLang="en-US" dirty="0">
                <a:solidFill>
                  <a:schemeClr val="tx1"/>
                </a:solidFill>
                <a:latin typeface="標楷體" panose="03000509000000000000" pitchFamily="65" charset="-120"/>
                <a:ea typeface="標楷體" panose="03000509000000000000" pitchFamily="65" charset="-120"/>
              </a:rPr>
              <a:t>以台幣計價信用卡</a:t>
            </a:r>
            <a:r>
              <a:rPr lang="en-US" altLang="zh-TW" dirty="0">
                <a:solidFill>
                  <a:schemeClr val="tx1"/>
                </a:solidFill>
                <a:latin typeface="標楷體" panose="03000509000000000000" pitchFamily="65" charset="-120"/>
                <a:ea typeface="標楷體" panose="03000509000000000000" pitchFamily="65" charset="-120"/>
              </a:rPr>
              <a:t>)</a:t>
            </a:r>
            <a:r>
              <a:rPr lang="zh-TW" altLang="en-US" dirty="0" smtClean="0">
                <a:solidFill>
                  <a:schemeClr val="tx1"/>
                </a:solidFill>
                <a:latin typeface="標楷體" panose="03000509000000000000" pitchFamily="65" charset="-120"/>
                <a:ea typeface="標楷體" panose="03000509000000000000" pitchFamily="65" charset="-120"/>
              </a:rPr>
              <a:t>刷國際線來回機票</a:t>
            </a:r>
            <a:r>
              <a:rPr lang="zh-TW" altLang="en-US" dirty="0">
                <a:solidFill>
                  <a:schemeClr val="tx1"/>
                </a:solidFill>
                <a:latin typeface="標楷體" panose="03000509000000000000" pitchFamily="65" charset="-120"/>
                <a:ea typeface="標楷體" panose="03000509000000000000" pitchFamily="65" charset="-120"/>
              </a:rPr>
              <a:t>，不要</a:t>
            </a:r>
            <a:r>
              <a:rPr lang="zh-TW" altLang="en-US" dirty="0" smtClean="0">
                <a:solidFill>
                  <a:schemeClr val="tx1"/>
                </a:solidFill>
                <a:latin typeface="標楷體" panose="03000509000000000000" pitchFamily="65" charset="-120"/>
                <a:ea typeface="標楷體" panose="03000509000000000000" pitchFamily="65" charset="-120"/>
              </a:rPr>
              <a:t>用</a:t>
            </a:r>
            <a:r>
              <a:rPr lang="zh-TW" altLang="en-US" dirty="0">
                <a:solidFill>
                  <a:schemeClr val="tx1"/>
                </a:solidFill>
                <a:latin typeface="標楷體" panose="03000509000000000000" pitchFamily="65" charset="-120"/>
                <a:ea typeface="標楷體" panose="03000509000000000000" pitchFamily="65" charset="-120"/>
              </a:rPr>
              <a:t>外</a:t>
            </a:r>
            <a:r>
              <a:rPr lang="zh-TW" altLang="en-US" dirty="0" smtClean="0">
                <a:solidFill>
                  <a:schemeClr val="tx1"/>
                </a:solidFill>
                <a:latin typeface="標楷體" panose="03000509000000000000" pitchFamily="65" charset="-120"/>
                <a:ea typeface="標楷體" panose="03000509000000000000" pitchFamily="65" charset="-120"/>
              </a:rPr>
              <a:t>幣</a:t>
            </a:r>
            <a:r>
              <a:rPr lang="zh-TW" altLang="en-US" dirty="0">
                <a:solidFill>
                  <a:schemeClr val="tx1"/>
                </a:solidFill>
                <a:latin typeface="標楷體" panose="03000509000000000000" pitchFamily="65" charset="-120"/>
                <a:ea typeface="標楷體" panose="03000509000000000000" pitchFamily="65" charset="-120"/>
              </a:rPr>
              <a:t>的</a:t>
            </a:r>
            <a:r>
              <a:rPr lang="zh-TW" altLang="en-US" dirty="0" smtClean="0">
                <a:solidFill>
                  <a:schemeClr val="tx1"/>
                </a:solidFill>
                <a:latin typeface="標楷體" panose="03000509000000000000" pitchFamily="65" charset="-120"/>
                <a:ea typeface="標楷體" panose="03000509000000000000" pitchFamily="65" charset="-120"/>
              </a:rPr>
              <a:t>帳戶支付或外幣信用卡</a:t>
            </a:r>
            <a:r>
              <a:rPr lang="zh-TW" altLang="en-US" dirty="0">
                <a:solidFill>
                  <a:schemeClr val="tx1"/>
                </a:solidFill>
                <a:latin typeface="標楷體" panose="03000509000000000000" pitchFamily="65" charset="-120"/>
                <a:ea typeface="標楷體" panose="03000509000000000000" pitchFamily="65" charset="-120"/>
              </a:rPr>
              <a:t>刷卡，這部分的匯率計算在核銷上會有點複雜。</a:t>
            </a:r>
          </a:p>
        </p:txBody>
      </p:sp>
    </p:spTree>
    <p:extLst>
      <p:ext uri="{BB962C8B-B14F-4D97-AF65-F5344CB8AC3E}">
        <p14:creationId xmlns:p14="http://schemas.microsoft.com/office/powerpoint/2010/main" val="392925658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pPr algn="ctr"/>
            <a:r>
              <a:rPr lang="zh-TW" altLang="en-US" sz="6000" b="1" dirty="0">
                <a:solidFill>
                  <a:schemeClr val="tx1"/>
                </a:solidFill>
                <a:latin typeface="標楷體" panose="03000509000000000000" pitchFamily="65" charset="-120"/>
                <a:ea typeface="標楷體" panose="03000509000000000000" pitchFamily="65" charset="-120"/>
              </a:rPr>
              <a:t>出國交換或</a:t>
            </a:r>
            <a:r>
              <a:rPr lang="zh-TW" altLang="en-US" sz="6000" b="1" dirty="0" smtClean="0">
                <a:solidFill>
                  <a:schemeClr val="tx1"/>
                </a:solidFill>
                <a:latin typeface="標楷體" panose="03000509000000000000" pitchFamily="65" charset="-120"/>
                <a:ea typeface="標楷體" panose="03000509000000000000" pitchFamily="65" charset="-120"/>
              </a:rPr>
              <a:t>實習</a:t>
            </a:r>
            <a:r>
              <a:rPr lang="en-US" altLang="zh-TW" sz="6000" b="1" dirty="0" smtClean="0">
                <a:solidFill>
                  <a:schemeClr val="tx1"/>
                </a:solidFill>
                <a:latin typeface="標楷體" panose="03000509000000000000" pitchFamily="65" charset="-120"/>
                <a:ea typeface="標楷體" panose="03000509000000000000" pitchFamily="65" charset="-120"/>
              </a:rPr>
              <a:t/>
            </a:r>
            <a:br>
              <a:rPr lang="en-US" altLang="zh-TW" sz="6000" b="1" dirty="0" smtClean="0">
                <a:solidFill>
                  <a:schemeClr val="tx1"/>
                </a:solidFill>
                <a:latin typeface="標楷體" panose="03000509000000000000" pitchFamily="65" charset="-120"/>
                <a:ea typeface="標楷體" panose="03000509000000000000" pitchFamily="65" charset="-120"/>
              </a:rPr>
            </a:br>
            <a:r>
              <a:rPr lang="zh-TW" altLang="en-US" sz="6000" b="1" dirty="0" smtClean="0">
                <a:solidFill>
                  <a:schemeClr val="tx1"/>
                </a:solidFill>
                <a:latin typeface="標楷體" panose="03000509000000000000" pitchFamily="65" charset="-120"/>
                <a:ea typeface="標楷體" panose="03000509000000000000" pitchFamily="65" charset="-120"/>
              </a:rPr>
              <a:t>可以</a:t>
            </a:r>
            <a:r>
              <a:rPr lang="zh-TW" altLang="en-US" sz="6000" b="1" dirty="0">
                <a:solidFill>
                  <a:schemeClr val="tx1"/>
                </a:solidFill>
                <a:latin typeface="標楷體" panose="03000509000000000000" pitchFamily="65" charset="-120"/>
                <a:ea typeface="標楷體" panose="03000509000000000000" pitchFamily="65" charset="-120"/>
              </a:rPr>
              <a:t>學到</a:t>
            </a:r>
            <a:r>
              <a:rPr lang="en-US" altLang="zh-TW" sz="6000" b="1" dirty="0">
                <a:solidFill>
                  <a:schemeClr val="tx1"/>
                </a:solidFill>
                <a:latin typeface="標楷體" panose="03000509000000000000" pitchFamily="65" charset="-120"/>
                <a:ea typeface="標楷體" panose="03000509000000000000" pitchFamily="65" charset="-120"/>
              </a:rPr>
              <a:t>/</a:t>
            </a:r>
            <a:r>
              <a:rPr lang="zh-TW" altLang="en-US" sz="6000" b="1" dirty="0">
                <a:solidFill>
                  <a:schemeClr val="tx1"/>
                </a:solidFill>
                <a:latin typeface="標楷體" panose="03000509000000000000" pitchFamily="65" charset="-120"/>
                <a:ea typeface="標楷體" panose="03000509000000000000" pitchFamily="65" charset="-120"/>
              </a:rPr>
              <a:t>得到什麼</a:t>
            </a:r>
            <a:r>
              <a:rPr lang="en-US" altLang="zh-TW" sz="6000" b="1" dirty="0">
                <a:solidFill>
                  <a:schemeClr val="tx1"/>
                </a:solidFill>
                <a:latin typeface="標楷體" panose="03000509000000000000" pitchFamily="65" charset="-120"/>
                <a:ea typeface="標楷體" panose="03000509000000000000" pitchFamily="65" charset="-120"/>
              </a:rPr>
              <a:t>? </a:t>
            </a:r>
            <a:endParaRPr lang="zh-TW" altLang="en-US" sz="6000" b="1" dirty="0">
              <a:solidFill>
                <a:schemeClr val="tx1"/>
              </a:solidFill>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a:xfrm>
            <a:off x="780757" y="1652303"/>
            <a:ext cx="10058400" cy="4023360"/>
          </a:xfrm>
        </p:spPr>
        <p:txBody>
          <a:bodyPr>
            <a:normAutofit/>
          </a:bodyPr>
          <a:lstStyle/>
          <a:p>
            <a:pPr>
              <a:buFont typeface="Wingdings" panose="05000000000000000000" pitchFamily="2" charset="2"/>
              <a:buChar char="Ø"/>
            </a:pPr>
            <a:endParaRPr lang="en-US" altLang="zh-TW" dirty="0" smtClean="0"/>
          </a:p>
          <a:p>
            <a:pPr>
              <a:buFont typeface="Wingdings" panose="05000000000000000000" pitchFamily="2" charset="2"/>
              <a:buChar char="Ø"/>
            </a:pPr>
            <a:endParaRPr lang="en-US" altLang="zh-TW" sz="4500" dirty="0" smtClean="0">
              <a:latin typeface="標楷體" panose="03000509000000000000" pitchFamily="65" charset="-120"/>
              <a:ea typeface="標楷體" panose="03000509000000000000" pitchFamily="65" charset="-120"/>
            </a:endParaRPr>
          </a:p>
          <a:p>
            <a:pPr>
              <a:buFont typeface="Wingdings" panose="05000000000000000000" pitchFamily="2" charset="2"/>
              <a:buChar char="Ø"/>
            </a:pPr>
            <a:endParaRPr lang="en-US" altLang="zh-TW" sz="4500" dirty="0" smtClean="0">
              <a:latin typeface="標楷體" panose="03000509000000000000" pitchFamily="65" charset="-120"/>
              <a:ea typeface="標楷體" panose="03000509000000000000" pitchFamily="65" charset="-120"/>
            </a:endParaRPr>
          </a:p>
          <a:p>
            <a:pPr>
              <a:buFont typeface="Wingdings" panose="05000000000000000000" pitchFamily="2" charset="2"/>
              <a:buChar char="Ø"/>
            </a:pPr>
            <a:endParaRPr lang="en-US" altLang="zh-TW" sz="4500" dirty="0" smtClean="0">
              <a:latin typeface="標楷體" panose="03000509000000000000" pitchFamily="65" charset="-120"/>
              <a:ea typeface="標楷體" panose="03000509000000000000" pitchFamily="65" charset="-120"/>
            </a:endParaRPr>
          </a:p>
          <a:p>
            <a:pPr>
              <a:buFont typeface="Wingdings" panose="05000000000000000000" pitchFamily="2" charset="2"/>
              <a:buChar char="Ø"/>
            </a:pPr>
            <a:endParaRPr lang="zh-TW" altLang="en-US" dirty="0"/>
          </a:p>
        </p:txBody>
      </p:sp>
      <p:graphicFrame>
        <p:nvGraphicFramePr>
          <p:cNvPr id="6" name="資料庫圖表 5"/>
          <p:cNvGraphicFramePr/>
          <p:nvPr>
            <p:extLst>
              <p:ext uri="{D42A27DB-BD31-4B8C-83A1-F6EECF244321}">
                <p14:modId xmlns:p14="http://schemas.microsoft.com/office/powerpoint/2010/main" val="519296430"/>
              </p:ext>
            </p:extLst>
          </p:nvPr>
        </p:nvGraphicFramePr>
        <p:xfrm>
          <a:off x="1723293" y="1737361"/>
          <a:ext cx="7816362" cy="47865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6428922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                       </a:t>
            </a:r>
            <a:r>
              <a:rPr lang="zh-TW" altLang="en-US" sz="5000" b="1" dirty="0" smtClean="0"/>
              <a:t>學海相關規定</a:t>
            </a:r>
            <a:endParaRPr lang="zh-TW" altLang="en-US" sz="5000" b="1" dirty="0"/>
          </a:p>
        </p:txBody>
      </p:sp>
      <p:sp>
        <p:nvSpPr>
          <p:cNvPr id="3" name="內容版面配置區 2"/>
          <p:cNvSpPr>
            <a:spLocks noGrp="1"/>
          </p:cNvSpPr>
          <p:nvPr>
            <p:ph idx="1"/>
          </p:nvPr>
        </p:nvSpPr>
        <p:spPr>
          <a:xfrm>
            <a:off x="166977" y="1876278"/>
            <a:ext cx="12025023" cy="4023360"/>
          </a:xfrm>
        </p:spPr>
        <p:txBody>
          <a:bodyPr>
            <a:normAutofit/>
          </a:bodyPr>
          <a:lstStyle/>
          <a:p>
            <a:pPr>
              <a:buFont typeface="Wingdings" panose="05000000000000000000" pitchFamily="2" charset="2"/>
              <a:buChar char="ü"/>
            </a:pPr>
            <a:r>
              <a:rPr lang="zh-TW" altLang="en-US" sz="2200" b="1" dirty="0"/>
              <a:t>教育部鼓勵國內大專校院選送學生出國研修或國外專業實習補助</a:t>
            </a:r>
            <a:r>
              <a:rPr lang="zh-TW" altLang="en-US" sz="2200" b="1" dirty="0" smtClean="0"/>
              <a:t>要點</a:t>
            </a:r>
            <a:endParaRPr lang="en-US" altLang="zh-TW" sz="2200" b="1" dirty="0" smtClean="0"/>
          </a:p>
          <a:p>
            <a:pPr>
              <a:buFont typeface="Wingdings" panose="05000000000000000000" pitchFamily="2" charset="2"/>
              <a:buChar char="ü"/>
            </a:pPr>
            <a:endParaRPr lang="en-US" altLang="zh-TW" sz="2200" b="1" dirty="0" smtClean="0"/>
          </a:p>
          <a:p>
            <a:pPr>
              <a:buFont typeface="Wingdings" panose="05000000000000000000" pitchFamily="2" charset="2"/>
              <a:buChar char="ü"/>
            </a:pPr>
            <a:r>
              <a:rPr lang="zh-TW" altLang="en-US" sz="2200" b="1" dirty="0" smtClean="0"/>
              <a:t>本校辦理</a:t>
            </a:r>
            <a:r>
              <a:rPr lang="zh-TW" altLang="en-US" sz="2200" b="1" dirty="0"/>
              <a:t>教育部鼓勵大專校院選送學生出國研修</a:t>
            </a:r>
            <a:r>
              <a:rPr lang="en-US" altLang="zh-TW" sz="2200" b="1" dirty="0"/>
              <a:t>(</a:t>
            </a:r>
            <a:r>
              <a:rPr lang="zh-TW" altLang="en-US" sz="2200" b="1" dirty="0"/>
              <a:t>學海飛颺、學海惜珠</a:t>
            </a:r>
            <a:r>
              <a:rPr lang="en-US" altLang="zh-TW" sz="2200" b="1" dirty="0"/>
              <a:t>)</a:t>
            </a:r>
            <a:r>
              <a:rPr lang="zh-TW" altLang="en-US" sz="2200" b="1" dirty="0" smtClean="0"/>
              <a:t>審查要點</a:t>
            </a:r>
            <a:endParaRPr lang="en-US" altLang="zh-TW" sz="2200" b="1" dirty="0" smtClean="0">
              <a:solidFill>
                <a:srgbClr val="FF0000"/>
              </a:solidFill>
            </a:endParaRPr>
          </a:p>
          <a:p>
            <a:pPr>
              <a:buFont typeface="Wingdings" panose="05000000000000000000" pitchFamily="2" charset="2"/>
              <a:buChar char="ü"/>
            </a:pPr>
            <a:endParaRPr lang="en-US" altLang="zh-TW" sz="2200" b="1" dirty="0"/>
          </a:p>
          <a:p>
            <a:pPr>
              <a:buFont typeface="Wingdings" panose="05000000000000000000" pitchFamily="2" charset="2"/>
              <a:buChar char="ü"/>
            </a:pPr>
            <a:r>
              <a:rPr lang="zh-TW" altLang="en-US" sz="2200" b="1" dirty="0" smtClean="0"/>
              <a:t>本校辦理教育部</a:t>
            </a:r>
            <a:r>
              <a:rPr lang="zh-TW" altLang="en-US" sz="2200" b="1" dirty="0"/>
              <a:t>鼓勵大專校院選送學生國外專業</a:t>
            </a:r>
            <a:r>
              <a:rPr lang="zh-TW" altLang="en-US" sz="2200" b="1" dirty="0" smtClean="0"/>
              <a:t>實習</a:t>
            </a:r>
            <a:r>
              <a:rPr lang="en-US" altLang="zh-TW" sz="2200" b="1" dirty="0" smtClean="0"/>
              <a:t>(</a:t>
            </a:r>
            <a:r>
              <a:rPr lang="zh-TW" altLang="en-US" sz="2200" b="1" dirty="0"/>
              <a:t>學海築夢、新南向學海築夢</a:t>
            </a:r>
            <a:r>
              <a:rPr lang="en-US" altLang="zh-TW" sz="2200" b="1" dirty="0"/>
              <a:t>) </a:t>
            </a:r>
            <a:r>
              <a:rPr lang="zh-TW" altLang="en-US" sz="2200" b="1" dirty="0"/>
              <a:t>審查</a:t>
            </a:r>
            <a:r>
              <a:rPr lang="zh-TW" altLang="en-US" sz="2200" b="1" dirty="0" smtClean="0"/>
              <a:t>要點</a:t>
            </a:r>
            <a:endParaRPr lang="en-US" altLang="zh-TW" sz="2200" b="1" dirty="0" smtClean="0">
              <a:solidFill>
                <a:srgbClr val="FF0000"/>
              </a:solidFill>
            </a:endParaRPr>
          </a:p>
          <a:p>
            <a:pPr>
              <a:buFont typeface="Wingdings" panose="05000000000000000000" pitchFamily="2" charset="2"/>
              <a:buChar char="ü"/>
            </a:pPr>
            <a:endParaRPr lang="en-US" altLang="zh-TW" sz="2200" dirty="0">
              <a:solidFill>
                <a:srgbClr val="FF0000"/>
              </a:solidFill>
            </a:endParaRPr>
          </a:p>
          <a:p>
            <a:pPr marL="0" indent="0">
              <a:buNone/>
            </a:pPr>
            <a:r>
              <a:rPr lang="zh-TW" altLang="en-US" sz="2500" b="1" dirty="0">
                <a:solidFill>
                  <a:srgbClr val="FF0000"/>
                </a:solidFill>
              </a:rPr>
              <a:t>本校學</a:t>
            </a:r>
            <a:r>
              <a:rPr lang="zh-TW" altLang="en-US" sz="2500" b="1" dirty="0" smtClean="0">
                <a:solidFill>
                  <a:srgbClr val="FF0000"/>
                </a:solidFill>
              </a:rPr>
              <a:t>海計畫審查要點 </a:t>
            </a:r>
            <a:r>
              <a:rPr lang="en-US" altLang="zh-TW" sz="2500" b="1" dirty="0" smtClean="0">
                <a:solidFill>
                  <a:srgbClr val="FF0000"/>
                </a:solidFill>
              </a:rPr>
              <a:t>:</a:t>
            </a:r>
            <a:r>
              <a:rPr lang="zh-TW" altLang="en-US" sz="2500" b="1" dirty="0" smtClean="0">
                <a:solidFill>
                  <a:srgbClr val="FF0000"/>
                </a:solidFill>
              </a:rPr>
              <a:t> </a:t>
            </a:r>
            <a:endParaRPr lang="en-US" altLang="zh-TW" sz="2500" b="1" dirty="0" smtClean="0">
              <a:solidFill>
                <a:srgbClr val="FF0000"/>
              </a:solidFill>
            </a:endParaRPr>
          </a:p>
          <a:p>
            <a:pPr marL="0" indent="0">
              <a:buNone/>
            </a:pPr>
            <a:r>
              <a:rPr lang="zh-TW" altLang="en-US" sz="2500" b="1" dirty="0" smtClean="0">
                <a:solidFill>
                  <a:srgbClr val="FF0000"/>
                </a:solidFill>
              </a:rPr>
              <a:t>本校官網首頁</a:t>
            </a:r>
            <a:r>
              <a:rPr lang="en-US" altLang="zh-TW" sz="2500" b="1" dirty="0" smtClean="0">
                <a:solidFill>
                  <a:srgbClr val="FF0000"/>
                </a:solidFill>
              </a:rPr>
              <a:t>&gt;</a:t>
            </a:r>
            <a:r>
              <a:rPr lang="zh-TW" altLang="en-US" sz="2500" b="1" dirty="0" smtClean="0">
                <a:solidFill>
                  <a:srgbClr val="FF0000"/>
                </a:solidFill>
              </a:rPr>
              <a:t>行政單位</a:t>
            </a:r>
            <a:r>
              <a:rPr lang="en-US" altLang="zh-TW" sz="2500" b="1" dirty="0" smtClean="0">
                <a:solidFill>
                  <a:srgbClr val="FF0000"/>
                </a:solidFill>
              </a:rPr>
              <a:t>&gt;</a:t>
            </a:r>
            <a:r>
              <a:rPr lang="zh-TW" altLang="en-US" sz="2500" b="1" dirty="0" smtClean="0">
                <a:solidFill>
                  <a:srgbClr val="FF0000"/>
                </a:solidFill>
              </a:rPr>
              <a:t>研發處</a:t>
            </a:r>
            <a:r>
              <a:rPr lang="en-US" altLang="zh-TW" sz="2500" b="1" dirty="0" smtClean="0">
                <a:solidFill>
                  <a:srgbClr val="FF0000"/>
                </a:solidFill>
              </a:rPr>
              <a:t>&gt;</a:t>
            </a:r>
            <a:r>
              <a:rPr lang="zh-TW" altLang="en-US" sz="2500" b="1" dirty="0" smtClean="0">
                <a:solidFill>
                  <a:srgbClr val="FF0000"/>
                </a:solidFill>
              </a:rPr>
              <a:t>國際事務組</a:t>
            </a:r>
            <a:r>
              <a:rPr lang="en-US" altLang="zh-TW" sz="2500" b="1" dirty="0" smtClean="0">
                <a:solidFill>
                  <a:srgbClr val="FF0000"/>
                </a:solidFill>
              </a:rPr>
              <a:t>&gt;</a:t>
            </a:r>
            <a:r>
              <a:rPr lang="zh-TW" altLang="en-US" sz="2500" b="1" dirty="0" smtClean="0">
                <a:solidFill>
                  <a:srgbClr val="FF0000"/>
                </a:solidFill>
              </a:rPr>
              <a:t>相關法規</a:t>
            </a:r>
            <a:r>
              <a:rPr lang="en-US" altLang="zh-TW" sz="2500" b="1" dirty="0" smtClean="0">
                <a:solidFill>
                  <a:srgbClr val="FF0000"/>
                </a:solidFill>
              </a:rPr>
              <a:t>&gt;</a:t>
            </a:r>
            <a:r>
              <a:rPr lang="zh-TW" altLang="en-US" sz="2500" b="1" dirty="0" smtClean="0">
                <a:solidFill>
                  <a:srgbClr val="FF0000"/>
                </a:solidFill>
              </a:rPr>
              <a:t>校內法規</a:t>
            </a:r>
            <a:endParaRPr lang="zh-TW" altLang="en-US" sz="2500" b="1" dirty="0">
              <a:solidFill>
                <a:srgbClr val="FF0000"/>
              </a:solidFill>
            </a:endParaRPr>
          </a:p>
        </p:txBody>
      </p:sp>
    </p:spTree>
    <p:extLst>
      <p:ext uri="{BB962C8B-B14F-4D97-AF65-F5344CB8AC3E}">
        <p14:creationId xmlns:p14="http://schemas.microsoft.com/office/powerpoint/2010/main" val="116658355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endParaRPr lang="zh-TW" altLang="en-US"/>
          </a:p>
        </p:txBody>
      </p:sp>
    </p:spTree>
    <p:extLst>
      <p:ext uri="{BB962C8B-B14F-4D97-AF65-F5344CB8AC3E}">
        <p14:creationId xmlns:p14="http://schemas.microsoft.com/office/powerpoint/2010/main" val="2301887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97280" y="143479"/>
            <a:ext cx="10058400" cy="1450757"/>
          </a:xfrm>
        </p:spPr>
        <p:txBody>
          <a:bodyPr>
            <a:normAutofit/>
          </a:bodyPr>
          <a:lstStyle/>
          <a:p>
            <a:r>
              <a:rPr lang="zh-TW" altLang="en-US" sz="5000" dirty="0" smtClean="0"/>
              <a:t>學海補助類型簡介</a:t>
            </a:r>
            <a:endParaRPr lang="zh-TW" altLang="en-US" sz="5000" dirty="0"/>
          </a:p>
        </p:txBody>
      </p:sp>
      <p:sp>
        <p:nvSpPr>
          <p:cNvPr id="9" name="圓角矩形 8"/>
          <p:cNvSpPr/>
          <p:nvPr/>
        </p:nvSpPr>
        <p:spPr>
          <a:xfrm>
            <a:off x="1494846" y="1828051"/>
            <a:ext cx="4349362" cy="4417981"/>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0" name="圓角矩形 9"/>
          <p:cNvSpPr/>
          <p:nvPr/>
        </p:nvSpPr>
        <p:spPr>
          <a:xfrm>
            <a:off x="1812894" y="2752180"/>
            <a:ext cx="3840482" cy="1304015"/>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2" name="圓角矩形 11"/>
          <p:cNvSpPr/>
          <p:nvPr/>
        </p:nvSpPr>
        <p:spPr>
          <a:xfrm>
            <a:off x="1812894" y="4342442"/>
            <a:ext cx="3840482" cy="1304015"/>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3" name="文字方塊 12"/>
          <p:cNvSpPr txBox="1"/>
          <p:nvPr/>
        </p:nvSpPr>
        <p:spPr>
          <a:xfrm>
            <a:off x="2727298" y="2059942"/>
            <a:ext cx="2138901" cy="553998"/>
          </a:xfrm>
          <a:prstGeom prst="rect">
            <a:avLst/>
          </a:prstGeom>
          <a:noFill/>
        </p:spPr>
        <p:txBody>
          <a:bodyPr wrap="square" rtlCol="0">
            <a:spAutoFit/>
          </a:bodyPr>
          <a:lstStyle/>
          <a:p>
            <a:r>
              <a:rPr lang="zh-TW" altLang="en-US" sz="3000" b="1" dirty="0" smtClean="0"/>
              <a:t>學生</a:t>
            </a:r>
            <a:r>
              <a:rPr lang="zh-TW" altLang="en-US" sz="2300" b="1" dirty="0" smtClean="0"/>
              <a:t>個人申請</a:t>
            </a:r>
            <a:endParaRPr lang="zh-TW" altLang="en-US" sz="2300" b="1" dirty="0"/>
          </a:p>
        </p:txBody>
      </p:sp>
      <p:sp>
        <p:nvSpPr>
          <p:cNvPr id="14" name="文字方塊 13"/>
          <p:cNvSpPr txBox="1"/>
          <p:nvPr/>
        </p:nvSpPr>
        <p:spPr>
          <a:xfrm>
            <a:off x="1965299" y="2792465"/>
            <a:ext cx="3688077" cy="1246495"/>
          </a:xfrm>
          <a:prstGeom prst="rect">
            <a:avLst/>
          </a:prstGeom>
          <a:noFill/>
        </p:spPr>
        <p:txBody>
          <a:bodyPr wrap="square" rtlCol="0">
            <a:spAutoFit/>
          </a:bodyPr>
          <a:lstStyle/>
          <a:p>
            <a:r>
              <a:rPr lang="zh-TW" altLang="en-US" sz="2100" b="1" dirty="0" smtClean="0"/>
              <a:t>學海飛颺</a:t>
            </a:r>
            <a:endParaRPr lang="en-US" altLang="zh-TW" sz="2100" b="1" dirty="0" smtClean="0"/>
          </a:p>
          <a:p>
            <a:r>
              <a:rPr lang="zh-TW" altLang="en-US" dirty="0"/>
              <a:t>選送優秀學生赴國外大專校院（不包括大陸地區及</a:t>
            </a:r>
            <a:r>
              <a:rPr lang="zh-TW" altLang="en-US" dirty="0" smtClean="0"/>
              <a:t>香港、</a:t>
            </a:r>
            <a:r>
              <a:rPr lang="zh-TW" altLang="en-US" dirty="0"/>
              <a:t>澳門）</a:t>
            </a:r>
            <a:r>
              <a:rPr lang="zh-TW" altLang="en-US" b="1" u="sng" dirty="0"/>
              <a:t>修讀學分</a:t>
            </a:r>
            <a:r>
              <a:rPr lang="zh-TW" altLang="en-US" dirty="0"/>
              <a:t>。</a:t>
            </a:r>
            <a:endParaRPr lang="zh-TW" altLang="en-US" sz="2100" b="1" dirty="0"/>
          </a:p>
        </p:txBody>
      </p:sp>
      <p:sp>
        <p:nvSpPr>
          <p:cNvPr id="15" name="文字方塊 14"/>
          <p:cNvSpPr txBox="1"/>
          <p:nvPr/>
        </p:nvSpPr>
        <p:spPr>
          <a:xfrm>
            <a:off x="1920900" y="4395741"/>
            <a:ext cx="3624469" cy="1246495"/>
          </a:xfrm>
          <a:prstGeom prst="rect">
            <a:avLst/>
          </a:prstGeom>
          <a:noFill/>
        </p:spPr>
        <p:txBody>
          <a:bodyPr wrap="square" rtlCol="0">
            <a:spAutoFit/>
          </a:bodyPr>
          <a:lstStyle/>
          <a:p>
            <a:r>
              <a:rPr lang="zh-TW" altLang="en-US" sz="2100" b="1" dirty="0" smtClean="0"/>
              <a:t>學海惜珠</a:t>
            </a:r>
            <a:endParaRPr lang="en-US" altLang="zh-TW" sz="2100" b="1" dirty="0" smtClean="0"/>
          </a:p>
          <a:p>
            <a:r>
              <a:rPr lang="zh-TW" altLang="en-US" dirty="0"/>
              <a:t>選送</a:t>
            </a:r>
            <a:r>
              <a:rPr lang="zh-TW" altLang="en-US" b="1" u="sng" dirty="0"/>
              <a:t>勵學</a:t>
            </a:r>
            <a:r>
              <a:rPr lang="zh-TW" altLang="en-US" dirty="0"/>
              <a:t>優秀學生赴國外大專校院（不包括大陸地區</a:t>
            </a:r>
            <a:r>
              <a:rPr lang="zh-TW" altLang="en-US" dirty="0" smtClean="0"/>
              <a:t>及香港</a:t>
            </a:r>
            <a:r>
              <a:rPr lang="zh-TW" altLang="en-US" dirty="0"/>
              <a:t>、澳門）</a:t>
            </a:r>
            <a:r>
              <a:rPr lang="zh-TW" altLang="en-US" b="1" u="sng" dirty="0"/>
              <a:t>修讀學分</a:t>
            </a:r>
            <a:r>
              <a:rPr lang="zh-TW" altLang="en-US" dirty="0"/>
              <a:t>。</a:t>
            </a:r>
            <a:endParaRPr lang="zh-TW" altLang="en-US" sz="2100" b="1" dirty="0"/>
          </a:p>
        </p:txBody>
      </p:sp>
      <p:sp>
        <p:nvSpPr>
          <p:cNvPr id="18" name="圓角矩形 17"/>
          <p:cNvSpPr/>
          <p:nvPr/>
        </p:nvSpPr>
        <p:spPr>
          <a:xfrm>
            <a:off x="6608860" y="1828051"/>
            <a:ext cx="4349362" cy="4417981"/>
          </a:xfrm>
          <a:prstGeom prst="roundRect">
            <a:avLst/>
          </a:prstGeom>
          <a:solidFill>
            <a:srgbClr val="FF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19" name="文字方塊 18"/>
          <p:cNvSpPr txBox="1"/>
          <p:nvPr/>
        </p:nvSpPr>
        <p:spPr>
          <a:xfrm>
            <a:off x="7015703" y="2041702"/>
            <a:ext cx="3893990" cy="553998"/>
          </a:xfrm>
          <a:prstGeom prst="rect">
            <a:avLst/>
          </a:prstGeom>
          <a:noFill/>
        </p:spPr>
        <p:txBody>
          <a:bodyPr wrap="square" rtlCol="0">
            <a:spAutoFit/>
          </a:bodyPr>
          <a:lstStyle/>
          <a:p>
            <a:r>
              <a:rPr lang="zh-TW" altLang="en-US" sz="3000" b="1" dirty="0" smtClean="0"/>
              <a:t>教師</a:t>
            </a:r>
            <a:r>
              <a:rPr lang="en-US" altLang="zh-TW" sz="2300" b="1" dirty="0" smtClean="0"/>
              <a:t>(</a:t>
            </a:r>
            <a:r>
              <a:rPr lang="zh-TW" altLang="en-US" sz="2300" b="1" dirty="0" smtClean="0"/>
              <a:t>計畫主持人</a:t>
            </a:r>
            <a:r>
              <a:rPr lang="en-US" altLang="zh-TW" sz="2300" b="1" dirty="0" smtClean="0"/>
              <a:t>)</a:t>
            </a:r>
            <a:r>
              <a:rPr lang="zh-TW" altLang="en-US" sz="2300" b="1" dirty="0"/>
              <a:t>提</a:t>
            </a:r>
            <a:r>
              <a:rPr lang="zh-TW" altLang="en-US" sz="2300" b="1" dirty="0" smtClean="0"/>
              <a:t>出申請</a:t>
            </a:r>
            <a:endParaRPr lang="zh-TW" altLang="en-US" sz="2300" b="1" dirty="0"/>
          </a:p>
        </p:txBody>
      </p:sp>
      <p:sp>
        <p:nvSpPr>
          <p:cNvPr id="20" name="圓角矩形 19"/>
          <p:cNvSpPr/>
          <p:nvPr/>
        </p:nvSpPr>
        <p:spPr>
          <a:xfrm>
            <a:off x="6863300" y="2757092"/>
            <a:ext cx="3840482" cy="1304015"/>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21" name="圓角矩形 20"/>
          <p:cNvSpPr/>
          <p:nvPr/>
        </p:nvSpPr>
        <p:spPr>
          <a:xfrm>
            <a:off x="6863300" y="4342442"/>
            <a:ext cx="3840482" cy="1304015"/>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22" name="文字方塊 21"/>
          <p:cNvSpPr txBox="1"/>
          <p:nvPr/>
        </p:nvSpPr>
        <p:spPr>
          <a:xfrm>
            <a:off x="6863300" y="2787553"/>
            <a:ext cx="3840482" cy="1246495"/>
          </a:xfrm>
          <a:prstGeom prst="rect">
            <a:avLst/>
          </a:prstGeom>
          <a:noFill/>
        </p:spPr>
        <p:txBody>
          <a:bodyPr wrap="square" rtlCol="0">
            <a:spAutoFit/>
          </a:bodyPr>
          <a:lstStyle/>
          <a:p>
            <a:r>
              <a:rPr lang="zh-TW" altLang="en-US" sz="2100" b="1" dirty="0" smtClean="0"/>
              <a:t>學海築夢</a:t>
            </a:r>
            <a:endParaRPr lang="zh-TW" altLang="en-US" dirty="0"/>
          </a:p>
          <a:p>
            <a:r>
              <a:rPr lang="zh-TW" altLang="en-US" dirty="0"/>
              <a:t>選送學生赴國外</a:t>
            </a:r>
            <a:r>
              <a:rPr lang="zh-TW" altLang="en-US" b="1" u="sng" dirty="0"/>
              <a:t>非新南向</a:t>
            </a:r>
            <a:r>
              <a:rPr lang="zh-TW" altLang="en-US" b="1" u="sng" dirty="0" smtClean="0"/>
              <a:t>國家</a:t>
            </a:r>
            <a:r>
              <a:rPr lang="zh-TW" altLang="en-US" dirty="0" smtClean="0"/>
              <a:t>（</a:t>
            </a:r>
            <a:r>
              <a:rPr lang="zh-TW" altLang="en-US" dirty="0"/>
              <a:t>不包括大陸地區及香港、澳門</a:t>
            </a:r>
            <a:r>
              <a:rPr lang="zh-TW" altLang="en-US" dirty="0" smtClean="0"/>
              <a:t>）之</a:t>
            </a:r>
            <a:r>
              <a:rPr lang="zh-TW" altLang="en-US" dirty="0"/>
              <a:t>企業或機構進行</a:t>
            </a:r>
            <a:r>
              <a:rPr lang="zh-TW" altLang="en-US" b="1" u="sng" dirty="0"/>
              <a:t>職場實習</a:t>
            </a:r>
          </a:p>
        </p:txBody>
      </p:sp>
      <p:sp>
        <p:nvSpPr>
          <p:cNvPr id="23" name="文字方塊 22"/>
          <p:cNvSpPr txBox="1"/>
          <p:nvPr/>
        </p:nvSpPr>
        <p:spPr>
          <a:xfrm>
            <a:off x="7015703" y="4447662"/>
            <a:ext cx="3688079" cy="969496"/>
          </a:xfrm>
          <a:prstGeom prst="rect">
            <a:avLst/>
          </a:prstGeom>
          <a:noFill/>
        </p:spPr>
        <p:txBody>
          <a:bodyPr wrap="square" rtlCol="0">
            <a:spAutoFit/>
          </a:bodyPr>
          <a:lstStyle/>
          <a:p>
            <a:r>
              <a:rPr lang="zh-TW" altLang="en-US" sz="2100" b="1" dirty="0"/>
              <a:t>新南向學海築</a:t>
            </a:r>
            <a:r>
              <a:rPr lang="zh-TW" altLang="en-US" sz="2100" b="1" dirty="0" smtClean="0"/>
              <a:t>夢</a:t>
            </a:r>
            <a:endParaRPr lang="zh-TW" altLang="en-US" dirty="0"/>
          </a:p>
          <a:p>
            <a:r>
              <a:rPr lang="zh-TW" altLang="en-US" dirty="0"/>
              <a:t>選送學生赴</a:t>
            </a:r>
            <a:r>
              <a:rPr lang="zh-TW" altLang="en-US" b="1" u="sng" dirty="0"/>
              <a:t>新南向國家</a:t>
            </a:r>
            <a:r>
              <a:rPr lang="zh-TW" altLang="en-US" dirty="0"/>
              <a:t>之企業或機構進行</a:t>
            </a:r>
            <a:r>
              <a:rPr lang="zh-TW" altLang="en-US" b="1" u="sng" dirty="0"/>
              <a:t>職場實習</a:t>
            </a:r>
          </a:p>
        </p:txBody>
      </p:sp>
    </p:spTree>
    <p:extLst>
      <p:ext uri="{BB962C8B-B14F-4D97-AF65-F5344CB8AC3E}">
        <p14:creationId xmlns:p14="http://schemas.microsoft.com/office/powerpoint/2010/main" val="16799691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98782" y="1829065"/>
            <a:ext cx="11934908" cy="4444513"/>
          </a:xfrm>
        </p:spPr>
        <p:txBody>
          <a:bodyPr>
            <a:noAutofit/>
          </a:bodyPr>
          <a:lstStyle/>
          <a:p>
            <a:pPr lvl="0"/>
            <a:r>
              <a:rPr lang="zh-TW" altLang="en-US" dirty="0">
                <a:latin typeface="新細明體" panose="02020500000000000000" pitchFamily="18" charset="-120"/>
                <a:ea typeface="新細明體" panose="02020500000000000000" pitchFamily="18" charset="-120"/>
              </a:rPr>
              <a:t>一、</a:t>
            </a:r>
            <a:r>
              <a:rPr lang="zh-TW" altLang="zh-TW" dirty="0" smtClean="0">
                <a:latin typeface="新細明體" panose="02020500000000000000" pitchFamily="18" charset="-120"/>
                <a:ea typeface="新細明體" panose="02020500000000000000" pitchFamily="18" charset="-120"/>
              </a:rPr>
              <a:t>已</a:t>
            </a:r>
            <a:r>
              <a:rPr lang="zh-TW" altLang="zh-TW" dirty="0">
                <a:latin typeface="新細明體" panose="02020500000000000000" pitchFamily="18" charset="-120"/>
                <a:ea typeface="新細明體" panose="02020500000000000000" pitchFamily="18" charset="-120"/>
              </a:rPr>
              <a:t>就讀一學期以上且</a:t>
            </a:r>
            <a:r>
              <a:rPr lang="zh-TW" altLang="zh-TW" u="sng" dirty="0">
                <a:solidFill>
                  <a:srgbClr val="FF0000"/>
                </a:solidFill>
                <a:latin typeface="新細明體" panose="02020500000000000000" pitchFamily="18" charset="-120"/>
                <a:ea typeface="新細明體" panose="02020500000000000000" pitchFamily="18" charset="-120"/>
              </a:rPr>
              <a:t>非當學期畢業</a:t>
            </a:r>
            <a:r>
              <a:rPr lang="zh-TW" altLang="zh-TW" dirty="0">
                <a:latin typeface="新細明體" panose="02020500000000000000" pitchFamily="18" charset="-120"/>
                <a:ea typeface="新細明體" panose="02020500000000000000" pitchFamily="18" charset="-120"/>
              </a:rPr>
              <a:t>之在學學生，不包括國內及境外在職專班生。</a:t>
            </a:r>
          </a:p>
          <a:p>
            <a:pPr lvl="0"/>
            <a:r>
              <a:rPr lang="zh-TW" altLang="en-US" dirty="0" smtClean="0">
                <a:latin typeface="新細明體" panose="02020500000000000000" pitchFamily="18" charset="-120"/>
                <a:ea typeface="新細明體" panose="02020500000000000000" pitchFamily="18" charset="-120"/>
              </a:rPr>
              <a:t>二、</a:t>
            </a:r>
            <a:r>
              <a:rPr lang="zh-TW" altLang="zh-TW" dirty="0" smtClean="0">
                <a:latin typeface="新細明體" panose="02020500000000000000" pitchFamily="18" charset="-120"/>
                <a:ea typeface="新細明體" panose="02020500000000000000" pitchFamily="18" charset="-120"/>
              </a:rPr>
              <a:t>須</a:t>
            </a:r>
            <a:r>
              <a:rPr lang="zh-TW" altLang="zh-TW" dirty="0">
                <a:latin typeface="新細明體" panose="02020500000000000000" pitchFamily="18" charset="-120"/>
                <a:ea typeface="新細明體" panose="02020500000000000000" pitchFamily="18" charset="-120"/>
              </a:rPr>
              <a:t>具中華民國國籍，且在臺灣地區設有戶籍者。</a:t>
            </a:r>
          </a:p>
          <a:p>
            <a:pPr lvl="0"/>
            <a:r>
              <a:rPr lang="zh-TW" altLang="en-US" dirty="0" smtClean="0">
                <a:latin typeface="新細明體" panose="02020500000000000000" pitchFamily="18" charset="-120"/>
                <a:ea typeface="新細明體" panose="02020500000000000000" pitchFamily="18" charset="-120"/>
              </a:rPr>
              <a:t>三、</a:t>
            </a:r>
            <a:r>
              <a:rPr lang="zh-TW" altLang="zh-TW" dirty="0" smtClean="0">
                <a:latin typeface="新細明體" panose="02020500000000000000" pitchFamily="18" charset="-120"/>
                <a:ea typeface="新細明體" panose="02020500000000000000" pitchFamily="18" charset="-120"/>
              </a:rPr>
              <a:t>須</a:t>
            </a:r>
            <a:r>
              <a:rPr lang="zh-TW" altLang="zh-TW" dirty="0">
                <a:latin typeface="新細明體" panose="02020500000000000000" pitchFamily="18" charset="-120"/>
                <a:ea typeface="新細明體" panose="02020500000000000000" pitchFamily="18" charset="-120"/>
              </a:rPr>
              <a:t>具備交換學校規定之外國語言能力標準；若交換學校無標準，則需</a:t>
            </a:r>
            <a:r>
              <a:rPr lang="zh-TW" altLang="zh-TW" dirty="0" smtClean="0">
                <a:latin typeface="新細明體" panose="02020500000000000000" pitchFamily="18" charset="-120"/>
                <a:ea typeface="新細明體" panose="02020500000000000000" pitchFamily="18" charset="-120"/>
              </a:rPr>
              <a:t>符合以下標準</a:t>
            </a:r>
            <a:r>
              <a:rPr lang="zh-TW" altLang="zh-TW" dirty="0">
                <a:latin typeface="新細明體" panose="02020500000000000000" pitchFamily="18" charset="-120"/>
                <a:ea typeface="新細明體" panose="02020500000000000000" pitchFamily="18" charset="-120"/>
              </a:rPr>
              <a:t>：</a:t>
            </a:r>
          </a:p>
          <a:p>
            <a:r>
              <a:rPr lang="en-US" altLang="zh-TW" dirty="0" smtClean="0">
                <a:latin typeface="新細明體" panose="02020500000000000000" pitchFamily="18" charset="-120"/>
                <a:ea typeface="新細明體" panose="02020500000000000000" pitchFamily="18" charset="-120"/>
              </a:rPr>
              <a:t>(</a:t>
            </a:r>
            <a:r>
              <a:rPr lang="zh-TW" altLang="en-US" dirty="0" smtClean="0">
                <a:latin typeface="新細明體" panose="02020500000000000000" pitchFamily="18" charset="-120"/>
                <a:ea typeface="新細明體" panose="02020500000000000000" pitchFamily="18" charset="-120"/>
              </a:rPr>
              <a:t>一</a:t>
            </a:r>
            <a:r>
              <a:rPr lang="en-US" altLang="zh-TW" dirty="0" smtClean="0">
                <a:latin typeface="新細明體" panose="02020500000000000000" pitchFamily="18" charset="-120"/>
                <a:ea typeface="新細明體" panose="02020500000000000000" pitchFamily="18" charset="-120"/>
              </a:rPr>
              <a:t>)</a:t>
            </a:r>
            <a:r>
              <a:rPr lang="zh-TW" altLang="zh-TW" dirty="0" smtClean="0">
                <a:latin typeface="新細明體" panose="02020500000000000000" pitchFamily="18" charset="-120"/>
                <a:ea typeface="新細明體" panose="02020500000000000000" pitchFamily="18" charset="-120"/>
              </a:rPr>
              <a:t>英文</a:t>
            </a:r>
            <a:r>
              <a:rPr lang="en-US" altLang="zh-TW" dirty="0">
                <a:latin typeface="新細明體" panose="02020500000000000000" pitchFamily="18" charset="-120"/>
                <a:ea typeface="新細明體" panose="02020500000000000000" pitchFamily="18" charset="-120"/>
              </a:rPr>
              <a:t>:</a:t>
            </a:r>
            <a:r>
              <a:rPr lang="zh-TW" altLang="zh-TW" b="1" u="sng" dirty="0" smtClean="0">
                <a:solidFill>
                  <a:srgbClr val="FF0000"/>
                </a:solidFill>
                <a:latin typeface="新細明體" panose="02020500000000000000" pitchFamily="18" charset="-120"/>
                <a:ea typeface="新細明體" panose="02020500000000000000" pitchFamily="18" charset="-120"/>
              </a:rPr>
              <a:t>多</a:t>
            </a:r>
            <a:r>
              <a:rPr lang="zh-TW" altLang="zh-TW" b="1" u="sng" dirty="0">
                <a:solidFill>
                  <a:srgbClr val="FF0000"/>
                </a:solidFill>
                <a:latin typeface="新細明體" panose="02020500000000000000" pitchFamily="18" charset="-120"/>
                <a:ea typeface="新細明體" panose="02020500000000000000" pitchFamily="18" charset="-120"/>
              </a:rPr>
              <a:t>益</a:t>
            </a:r>
            <a:r>
              <a:rPr lang="en-US" altLang="zh-TW" b="1" u="sng" dirty="0">
                <a:solidFill>
                  <a:srgbClr val="FF0000"/>
                </a:solidFill>
                <a:latin typeface="新細明體" panose="02020500000000000000" pitchFamily="18" charset="-120"/>
                <a:ea typeface="新細明體" panose="02020500000000000000" pitchFamily="18" charset="-120"/>
              </a:rPr>
              <a:t>(TOEIC)550</a:t>
            </a:r>
            <a:r>
              <a:rPr lang="zh-TW" altLang="zh-TW" b="1" u="sng" dirty="0">
                <a:solidFill>
                  <a:srgbClr val="FF0000"/>
                </a:solidFill>
                <a:latin typeface="新細明體" panose="02020500000000000000" pitchFamily="18" charset="-120"/>
                <a:ea typeface="新細明體" panose="02020500000000000000" pitchFamily="18" charset="-120"/>
              </a:rPr>
              <a:t>分</a:t>
            </a:r>
            <a:r>
              <a:rPr lang="zh-TW" altLang="zh-TW" dirty="0" smtClean="0">
                <a:latin typeface="新細明體" panose="02020500000000000000" pitchFamily="18" charset="-120"/>
                <a:ea typeface="新細明體" panose="02020500000000000000" pitchFamily="18" charset="-120"/>
              </a:rPr>
              <a:t>以上</a:t>
            </a:r>
            <a:r>
              <a:rPr lang="en-US" altLang="zh-TW" dirty="0" smtClean="0">
                <a:latin typeface="新細明體" panose="02020500000000000000" pitchFamily="18" charset="-120"/>
                <a:ea typeface="新細明體" panose="02020500000000000000" pitchFamily="18" charset="-120"/>
              </a:rPr>
              <a:t>(</a:t>
            </a:r>
            <a:r>
              <a:rPr lang="zh-TW" altLang="en-US" dirty="0" smtClean="0">
                <a:solidFill>
                  <a:srgbClr val="FF0000"/>
                </a:solidFill>
                <a:latin typeface="新細明體" panose="02020500000000000000" pitchFamily="18" charset="-120"/>
                <a:ea typeface="新細明體" panose="02020500000000000000" pitchFamily="18" charset="-120"/>
              </a:rPr>
              <a:t>其他標準請查閱校內要點</a:t>
            </a:r>
            <a:r>
              <a:rPr lang="en-US" altLang="zh-TW" dirty="0" smtClean="0">
                <a:latin typeface="新細明體" panose="02020500000000000000" pitchFamily="18" charset="-120"/>
                <a:ea typeface="新細明體" panose="02020500000000000000" pitchFamily="18" charset="-120"/>
              </a:rPr>
              <a:t>)</a:t>
            </a:r>
            <a:r>
              <a:rPr lang="zh-TW" altLang="en-US" dirty="0" smtClean="0">
                <a:latin typeface="新細明體" panose="02020500000000000000" pitchFamily="18" charset="-120"/>
                <a:ea typeface="新細明體" panose="02020500000000000000" pitchFamily="18" charset="-120"/>
              </a:rPr>
              <a:t>。</a:t>
            </a:r>
            <a:endParaRPr lang="zh-TW" altLang="zh-TW" dirty="0">
              <a:latin typeface="新細明體" panose="02020500000000000000" pitchFamily="18" charset="-120"/>
              <a:ea typeface="新細明體" panose="02020500000000000000" pitchFamily="18" charset="-120"/>
            </a:endParaRPr>
          </a:p>
          <a:p>
            <a:r>
              <a:rPr lang="en-US" altLang="zh-TW" dirty="0" smtClean="0">
                <a:latin typeface="新細明體" panose="02020500000000000000" pitchFamily="18" charset="-120"/>
                <a:ea typeface="新細明體" panose="02020500000000000000" pitchFamily="18" charset="-120"/>
              </a:rPr>
              <a:t>(</a:t>
            </a:r>
            <a:r>
              <a:rPr lang="zh-TW" altLang="en-US" dirty="0" smtClean="0">
                <a:latin typeface="新細明體" panose="02020500000000000000" pitchFamily="18" charset="-120"/>
                <a:ea typeface="新細明體" panose="02020500000000000000" pitchFamily="18" charset="-120"/>
              </a:rPr>
              <a:t>二</a:t>
            </a:r>
            <a:r>
              <a:rPr lang="en-US" altLang="zh-TW" dirty="0" smtClean="0">
                <a:latin typeface="新細明體" panose="02020500000000000000" pitchFamily="18" charset="-120"/>
                <a:ea typeface="新細明體" panose="02020500000000000000" pitchFamily="18" charset="-120"/>
              </a:rPr>
              <a:t>)</a:t>
            </a:r>
            <a:r>
              <a:rPr lang="zh-TW" altLang="zh-TW" dirty="0" smtClean="0">
                <a:latin typeface="新細明體" panose="02020500000000000000" pitchFamily="18" charset="-120"/>
                <a:ea typeface="新細明體" panose="02020500000000000000" pitchFamily="18" charset="-120"/>
              </a:rPr>
              <a:t>日文</a:t>
            </a:r>
            <a:r>
              <a:rPr lang="zh-TW" altLang="zh-TW" dirty="0">
                <a:latin typeface="新細明體" panose="02020500000000000000" pitchFamily="18" charset="-120"/>
                <a:ea typeface="新細明體" panose="02020500000000000000" pitchFamily="18" charset="-120"/>
              </a:rPr>
              <a:t>（以下擇</a:t>
            </a:r>
            <a:r>
              <a:rPr lang="zh-TW" altLang="zh-TW" dirty="0" smtClean="0">
                <a:latin typeface="新細明體" panose="02020500000000000000" pitchFamily="18" charset="-120"/>
                <a:ea typeface="新細明體" panose="02020500000000000000" pitchFamily="18" charset="-120"/>
              </a:rPr>
              <a:t>一）</a:t>
            </a:r>
            <a:r>
              <a:rPr lang="en-US" altLang="zh-TW" dirty="0" smtClean="0">
                <a:latin typeface="新細明體" panose="02020500000000000000" pitchFamily="18" charset="-120"/>
                <a:ea typeface="新細明體" panose="02020500000000000000" pitchFamily="18" charset="-120"/>
              </a:rPr>
              <a:t>:</a:t>
            </a:r>
            <a:r>
              <a:rPr lang="zh-TW" altLang="en-US" dirty="0" smtClean="0">
                <a:latin typeface="新細明體" panose="02020500000000000000" pitchFamily="18" charset="-120"/>
                <a:ea typeface="新細明體" panose="02020500000000000000" pitchFamily="18" charset="-120"/>
              </a:rPr>
              <a:t>   </a:t>
            </a:r>
            <a:r>
              <a:rPr lang="en-US" altLang="zh-TW" dirty="0" smtClean="0">
                <a:latin typeface="新細明體" panose="02020500000000000000" pitchFamily="18" charset="-120"/>
                <a:ea typeface="新細明體" panose="02020500000000000000" pitchFamily="18" charset="-120"/>
              </a:rPr>
              <a:t>1.JLPT</a:t>
            </a:r>
            <a:r>
              <a:rPr lang="zh-TW" altLang="zh-TW" dirty="0" smtClean="0">
                <a:latin typeface="新細明體" panose="02020500000000000000" pitchFamily="18" charset="-120"/>
                <a:ea typeface="新細明體" panose="02020500000000000000" pitchFamily="18" charset="-120"/>
              </a:rPr>
              <a:t>日本語能力試驗</a:t>
            </a:r>
            <a:r>
              <a:rPr lang="en-US" altLang="zh-TW" b="1" u="sng" dirty="0" smtClean="0">
                <a:solidFill>
                  <a:srgbClr val="FF0000"/>
                </a:solidFill>
                <a:latin typeface="新細明體" panose="02020500000000000000" pitchFamily="18" charset="-120"/>
                <a:ea typeface="新細明體" panose="02020500000000000000" pitchFamily="18" charset="-120"/>
              </a:rPr>
              <a:t>N4</a:t>
            </a:r>
            <a:r>
              <a:rPr lang="zh-TW" altLang="zh-TW" dirty="0" smtClean="0">
                <a:latin typeface="新細明體" panose="02020500000000000000" pitchFamily="18" charset="-120"/>
                <a:ea typeface="新細明體" panose="02020500000000000000" pitchFamily="18" charset="-120"/>
              </a:rPr>
              <a:t>及格。</a:t>
            </a:r>
            <a:r>
              <a:rPr lang="en-US" altLang="zh-TW" dirty="0" smtClean="0">
                <a:latin typeface="新細明體" panose="02020500000000000000" pitchFamily="18" charset="-120"/>
                <a:ea typeface="新細明體" panose="02020500000000000000" pitchFamily="18" charset="-120"/>
              </a:rPr>
              <a:t>2.J.TEST</a:t>
            </a:r>
            <a:r>
              <a:rPr lang="zh-TW" altLang="zh-TW" dirty="0" smtClean="0">
                <a:latin typeface="新細明體" panose="02020500000000000000" pitchFamily="18" charset="-120"/>
                <a:ea typeface="新細明體" panose="02020500000000000000" pitchFamily="18" charset="-120"/>
              </a:rPr>
              <a:t>實用日本語檢定</a:t>
            </a:r>
            <a:r>
              <a:rPr lang="en-US" altLang="zh-TW" dirty="0" smtClean="0">
                <a:latin typeface="新細明體" panose="02020500000000000000" pitchFamily="18" charset="-120"/>
                <a:ea typeface="新細明體" panose="02020500000000000000" pitchFamily="18" charset="-120"/>
              </a:rPr>
              <a:t>E</a:t>
            </a:r>
            <a:r>
              <a:rPr lang="zh-TW" altLang="zh-TW" dirty="0" smtClean="0">
                <a:latin typeface="新細明體" panose="02020500000000000000" pitchFamily="18" charset="-120"/>
                <a:ea typeface="新細明體" panose="02020500000000000000" pitchFamily="18" charset="-120"/>
              </a:rPr>
              <a:t>級。</a:t>
            </a:r>
          </a:p>
          <a:p>
            <a:pPr lvl="0"/>
            <a:r>
              <a:rPr lang="zh-TW" altLang="en-US" dirty="0" smtClean="0">
                <a:latin typeface="新細明體" panose="02020500000000000000" pitchFamily="18" charset="-120"/>
                <a:ea typeface="新細明體" panose="02020500000000000000" pitchFamily="18" charset="-120"/>
              </a:rPr>
              <a:t>四、</a:t>
            </a:r>
            <a:r>
              <a:rPr lang="zh-TW" altLang="zh-TW" dirty="0" smtClean="0">
                <a:latin typeface="新細明體" panose="02020500000000000000" pitchFamily="18" charset="-120"/>
                <a:ea typeface="新細明體" panose="02020500000000000000" pitchFamily="18" charset="-120"/>
              </a:rPr>
              <a:t>在校學業成績優異，或有其他個人傑出表現者。</a:t>
            </a:r>
          </a:p>
          <a:p>
            <a:pPr lvl="0"/>
            <a:r>
              <a:rPr lang="zh-TW" altLang="en-US" dirty="0" smtClean="0">
                <a:latin typeface="新細明體" panose="02020500000000000000" pitchFamily="18" charset="-120"/>
                <a:ea typeface="新細明體" panose="02020500000000000000" pitchFamily="18" charset="-120"/>
              </a:rPr>
              <a:t>五、</a:t>
            </a:r>
            <a:r>
              <a:rPr lang="zh-TW" altLang="zh-TW" b="1" dirty="0" smtClean="0">
                <a:solidFill>
                  <a:srgbClr val="FF0000"/>
                </a:solidFill>
                <a:latin typeface="新細明體" panose="02020500000000000000" pitchFamily="18" charset="-120"/>
                <a:ea typeface="新細明體" panose="02020500000000000000" pitchFamily="18" charset="-120"/>
              </a:rPr>
              <a:t>未</a:t>
            </a:r>
            <a:r>
              <a:rPr lang="zh-TW" altLang="zh-TW" b="1" dirty="0">
                <a:solidFill>
                  <a:srgbClr val="FF0000"/>
                </a:solidFill>
                <a:latin typeface="新細明體" panose="02020500000000000000" pitchFamily="18" charset="-120"/>
                <a:ea typeface="新細明體" panose="02020500000000000000" pitchFamily="18" charset="-120"/>
              </a:rPr>
              <a:t>同時或重複領取</a:t>
            </a:r>
            <a:r>
              <a:rPr lang="zh-TW" altLang="zh-TW" dirty="0">
                <a:latin typeface="新細明體" panose="02020500000000000000" pitchFamily="18" charset="-120"/>
                <a:ea typeface="新細明體" panose="02020500000000000000" pitchFamily="18" charset="-120"/>
              </a:rPr>
              <a:t>政府</a:t>
            </a:r>
            <a:r>
              <a:rPr lang="zh-TW" altLang="zh-TW" b="1" dirty="0">
                <a:solidFill>
                  <a:srgbClr val="FF0000"/>
                </a:solidFill>
                <a:latin typeface="新細明體" panose="02020500000000000000" pitchFamily="18" charset="-120"/>
                <a:ea typeface="新細明體" panose="02020500000000000000" pitchFamily="18" charset="-120"/>
              </a:rPr>
              <a:t>其他留學獎學金</a:t>
            </a:r>
            <a:r>
              <a:rPr lang="zh-TW" altLang="zh-TW" dirty="0">
                <a:latin typeface="新細明體" panose="02020500000000000000" pitchFamily="18" charset="-120"/>
                <a:ea typeface="新細明體" panose="02020500000000000000" pitchFamily="18" charset="-120"/>
              </a:rPr>
              <a:t>者。</a:t>
            </a:r>
          </a:p>
          <a:p>
            <a:pPr>
              <a:lnSpc>
                <a:spcPts val="2100"/>
              </a:lnSpc>
            </a:pPr>
            <a:r>
              <a:rPr lang="zh-TW" altLang="en-US" dirty="0">
                <a:latin typeface="新細明體" panose="02020500000000000000" pitchFamily="18" charset="-120"/>
                <a:ea typeface="新細明體" panose="02020500000000000000" pitchFamily="18" charset="-120"/>
              </a:rPr>
              <a:t>六、</a:t>
            </a:r>
            <a:r>
              <a:rPr lang="zh-TW" altLang="zh-TW" dirty="0">
                <a:latin typeface="新細明體" panose="02020500000000000000" pitchFamily="18" charset="-120"/>
                <a:ea typeface="新細明體" panose="02020500000000000000" pitchFamily="18" charset="-120"/>
              </a:rPr>
              <a:t>申請</a:t>
            </a:r>
            <a:r>
              <a:rPr lang="zh-TW" altLang="zh-TW" b="1" dirty="0">
                <a:solidFill>
                  <a:srgbClr val="FF0000"/>
                </a:solidFill>
                <a:latin typeface="新細明體" panose="02020500000000000000" pitchFamily="18" charset="-120"/>
                <a:ea typeface="新細明體" panose="02020500000000000000" pitchFamily="18" charset="-120"/>
              </a:rPr>
              <a:t>學海惜珠</a:t>
            </a:r>
            <a:r>
              <a:rPr lang="zh-TW" altLang="zh-TW" dirty="0">
                <a:latin typeface="新細明體" panose="02020500000000000000" pitchFamily="18" charset="-120"/>
                <a:ea typeface="新細明體" panose="02020500000000000000" pitchFamily="18" charset="-120"/>
              </a:rPr>
              <a:t>者，應持各直轄市、縣</a:t>
            </a:r>
            <a:r>
              <a:rPr lang="en-US" altLang="zh-TW" dirty="0">
                <a:latin typeface="新細明體" panose="02020500000000000000" pitchFamily="18" charset="-120"/>
                <a:ea typeface="新細明體" panose="02020500000000000000" pitchFamily="18" charset="-120"/>
              </a:rPr>
              <a:t>(</a:t>
            </a:r>
            <a:r>
              <a:rPr lang="zh-TW" altLang="zh-TW" dirty="0">
                <a:latin typeface="新細明體" panose="02020500000000000000" pitchFamily="18" charset="-120"/>
                <a:ea typeface="新細明體" panose="02020500000000000000" pitchFamily="18" charset="-120"/>
              </a:rPr>
              <a:t>市</a:t>
            </a:r>
            <a:r>
              <a:rPr lang="en-US" altLang="zh-TW" dirty="0">
                <a:latin typeface="新細明體" panose="02020500000000000000" pitchFamily="18" charset="-120"/>
                <a:ea typeface="新細明體" panose="02020500000000000000" pitchFamily="18" charset="-120"/>
              </a:rPr>
              <a:t>)</a:t>
            </a:r>
            <a:r>
              <a:rPr lang="zh-TW" altLang="zh-TW" dirty="0">
                <a:latin typeface="新細明體" panose="02020500000000000000" pitchFamily="18" charset="-120"/>
                <a:ea typeface="新細明體" panose="02020500000000000000" pitchFamily="18" charset="-120"/>
              </a:rPr>
              <a:t>主管機關開立有效之低收入戶、中低收入</a:t>
            </a:r>
            <a:r>
              <a:rPr lang="zh-TW" altLang="zh-TW" dirty="0" smtClean="0">
                <a:latin typeface="新細明體" panose="02020500000000000000" pitchFamily="18" charset="-120"/>
                <a:ea typeface="新細明體" panose="02020500000000000000" pitchFamily="18" charset="-120"/>
              </a:rPr>
              <a:t>戶</a:t>
            </a:r>
            <a:r>
              <a:rPr lang="en-US" altLang="zh-TW" dirty="0" smtClean="0">
                <a:solidFill>
                  <a:srgbClr val="FF0000"/>
                </a:solidFill>
                <a:latin typeface="新細明體" panose="02020500000000000000" pitchFamily="18" charset="-120"/>
                <a:ea typeface="新細明體" panose="02020500000000000000" pitchFamily="18" charset="-120"/>
              </a:rPr>
              <a:t>(</a:t>
            </a:r>
            <a:r>
              <a:rPr lang="zh-TW" altLang="en-US" dirty="0" smtClean="0">
                <a:solidFill>
                  <a:srgbClr val="FF0000"/>
                </a:solidFill>
                <a:latin typeface="新細明體" panose="02020500000000000000" pitchFamily="18" charset="-120"/>
                <a:ea typeface="新細明體" panose="02020500000000000000" pitchFamily="18" charset="-120"/>
              </a:rPr>
              <a:t>略</a:t>
            </a:r>
            <a:r>
              <a:rPr lang="en-US" altLang="zh-TW" dirty="0" smtClean="0">
                <a:solidFill>
                  <a:srgbClr val="FF0000"/>
                </a:solidFill>
                <a:latin typeface="新細明體" panose="02020500000000000000" pitchFamily="18" charset="-120"/>
                <a:ea typeface="新細明體" panose="02020500000000000000" pitchFamily="18" charset="-120"/>
              </a:rPr>
              <a:t>)</a:t>
            </a:r>
            <a:r>
              <a:rPr lang="zh-TW" altLang="en-US" dirty="0" smtClean="0">
                <a:latin typeface="新細明體" panose="02020500000000000000" pitchFamily="18" charset="-120"/>
                <a:ea typeface="新細明體" panose="02020500000000000000" pitchFamily="18" charset="-120"/>
              </a:rPr>
              <a:t>等資格。</a:t>
            </a:r>
            <a:endParaRPr lang="zh-TW" altLang="zh-TW" dirty="0">
              <a:latin typeface="新細明體" panose="02020500000000000000" pitchFamily="18" charset="-120"/>
              <a:ea typeface="新細明體" panose="02020500000000000000" pitchFamily="18" charset="-120"/>
            </a:endParaRPr>
          </a:p>
          <a:p>
            <a:r>
              <a:rPr lang="zh-TW" altLang="en-US" dirty="0">
                <a:latin typeface="新細明體" panose="02020500000000000000" pitchFamily="18" charset="-120"/>
                <a:ea typeface="新細明體" panose="02020500000000000000" pitchFamily="18" charset="-120"/>
              </a:rPr>
              <a:t>七、</a:t>
            </a:r>
            <a:r>
              <a:rPr lang="zh-TW" altLang="zh-TW" dirty="0">
                <a:latin typeface="新細明體" panose="02020500000000000000" pitchFamily="18" charset="-120"/>
                <a:ea typeface="新細明體" panose="02020500000000000000" pitchFamily="18" charset="-120"/>
              </a:rPr>
              <a:t> 申請本計畫補助者，同一申請人，同一教育</a:t>
            </a:r>
            <a:r>
              <a:rPr lang="zh-TW" altLang="zh-TW" dirty="0" smtClean="0">
                <a:latin typeface="新細明體" panose="02020500000000000000" pitchFamily="18" charset="-120"/>
                <a:ea typeface="新細明體" panose="02020500000000000000" pitchFamily="18" charset="-120"/>
              </a:rPr>
              <a:t>階段，以補助一次為限。</a:t>
            </a:r>
            <a:endParaRPr lang="zh-TW" altLang="en-US" dirty="0">
              <a:latin typeface="新細明體" panose="02020500000000000000" pitchFamily="18" charset="-120"/>
              <a:ea typeface="新細明體" panose="02020500000000000000" pitchFamily="18" charset="-120"/>
            </a:endParaRPr>
          </a:p>
        </p:txBody>
      </p:sp>
      <p:sp>
        <p:nvSpPr>
          <p:cNvPr id="8" name="剪去單一角落矩形 7"/>
          <p:cNvSpPr/>
          <p:nvPr/>
        </p:nvSpPr>
        <p:spPr>
          <a:xfrm>
            <a:off x="0" y="473192"/>
            <a:ext cx="8961120" cy="1268144"/>
          </a:xfrm>
          <a:prstGeom prst="snip1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5000" dirty="0"/>
              <a:t>學海飛颺</a:t>
            </a:r>
            <a:r>
              <a:rPr lang="en-US" altLang="zh-TW" sz="5000" dirty="0"/>
              <a:t>/</a:t>
            </a:r>
            <a:r>
              <a:rPr lang="zh-TW" altLang="en-US" sz="5000" dirty="0"/>
              <a:t>惜</a:t>
            </a:r>
            <a:r>
              <a:rPr lang="zh-TW" altLang="en-US" sz="5000" dirty="0" smtClean="0"/>
              <a:t>珠  學生</a:t>
            </a:r>
            <a:r>
              <a:rPr lang="zh-TW" altLang="en-US" sz="5000" dirty="0"/>
              <a:t>申請資格</a:t>
            </a:r>
          </a:p>
        </p:txBody>
      </p:sp>
    </p:spTree>
    <p:extLst>
      <p:ext uri="{BB962C8B-B14F-4D97-AF65-F5344CB8AC3E}">
        <p14:creationId xmlns:p14="http://schemas.microsoft.com/office/powerpoint/2010/main" val="7627592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98782" y="1829065"/>
            <a:ext cx="11934908" cy="4444513"/>
          </a:xfrm>
        </p:spPr>
        <p:txBody>
          <a:bodyPr>
            <a:noAutofit/>
          </a:bodyPr>
          <a:lstStyle/>
          <a:p>
            <a:r>
              <a:rPr lang="en-US" altLang="zh-TW" dirty="0"/>
              <a:t>(</a:t>
            </a:r>
            <a:r>
              <a:rPr lang="zh-TW" altLang="zh-TW" dirty="0"/>
              <a:t>一</a:t>
            </a:r>
            <a:r>
              <a:rPr lang="en-US" altLang="zh-TW" dirty="0"/>
              <a:t>) </a:t>
            </a:r>
            <a:r>
              <a:rPr lang="zh-TW" altLang="zh-TW" dirty="0"/>
              <a:t>計畫主持人資格：本校專任教師</a:t>
            </a:r>
            <a:r>
              <a:rPr lang="zh-TW" altLang="zh-TW" dirty="0" smtClean="0"/>
              <a:t>。</a:t>
            </a:r>
            <a:endParaRPr lang="en-US" altLang="zh-TW" dirty="0" smtClean="0"/>
          </a:p>
          <a:p>
            <a:r>
              <a:rPr lang="en-US" altLang="zh-TW" dirty="0" smtClean="0"/>
              <a:t>(</a:t>
            </a:r>
            <a:r>
              <a:rPr lang="zh-TW" altLang="en-US" dirty="0"/>
              <a:t>二</a:t>
            </a:r>
            <a:r>
              <a:rPr lang="en-US" altLang="zh-TW" dirty="0" smtClean="0"/>
              <a:t>) </a:t>
            </a:r>
            <a:r>
              <a:rPr lang="zh-TW" altLang="zh-TW" dirty="0"/>
              <a:t>申請學生資格：</a:t>
            </a:r>
          </a:p>
          <a:p>
            <a:r>
              <a:rPr lang="en-US" altLang="zh-TW" dirty="0"/>
              <a:t>1. </a:t>
            </a:r>
            <a:r>
              <a:rPr lang="zh-TW" altLang="zh-TW" dirty="0"/>
              <a:t>具中華民國國籍，且在臺灣地區設有戶籍者。</a:t>
            </a:r>
          </a:p>
          <a:p>
            <a:r>
              <a:rPr lang="en-US" altLang="zh-TW" dirty="0"/>
              <a:t>2. </a:t>
            </a:r>
            <a:r>
              <a:rPr lang="zh-TW" altLang="zh-TW" dirty="0"/>
              <a:t>已就讀一學期以上且非當學期畢業之在學學生（不含國內及境外在職專班生）。</a:t>
            </a:r>
          </a:p>
          <a:p>
            <a:r>
              <a:rPr lang="en-US" altLang="zh-TW" dirty="0"/>
              <a:t>3. </a:t>
            </a:r>
            <a:r>
              <a:rPr lang="zh-TW" altLang="zh-TW" dirty="0"/>
              <a:t>學術專業能力由計畫主持人自行訂定。但學生外語能力應提出新制</a:t>
            </a:r>
            <a:r>
              <a:rPr lang="zh-TW" altLang="zh-TW" b="1" u="sng" dirty="0">
                <a:solidFill>
                  <a:srgbClr val="FF0000"/>
                </a:solidFill>
              </a:rPr>
              <a:t>多益</a:t>
            </a:r>
            <a:r>
              <a:rPr lang="en-US" altLang="zh-TW" dirty="0"/>
              <a:t> (2018</a:t>
            </a:r>
            <a:r>
              <a:rPr lang="zh-TW" altLang="zh-TW" dirty="0"/>
              <a:t>年</a:t>
            </a:r>
            <a:r>
              <a:rPr lang="en-US" altLang="zh-TW" dirty="0"/>
              <a:t>3</a:t>
            </a:r>
            <a:r>
              <a:rPr lang="zh-TW" altLang="zh-TW" dirty="0"/>
              <a:t>月實施</a:t>
            </a:r>
            <a:r>
              <a:rPr lang="en-US" altLang="zh-TW" dirty="0"/>
              <a:t>) </a:t>
            </a:r>
            <a:r>
              <a:rPr lang="en-US" altLang="zh-TW" b="1" u="sng" dirty="0">
                <a:solidFill>
                  <a:srgbClr val="FF0000"/>
                </a:solidFill>
              </a:rPr>
              <a:t>400</a:t>
            </a:r>
            <a:r>
              <a:rPr lang="zh-TW" altLang="zh-TW" b="1" u="sng" dirty="0">
                <a:solidFill>
                  <a:srgbClr val="FF0000"/>
                </a:solidFill>
              </a:rPr>
              <a:t>分</a:t>
            </a:r>
            <a:r>
              <a:rPr lang="en-US" altLang="zh-TW" b="1" u="sng" dirty="0">
                <a:solidFill>
                  <a:srgbClr val="FF0000"/>
                </a:solidFill>
              </a:rPr>
              <a:t>(</a:t>
            </a:r>
            <a:r>
              <a:rPr lang="zh-TW" altLang="zh-TW" b="1" u="sng" dirty="0">
                <a:solidFill>
                  <a:srgbClr val="FF0000"/>
                </a:solidFill>
              </a:rPr>
              <a:t>含</a:t>
            </a:r>
            <a:r>
              <a:rPr lang="en-US" altLang="zh-TW" b="1" u="sng" dirty="0">
                <a:solidFill>
                  <a:srgbClr val="FF0000"/>
                </a:solidFill>
              </a:rPr>
              <a:t>)</a:t>
            </a:r>
            <a:r>
              <a:rPr lang="zh-TW" altLang="zh-TW" b="1" u="sng" dirty="0">
                <a:solidFill>
                  <a:srgbClr val="FF0000"/>
                </a:solidFill>
              </a:rPr>
              <a:t>以上</a:t>
            </a:r>
            <a:r>
              <a:rPr lang="zh-TW" altLang="zh-TW" dirty="0"/>
              <a:t>、</a:t>
            </a:r>
            <a:r>
              <a:rPr lang="zh-TW" altLang="zh-TW" b="1" u="sng" dirty="0">
                <a:solidFill>
                  <a:srgbClr val="FF0000"/>
                </a:solidFill>
              </a:rPr>
              <a:t>全民英檢中級複試通過</a:t>
            </a:r>
            <a:r>
              <a:rPr lang="zh-TW" altLang="zh-TW" dirty="0"/>
              <a:t>或</a:t>
            </a:r>
            <a:r>
              <a:rPr lang="zh-TW" altLang="zh-TW" b="1" u="sng" dirty="0">
                <a:solidFill>
                  <a:srgbClr val="FF0000"/>
                </a:solidFill>
              </a:rPr>
              <a:t>日文檢定</a:t>
            </a:r>
            <a:r>
              <a:rPr lang="en-US" altLang="zh-TW" b="1" u="sng" dirty="0">
                <a:solidFill>
                  <a:srgbClr val="FF0000"/>
                </a:solidFill>
              </a:rPr>
              <a:t>N4</a:t>
            </a:r>
            <a:r>
              <a:rPr lang="zh-TW" altLang="zh-TW" dirty="0"/>
              <a:t>以上</a:t>
            </a:r>
            <a:r>
              <a:rPr lang="en-US" altLang="zh-TW" dirty="0"/>
              <a:t>(</a:t>
            </a:r>
            <a:r>
              <a:rPr lang="zh-TW" altLang="zh-TW" dirty="0"/>
              <a:t>或其他檢定之相對應標準</a:t>
            </a:r>
            <a:r>
              <a:rPr lang="en-US" altLang="zh-TW" dirty="0"/>
              <a:t>)</a:t>
            </a:r>
            <a:r>
              <a:rPr lang="zh-TW" altLang="zh-TW" dirty="0"/>
              <a:t>方可薦</a:t>
            </a:r>
            <a:r>
              <a:rPr lang="zh-TW" altLang="zh-TW" dirty="0" smtClean="0"/>
              <a:t>送</a:t>
            </a:r>
            <a:r>
              <a:rPr lang="zh-TW" altLang="en-US" dirty="0" smtClean="0"/>
              <a:t>。</a:t>
            </a:r>
            <a:endParaRPr lang="en-US" altLang="zh-TW" dirty="0" smtClean="0"/>
          </a:p>
          <a:p>
            <a:r>
              <a:rPr lang="en-US" altLang="zh-TW" dirty="0" smtClean="0"/>
              <a:t>4</a:t>
            </a:r>
            <a:r>
              <a:rPr lang="en-US" altLang="zh-TW" dirty="0"/>
              <a:t>. </a:t>
            </a:r>
            <a:r>
              <a:rPr lang="zh-TW" altLang="zh-TW" dirty="0"/>
              <a:t>在校</a:t>
            </a:r>
            <a:r>
              <a:rPr lang="zh-TW" altLang="zh-TW" dirty="0" smtClean="0"/>
              <a:t>歷年</a:t>
            </a:r>
            <a:r>
              <a:rPr lang="zh-TW" altLang="zh-TW" u="sng" dirty="0" smtClean="0">
                <a:solidFill>
                  <a:srgbClr val="FF0000"/>
                </a:solidFill>
              </a:rPr>
              <a:t>操行成績總平均達</a:t>
            </a:r>
            <a:r>
              <a:rPr lang="en-US" altLang="zh-TW" u="sng" dirty="0" smtClean="0">
                <a:solidFill>
                  <a:srgbClr val="FF0000"/>
                </a:solidFill>
              </a:rPr>
              <a:t>80</a:t>
            </a:r>
            <a:r>
              <a:rPr lang="zh-TW" altLang="zh-TW" u="sng" dirty="0" smtClean="0">
                <a:solidFill>
                  <a:srgbClr val="FF0000"/>
                </a:solidFill>
              </a:rPr>
              <a:t>分</a:t>
            </a:r>
            <a:r>
              <a:rPr lang="zh-TW" altLang="zh-TW" dirty="0" smtClean="0"/>
              <a:t>以上</a:t>
            </a:r>
            <a:r>
              <a:rPr lang="zh-TW" altLang="zh-TW" dirty="0"/>
              <a:t>。</a:t>
            </a:r>
          </a:p>
          <a:p>
            <a:r>
              <a:rPr lang="en-US" altLang="zh-TW" dirty="0"/>
              <a:t>5. </a:t>
            </a:r>
            <a:r>
              <a:rPr lang="zh-TW" altLang="zh-TW" dirty="0"/>
              <a:t>申請本計畫補助</a:t>
            </a:r>
            <a:r>
              <a:rPr lang="zh-TW" altLang="zh-TW" dirty="0" smtClean="0"/>
              <a:t>者，</a:t>
            </a:r>
            <a:r>
              <a:rPr lang="zh-TW" altLang="zh-TW" dirty="0"/>
              <a:t>同一申請人，同一教育階段，以補助一次</a:t>
            </a:r>
            <a:r>
              <a:rPr lang="zh-TW" altLang="zh-TW" dirty="0" smtClean="0"/>
              <a:t>為限</a:t>
            </a:r>
            <a:r>
              <a:rPr lang="zh-TW" altLang="en-US" dirty="0" smtClean="0"/>
              <a:t>。</a:t>
            </a:r>
            <a:endParaRPr lang="en-US" altLang="zh-TW" dirty="0"/>
          </a:p>
          <a:p>
            <a:r>
              <a:rPr lang="en-US" altLang="zh-TW" dirty="0" smtClean="0"/>
              <a:t>6</a:t>
            </a:r>
            <a:r>
              <a:rPr lang="en-US" altLang="zh-TW" dirty="0"/>
              <a:t>. </a:t>
            </a:r>
            <a:r>
              <a:rPr lang="zh-TW" altLang="zh-TW" dirty="0"/>
              <a:t>獲本計畫補助經費之選送生，不得同時領取我國政府提供之其他出國補助。</a:t>
            </a:r>
          </a:p>
          <a:p>
            <a:endParaRPr lang="zh-TW" altLang="zh-TW" dirty="0"/>
          </a:p>
        </p:txBody>
      </p:sp>
      <p:sp>
        <p:nvSpPr>
          <p:cNvPr id="8" name="剪去單一角落矩形 7"/>
          <p:cNvSpPr/>
          <p:nvPr/>
        </p:nvSpPr>
        <p:spPr>
          <a:xfrm>
            <a:off x="-1" y="473192"/>
            <a:ext cx="10829677" cy="1268144"/>
          </a:xfrm>
          <a:prstGeom prst="snip1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5000" dirty="0"/>
              <a:t>學</a:t>
            </a:r>
            <a:r>
              <a:rPr lang="zh-TW" altLang="en-US" sz="5000" dirty="0" smtClean="0"/>
              <a:t>海</a:t>
            </a:r>
            <a:r>
              <a:rPr lang="zh-TW" altLang="en-US" sz="5000" dirty="0"/>
              <a:t>築夢</a:t>
            </a:r>
            <a:r>
              <a:rPr lang="en-US" altLang="zh-TW" sz="5000" dirty="0" smtClean="0"/>
              <a:t>/</a:t>
            </a:r>
            <a:r>
              <a:rPr lang="zh-TW" altLang="en-US" sz="5000" dirty="0" smtClean="0"/>
              <a:t>新南向學海築夢  申請</a:t>
            </a:r>
            <a:r>
              <a:rPr lang="zh-TW" altLang="en-US" sz="5000" dirty="0"/>
              <a:t>資格</a:t>
            </a:r>
          </a:p>
        </p:txBody>
      </p:sp>
    </p:spTree>
    <p:extLst>
      <p:ext uri="{BB962C8B-B14F-4D97-AF65-F5344CB8AC3E}">
        <p14:creationId xmlns:p14="http://schemas.microsoft.com/office/powerpoint/2010/main" val="13991891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pic>
        <p:nvPicPr>
          <p:cNvPr id="4" name="內容版面配置區 3"/>
          <p:cNvPicPr>
            <a:picLocks noGrp="1" noChangeAspect="1"/>
          </p:cNvPicPr>
          <p:nvPr>
            <p:ph idx="1"/>
          </p:nvPr>
        </p:nvPicPr>
        <p:blipFill>
          <a:blip r:embed="rId2"/>
          <a:stretch>
            <a:fillRect/>
          </a:stretch>
        </p:blipFill>
        <p:spPr>
          <a:xfrm>
            <a:off x="95416" y="56015"/>
            <a:ext cx="11441927" cy="6240331"/>
          </a:xfrm>
          <a:prstGeom prst="rect">
            <a:avLst/>
          </a:prstGeom>
        </p:spPr>
      </p:pic>
    </p:spTree>
    <p:extLst>
      <p:ext uri="{BB962C8B-B14F-4D97-AF65-F5344CB8AC3E}">
        <p14:creationId xmlns:p14="http://schemas.microsoft.com/office/powerpoint/2010/main" val="23345060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內容版面配置區 3"/>
          <p:cNvGraphicFramePr>
            <a:graphicFrameLocks noGrp="1"/>
          </p:cNvGraphicFramePr>
          <p:nvPr>
            <p:ph idx="1"/>
            <p:extLst>
              <p:ext uri="{D42A27DB-BD31-4B8C-83A1-F6EECF244321}">
                <p14:modId xmlns:p14="http://schemas.microsoft.com/office/powerpoint/2010/main" val="2395645739"/>
              </p:ext>
            </p:extLst>
          </p:nvPr>
        </p:nvGraphicFramePr>
        <p:xfrm>
          <a:off x="166977" y="1741336"/>
          <a:ext cx="11577100" cy="3762292"/>
        </p:xfrm>
        <a:graphic>
          <a:graphicData uri="http://schemas.openxmlformats.org/drawingml/2006/table">
            <a:tbl>
              <a:tblPr firstRow="1" bandRow="1">
                <a:tableStyleId>{5940675A-B579-460E-94D1-54222C63F5DA}</a:tableStyleId>
              </a:tblPr>
              <a:tblGrid>
                <a:gridCol w="2775006">
                  <a:extLst>
                    <a:ext uri="{9D8B030D-6E8A-4147-A177-3AD203B41FA5}">
                      <a16:colId xmlns:a16="http://schemas.microsoft.com/office/drawing/2014/main" val="973262348"/>
                    </a:ext>
                  </a:extLst>
                </a:gridCol>
                <a:gridCol w="4412974">
                  <a:extLst>
                    <a:ext uri="{9D8B030D-6E8A-4147-A177-3AD203B41FA5}">
                      <a16:colId xmlns:a16="http://schemas.microsoft.com/office/drawing/2014/main" val="1876860968"/>
                    </a:ext>
                  </a:extLst>
                </a:gridCol>
                <a:gridCol w="4389120">
                  <a:extLst>
                    <a:ext uri="{9D8B030D-6E8A-4147-A177-3AD203B41FA5}">
                      <a16:colId xmlns:a16="http://schemas.microsoft.com/office/drawing/2014/main" val="1225265028"/>
                    </a:ext>
                  </a:extLst>
                </a:gridCol>
              </a:tblGrid>
              <a:tr h="501428">
                <a:tc>
                  <a:txBody>
                    <a:bodyPr/>
                    <a:lstStyle/>
                    <a:p>
                      <a:pPr algn="ctr"/>
                      <a:r>
                        <a:rPr lang="zh-TW" altLang="en-US" sz="2500" b="1" dirty="0" smtClean="0"/>
                        <a:t>計畫名稱</a:t>
                      </a:r>
                      <a:endParaRPr lang="zh-TW" altLang="en-US" sz="2500" b="1" dirty="0"/>
                    </a:p>
                  </a:txBody>
                  <a:tcPr>
                    <a:solidFill>
                      <a:srgbClr val="FFCCCC"/>
                    </a:solidFill>
                  </a:tcPr>
                </a:tc>
                <a:tc>
                  <a:txBody>
                    <a:bodyPr/>
                    <a:lstStyle/>
                    <a:p>
                      <a:pPr algn="ctr"/>
                      <a:r>
                        <a:rPr lang="zh-TW" altLang="en-US" sz="2500" b="1" dirty="0" smtClean="0"/>
                        <a:t>補助期限</a:t>
                      </a:r>
                      <a:endParaRPr lang="zh-TW" altLang="en-US" sz="2500" b="1" dirty="0"/>
                    </a:p>
                  </a:txBody>
                  <a:tcPr>
                    <a:solidFill>
                      <a:srgbClr val="FFCCCC"/>
                    </a:solidFill>
                  </a:tcPr>
                </a:tc>
                <a:tc>
                  <a:txBody>
                    <a:bodyPr/>
                    <a:lstStyle/>
                    <a:p>
                      <a:pPr algn="ctr"/>
                      <a:r>
                        <a:rPr lang="zh-TW" altLang="en-US" sz="2500" b="1" dirty="0" smtClean="0"/>
                        <a:t>補助額度、項目</a:t>
                      </a:r>
                      <a:endParaRPr lang="zh-TW" altLang="en-US" sz="2500" b="1" dirty="0"/>
                    </a:p>
                  </a:txBody>
                  <a:tcPr>
                    <a:solidFill>
                      <a:srgbClr val="FFCCCC"/>
                    </a:solidFill>
                  </a:tcPr>
                </a:tc>
                <a:extLst>
                  <a:ext uri="{0D108BD9-81ED-4DB2-BD59-A6C34878D82A}">
                    <a16:rowId xmlns:a16="http://schemas.microsoft.com/office/drawing/2014/main" val="1678893102"/>
                  </a:ext>
                </a:extLst>
              </a:tr>
              <a:tr h="1645424">
                <a:tc>
                  <a:txBody>
                    <a:bodyPr/>
                    <a:lstStyle/>
                    <a:p>
                      <a:pPr marL="0" algn="ctr" defTabSz="914400" rtl="0" eaLnBrk="1" latinLnBrk="0" hangingPunct="1"/>
                      <a:endParaRPr lang="zh-TW" altLang="en-US" sz="2500" b="1" kern="1200" dirty="0" smtClean="0">
                        <a:solidFill>
                          <a:schemeClr val="tx1"/>
                        </a:solidFill>
                        <a:latin typeface="+mn-lt"/>
                        <a:ea typeface="+mn-ea"/>
                        <a:cs typeface="+mn-cs"/>
                      </a:endParaRPr>
                    </a:p>
                    <a:p>
                      <a:pPr marL="0" algn="ctr" defTabSz="914400" rtl="0" eaLnBrk="1" latinLnBrk="0" hangingPunct="1"/>
                      <a:endParaRPr lang="en-US" altLang="zh-TW" sz="2500" b="1" kern="1200" dirty="0" smtClean="0">
                        <a:solidFill>
                          <a:schemeClr val="tx1"/>
                        </a:solidFill>
                        <a:latin typeface="+mn-lt"/>
                        <a:ea typeface="+mn-ea"/>
                        <a:cs typeface="+mn-cs"/>
                      </a:endParaRPr>
                    </a:p>
                    <a:p>
                      <a:pPr marL="0" algn="ctr" defTabSz="914400" rtl="0" eaLnBrk="1" latinLnBrk="0" hangingPunct="1"/>
                      <a:r>
                        <a:rPr lang="zh-TW" altLang="en-US" sz="2500" b="1" kern="1200" dirty="0" smtClean="0">
                          <a:solidFill>
                            <a:schemeClr val="tx1"/>
                          </a:solidFill>
                          <a:latin typeface="+mn-lt"/>
                          <a:ea typeface="+mn-ea"/>
                          <a:cs typeface="+mn-cs"/>
                        </a:rPr>
                        <a:t>學海飛颺	</a:t>
                      </a:r>
                    </a:p>
                    <a:p>
                      <a:pPr marL="0" algn="ctr" defTabSz="914400" rtl="0" eaLnBrk="1" latinLnBrk="0" hangingPunct="1"/>
                      <a:endParaRPr lang="zh-TW" altLang="en-US" sz="2500" b="1" kern="1200" dirty="0">
                        <a:solidFill>
                          <a:schemeClr val="tx1"/>
                        </a:solidFill>
                        <a:latin typeface="+mn-lt"/>
                        <a:ea typeface="+mn-ea"/>
                        <a:cs typeface="+mn-cs"/>
                      </a:endParaRPr>
                    </a:p>
                  </a:txBody>
                  <a:tcPr anchor="ctr"/>
                </a:tc>
                <a:tc>
                  <a:txBody>
                    <a:bodyPr/>
                    <a:lstStyle/>
                    <a:p>
                      <a:endParaRPr lang="en-US" altLang="zh-TW" sz="1800" b="0" i="0" kern="1200" dirty="0" smtClean="0">
                        <a:solidFill>
                          <a:schemeClr val="tx1"/>
                        </a:solidFill>
                        <a:effectLst/>
                        <a:latin typeface="+mn-lt"/>
                        <a:ea typeface="+mn-ea"/>
                        <a:cs typeface="+mn-cs"/>
                      </a:endParaRPr>
                    </a:p>
                    <a:p>
                      <a:endParaRPr lang="en-US" altLang="zh-TW" sz="1800" b="0" i="0" kern="1200" dirty="0" smtClean="0">
                        <a:solidFill>
                          <a:schemeClr val="tx1"/>
                        </a:solidFill>
                        <a:effectLst/>
                        <a:latin typeface="+mn-lt"/>
                        <a:ea typeface="+mn-ea"/>
                        <a:cs typeface="+mn-cs"/>
                      </a:endParaRPr>
                    </a:p>
                    <a:p>
                      <a:endParaRPr lang="en-US" altLang="zh-TW" sz="1800" b="0" i="0" kern="1200" dirty="0" smtClean="0">
                        <a:solidFill>
                          <a:schemeClr val="tx1"/>
                        </a:solidFill>
                        <a:effectLst/>
                        <a:latin typeface="+mn-lt"/>
                        <a:ea typeface="+mn-ea"/>
                        <a:cs typeface="+mn-cs"/>
                      </a:endParaRPr>
                    </a:p>
                    <a:p>
                      <a:r>
                        <a:rPr lang="zh-TW" altLang="en-US" sz="2200" b="0" i="0" kern="1200" dirty="0" smtClean="0">
                          <a:solidFill>
                            <a:schemeClr val="tx1"/>
                          </a:solidFill>
                          <a:effectLst/>
                          <a:latin typeface="+mn-lt"/>
                          <a:ea typeface="+mn-ea"/>
                          <a:cs typeface="+mn-cs"/>
                        </a:rPr>
                        <a:t>以</a:t>
                      </a:r>
                      <a:r>
                        <a:rPr lang="en-US" altLang="zh-TW" sz="2200" b="1" i="0" u="sng" kern="1200" dirty="0" smtClean="0">
                          <a:solidFill>
                            <a:srgbClr val="FF0000"/>
                          </a:solidFill>
                          <a:effectLst/>
                          <a:latin typeface="+mn-lt"/>
                          <a:ea typeface="+mn-ea"/>
                          <a:cs typeface="+mn-cs"/>
                        </a:rPr>
                        <a:t>1</a:t>
                      </a:r>
                      <a:r>
                        <a:rPr lang="zh-TW" altLang="en-US" sz="2200" b="1" i="0" u="sng" kern="1200" dirty="0" smtClean="0">
                          <a:solidFill>
                            <a:srgbClr val="FF0000"/>
                          </a:solidFill>
                          <a:effectLst/>
                          <a:latin typeface="+mn-lt"/>
                          <a:ea typeface="+mn-ea"/>
                          <a:cs typeface="+mn-cs"/>
                        </a:rPr>
                        <a:t>學期</a:t>
                      </a:r>
                      <a:r>
                        <a:rPr lang="zh-TW" altLang="en-US" sz="2200" b="0" i="0" kern="1200" dirty="0" smtClean="0">
                          <a:solidFill>
                            <a:schemeClr val="tx1"/>
                          </a:solidFill>
                          <a:effectLst/>
                          <a:latin typeface="+mn-lt"/>
                          <a:ea typeface="+mn-ea"/>
                          <a:cs typeface="+mn-cs"/>
                        </a:rPr>
                        <a:t>（季）或</a:t>
                      </a:r>
                      <a:r>
                        <a:rPr lang="en-US" altLang="zh-TW" sz="2200" b="1" i="0" u="sng" kern="1200" dirty="0" smtClean="0">
                          <a:solidFill>
                            <a:srgbClr val="FF0000"/>
                          </a:solidFill>
                          <a:effectLst/>
                          <a:latin typeface="+mn-lt"/>
                          <a:ea typeface="+mn-ea"/>
                          <a:cs typeface="+mn-cs"/>
                        </a:rPr>
                        <a:t>1</a:t>
                      </a:r>
                      <a:r>
                        <a:rPr lang="zh-TW" altLang="en-US" sz="2200" b="1" i="0" u="sng" kern="1200" dirty="0" smtClean="0">
                          <a:solidFill>
                            <a:srgbClr val="FF0000"/>
                          </a:solidFill>
                          <a:effectLst/>
                          <a:latin typeface="+mn-lt"/>
                          <a:ea typeface="+mn-ea"/>
                          <a:cs typeface="+mn-cs"/>
                        </a:rPr>
                        <a:t>學年</a:t>
                      </a:r>
                      <a:r>
                        <a:rPr lang="zh-TW" altLang="en-US" sz="2200" b="0" i="0" kern="1200" dirty="0" smtClean="0">
                          <a:solidFill>
                            <a:schemeClr val="tx1"/>
                          </a:solidFill>
                          <a:effectLst/>
                          <a:latin typeface="+mn-lt"/>
                          <a:ea typeface="+mn-ea"/>
                          <a:cs typeface="+mn-cs"/>
                        </a:rPr>
                        <a:t>為限</a:t>
                      </a:r>
                      <a:endParaRPr lang="zh-TW" altLang="en-US" sz="2200" dirty="0"/>
                    </a:p>
                  </a:txBody>
                  <a:tcPr/>
                </a:tc>
                <a:tc>
                  <a:txBody>
                    <a:bodyPr/>
                    <a:lstStyle/>
                    <a:p>
                      <a:pPr marL="285750" indent="-285750">
                        <a:buFont typeface="Wingdings" panose="05000000000000000000" pitchFamily="2" charset="2"/>
                        <a:buChar char="Ø"/>
                      </a:pPr>
                      <a:r>
                        <a:rPr lang="zh-TW" altLang="en-US" sz="1800" b="0" i="0" kern="1200" dirty="0" smtClean="0">
                          <a:solidFill>
                            <a:schemeClr val="tx1"/>
                          </a:solidFill>
                          <a:effectLst/>
                          <a:latin typeface="+mn-lt"/>
                          <a:ea typeface="+mn-ea"/>
                          <a:cs typeface="+mn-cs"/>
                        </a:rPr>
                        <a:t>教育部補助每人新臺幣</a:t>
                      </a:r>
                      <a:r>
                        <a:rPr lang="en-US" altLang="zh-TW" sz="1800" b="1" i="0" u="sng" kern="1200" dirty="0" smtClean="0">
                          <a:solidFill>
                            <a:srgbClr val="FF0000"/>
                          </a:solidFill>
                          <a:effectLst/>
                          <a:latin typeface="+mn-lt"/>
                          <a:ea typeface="+mn-ea"/>
                          <a:cs typeface="+mn-cs"/>
                        </a:rPr>
                        <a:t>5</a:t>
                      </a:r>
                      <a:r>
                        <a:rPr lang="zh-TW" altLang="en-US" sz="1800" b="1" i="0" u="sng" kern="1200" dirty="0" smtClean="0">
                          <a:solidFill>
                            <a:srgbClr val="FF0000"/>
                          </a:solidFill>
                          <a:effectLst/>
                          <a:latin typeface="+mn-lt"/>
                          <a:ea typeface="+mn-ea"/>
                          <a:cs typeface="+mn-cs"/>
                        </a:rPr>
                        <a:t>萬</a:t>
                      </a:r>
                      <a:r>
                        <a:rPr lang="zh-TW" altLang="en-US" sz="1800" b="1" i="0" kern="1200" dirty="0" smtClean="0">
                          <a:solidFill>
                            <a:srgbClr val="FF0000"/>
                          </a:solidFill>
                          <a:effectLst/>
                          <a:latin typeface="+mn-lt"/>
                          <a:ea typeface="+mn-ea"/>
                          <a:cs typeface="+mn-cs"/>
                        </a:rPr>
                        <a:t>元</a:t>
                      </a:r>
                      <a:r>
                        <a:rPr lang="zh-TW" altLang="en-US" sz="1800" b="0" i="0" kern="1200" dirty="0" smtClean="0">
                          <a:solidFill>
                            <a:schemeClr val="tx1"/>
                          </a:solidFill>
                          <a:effectLst/>
                          <a:latin typeface="+mn-lt"/>
                          <a:ea typeface="+mn-ea"/>
                          <a:cs typeface="+mn-cs"/>
                        </a:rPr>
                        <a:t>以上</a:t>
                      </a:r>
                      <a:r>
                        <a:rPr lang="en-US" altLang="zh-TW" sz="1800" b="1" i="0" u="sng" kern="1200" dirty="0" smtClean="0">
                          <a:solidFill>
                            <a:srgbClr val="FF0000"/>
                          </a:solidFill>
                          <a:effectLst/>
                          <a:latin typeface="+mn-lt"/>
                          <a:ea typeface="+mn-ea"/>
                          <a:cs typeface="+mn-cs"/>
                        </a:rPr>
                        <a:t>30</a:t>
                      </a:r>
                      <a:r>
                        <a:rPr lang="zh-TW" altLang="en-US" sz="1800" b="1" i="0" u="sng" kern="1200" dirty="0" smtClean="0">
                          <a:solidFill>
                            <a:srgbClr val="FF0000"/>
                          </a:solidFill>
                          <a:effectLst/>
                          <a:latin typeface="+mn-lt"/>
                          <a:ea typeface="+mn-ea"/>
                          <a:cs typeface="+mn-cs"/>
                        </a:rPr>
                        <a:t>萬元</a:t>
                      </a:r>
                      <a:r>
                        <a:rPr lang="zh-TW" altLang="en-US" sz="1800" b="0" i="0" kern="1200" dirty="0" smtClean="0">
                          <a:solidFill>
                            <a:schemeClr val="tx1"/>
                          </a:solidFill>
                          <a:effectLst/>
                          <a:latin typeface="+mn-lt"/>
                          <a:ea typeface="+mn-ea"/>
                          <a:cs typeface="+mn-cs"/>
                        </a:rPr>
                        <a:t>以下。</a:t>
                      </a:r>
                      <a:endParaRPr lang="en-US" altLang="zh-TW" sz="1800" b="0" i="0" kern="1200" dirty="0" smtClean="0">
                        <a:solidFill>
                          <a:schemeClr val="tx1"/>
                        </a:solidFill>
                        <a:effectLst/>
                        <a:latin typeface="+mn-lt"/>
                        <a:ea typeface="+mn-ea"/>
                        <a:cs typeface="+mn-cs"/>
                      </a:endParaRPr>
                    </a:p>
                    <a:p>
                      <a:pPr marL="285750" indent="-285750">
                        <a:buFont typeface="Wingdings" panose="05000000000000000000" pitchFamily="2" charset="2"/>
                        <a:buChar char="Ø"/>
                      </a:pPr>
                      <a:r>
                        <a:rPr lang="zh-TW" altLang="en-US" sz="1800" b="0" i="0" kern="1200" dirty="0" smtClean="0">
                          <a:solidFill>
                            <a:schemeClr val="tx1"/>
                          </a:solidFill>
                          <a:effectLst/>
                          <a:latin typeface="+mn-lt"/>
                          <a:ea typeface="+mn-ea"/>
                          <a:cs typeface="+mn-cs"/>
                        </a:rPr>
                        <a:t>每人實際獲補助額度由薦送學校自訂，得包括</a:t>
                      </a:r>
                      <a:r>
                        <a:rPr lang="en-US" altLang="zh-TW" sz="1800" b="1" i="0" kern="1200" dirty="0" smtClean="0">
                          <a:solidFill>
                            <a:srgbClr val="FF0000"/>
                          </a:solidFill>
                          <a:effectLst/>
                          <a:latin typeface="+mn-lt"/>
                          <a:ea typeface="+mn-ea"/>
                          <a:cs typeface="+mn-cs"/>
                        </a:rPr>
                        <a:t>1</a:t>
                      </a:r>
                      <a:r>
                        <a:rPr lang="zh-TW" altLang="en-US" sz="1800" b="1" i="0" kern="1200" dirty="0" smtClean="0">
                          <a:solidFill>
                            <a:srgbClr val="FF0000"/>
                          </a:solidFill>
                          <a:effectLst/>
                          <a:latin typeface="+mn-lt"/>
                          <a:ea typeface="+mn-ea"/>
                          <a:cs typeface="+mn-cs"/>
                        </a:rPr>
                        <a:t>張</a:t>
                      </a:r>
                      <a:r>
                        <a:rPr lang="zh-TW" altLang="en-US" sz="1800" b="1" i="0" u="sng" kern="1200" dirty="0" smtClean="0">
                          <a:solidFill>
                            <a:srgbClr val="FF0000"/>
                          </a:solidFill>
                          <a:effectLst/>
                          <a:latin typeface="+mn-lt"/>
                          <a:ea typeface="+mn-ea"/>
                          <a:cs typeface="+mn-cs"/>
                        </a:rPr>
                        <a:t>國際來回經濟艙機票款</a:t>
                      </a:r>
                      <a:r>
                        <a:rPr lang="zh-TW" altLang="en-US" sz="1800" b="0" i="0" kern="1200" dirty="0" smtClean="0">
                          <a:solidFill>
                            <a:schemeClr val="tx1"/>
                          </a:solidFill>
                          <a:effectLst/>
                          <a:latin typeface="+mn-lt"/>
                          <a:ea typeface="+mn-ea"/>
                          <a:cs typeface="+mn-cs"/>
                        </a:rPr>
                        <a:t>、國外學費及</a:t>
                      </a:r>
                      <a:r>
                        <a:rPr lang="zh-TW" altLang="en-US" sz="1800" b="1" i="0" u="sng" kern="1200" dirty="0" smtClean="0">
                          <a:solidFill>
                            <a:srgbClr val="FF0000"/>
                          </a:solidFill>
                          <a:effectLst/>
                          <a:latin typeface="+mn-lt"/>
                          <a:ea typeface="+mn-ea"/>
                          <a:cs typeface="+mn-cs"/>
                        </a:rPr>
                        <a:t>生活費</a:t>
                      </a:r>
                      <a:r>
                        <a:rPr lang="zh-TW" altLang="en-US" sz="1800" b="0" i="0" kern="1200" dirty="0" smtClean="0">
                          <a:solidFill>
                            <a:schemeClr val="tx1"/>
                          </a:solidFill>
                          <a:effectLst/>
                          <a:latin typeface="+mn-lt"/>
                          <a:ea typeface="+mn-ea"/>
                          <a:cs typeface="+mn-cs"/>
                        </a:rPr>
                        <a:t>等項目。</a:t>
                      </a:r>
                      <a:endParaRPr lang="zh-TW" altLang="en-US" dirty="0"/>
                    </a:p>
                  </a:txBody>
                  <a:tcPr/>
                </a:tc>
                <a:extLst>
                  <a:ext uri="{0D108BD9-81ED-4DB2-BD59-A6C34878D82A}">
                    <a16:rowId xmlns:a16="http://schemas.microsoft.com/office/drawing/2014/main" val="3766024283"/>
                  </a:ext>
                </a:extLst>
              </a:tr>
              <a:tr h="1409643">
                <a:tc>
                  <a:txBody>
                    <a:bodyPr/>
                    <a:lstStyle/>
                    <a:p>
                      <a:pPr marL="0" algn="ctr" defTabSz="914400" rtl="0" eaLnBrk="1" latinLnBrk="0" hangingPunct="1"/>
                      <a:endParaRPr lang="zh-TW" altLang="en-US" sz="2500" b="1" kern="1200" dirty="0" smtClean="0">
                        <a:solidFill>
                          <a:schemeClr val="tx1"/>
                        </a:solidFill>
                        <a:latin typeface="+mn-lt"/>
                        <a:ea typeface="+mn-ea"/>
                        <a:cs typeface="+mn-cs"/>
                      </a:endParaRPr>
                    </a:p>
                    <a:p>
                      <a:pPr marL="0" algn="ctr" defTabSz="914400" rtl="0" eaLnBrk="1" latinLnBrk="0" hangingPunct="1"/>
                      <a:endParaRPr lang="en-US" altLang="zh-TW" sz="2500" b="1" kern="1200" dirty="0" smtClean="0">
                        <a:solidFill>
                          <a:schemeClr val="tx1"/>
                        </a:solidFill>
                        <a:latin typeface="+mn-lt"/>
                        <a:ea typeface="+mn-ea"/>
                        <a:cs typeface="+mn-cs"/>
                      </a:endParaRPr>
                    </a:p>
                    <a:p>
                      <a:pPr marL="0" algn="ctr" defTabSz="914400" rtl="0" eaLnBrk="1" latinLnBrk="0" hangingPunct="1"/>
                      <a:r>
                        <a:rPr lang="zh-TW" altLang="en-US" sz="2500" b="1" kern="1200" dirty="0" smtClean="0">
                          <a:solidFill>
                            <a:schemeClr val="tx1"/>
                          </a:solidFill>
                          <a:latin typeface="+mn-lt"/>
                          <a:ea typeface="+mn-ea"/>
                          <a:cs typeface="+mn-cs"/>
                        </a:rPr>
                        <a:t>學海惜珠	</a:t>
                      </a:r>
                    </a:p>
                    <a:p>
                      <a:pPr marL="0" algn="ctr" defTabSz="914400" rtl="0" eaLnBrk="1" latinLnBrk="0" hangingPunct="1"/>
                      <a:endParaRPr lang="zh-TW" altLang="en-US" sz="2500" b="1" kern="1200" dirty="0">
                        <a:solidFill>
                          <a:schemeClr val="tx1"/>
                        </a:solidFill>
                        <a:latin typeface="+mn-lt"/>
                        <a:ea typeface="+mn-ea"/>
                        <a:cs typeface="+mn-cs"/>
                      </a:endParaRPr>
                    </a:p>
                  </a:txBody>
                  <a:tcPr anchor="ctr"/>
                </a:tc>
                <a:tc>
                  <a:txBody>
                    <a:bodyPr/>
                    <a:lstStyle/>
                    <a:p>
                      <a:endParaRPr lang="en-US" altLang="zh-TW" sz="1800" b="0" i="0" kern="1200" dirty="0" smtClean="0">
                        <a:solidFill>
                          <a:schemeClr val="tx1"/>
                        </a:solidFill>
                        <a:effectLst/>
                        <a:latin typeface="+mn-lt"/>
                        <a:ea typeface="+mn-ea"/>
                        <a:cs typeface="+mn-cs"/>
                      </a:endParaRPr>
                    </a:p>
                    <a:p>
                      <a:endParaRPr lang="en-US" altLang="zh-TW" sz="1800" b="0" i="0" kern="1200" dirty="0" smtClean="0">
                        <a:solidFill>
                          <a:schemeClr val="tx1"/>
                        </a:solidFill>
                        <a:effectLst/>
                        <a:latin typeface="+mn-lt"/>
                        <a:ea typeface="+mn-ea"/>
                        <a:cs typeface="+mn-cs"/>
                      </a:endParaRPr>
                    </a:p>
                    <a:p>
                      <a:endParaRPr lang="en-US" altLang="zh-TW" sz="1800" b="0" i="0" kern="1200" dirty="0" smtClean="0">
                        <a:solidFill>
                          <a:schemeClr val="tx1"/>
                        </a:solidFill>
                        <a:effectLst/>
                        <a:latin typeface="+mn-lt"/>
                        <a:ea typeface="+mn-ea"/>
                        <a:cs typeface="+mn-cs"/>
                      </a:endParaRPr>
                    </a:p>
                    <a:p>
                      <a:r>
                        <a:rPr lang="zh-TW" altLang="en-US" sz="2200" b="0" i="0" kern="1200" dirty="0" smtClean="0">
                          <a:solidFill>
                            <a:schemeClr val="tx1"/>
                          </a:solidFill>
                          <a:effectLst/>
                          <a:latin typeface="+mn-lt"/>
                          <a:ea typeface="+mn-ea"/>
                          <a:cs typeface="+mn-cs"/>
                        </a:rPr>
                        <a:t>以</a:t>
                      </a:r>
                      <a:r>
                        <a:rPr lang="en-US" altLang="zh-TW" sz="2200" b="1" i="0" u="sng" kern="1200" dirty="0" smtClean="0">
                          <a:solidFill>
                            <a:srgbClr val="FF0000"/>
                          </a:solidFill>
                          <a:effectLst/>
                          <a:latin typeface="+mn-lt"/>
                          <a:ea typeface="+mn-ea"/>
                          <a:cs typeface="+mn-cs"/>
                        </a:rPr>
                        <a:t>1</a:t>
                      </a:r>
                      <a:r>
                        <a:rPr lang="zh-TW" altLang="en-US" sz="2200" b="1" i="0" u="sng" kern="1200" dirty="0" smtClean="0">
                          <a:solidFill>
                            <a:srgbClr val="FF0000"/>
                          </a:solidFill>
                          <a:effectLst/>
                          <a:latin typeface="+mn-lt"/>
                          <a:ea typeface="+mn-ea"/>
                          <a:cs typeface="+mn-cs"/>
                        </a:rPr>
                        <a:t>學期</a:t>
                      </a:r>
                      <a:r>
                        <a:rPr lang="zh-TW" altLang="en-US" sz="2200" b="0" i="0" kern="1200" dirty="0" smtClean="0">
                          <a:solidFill>
                            <a:schemeClr val="tx1"/>
                          </a:solidFill>
                          <a:effectLst/>
                          <a:latin typeface="+mn-lt"/>
                          <a:ea typeface="+mn-ea"/>
                          <a:cs typeface="+mn-cs"/>
                        </a:rPr>
                        <a:t>（季）或</a:t>
                      </a:r>
                      <a:r>
                        <a:rPr lang="en-US" altLang="zh-TW" sz="2200" b="1" i="0" u="sng" kern="1200" dirty="0" smtClean="0">
                          <a:solidFill>
                            <a:srgbClr val="FF0000"/>
                          </a:solidFill>
                          <a:effectLst/>
                          <a:latin typeface="+mn-lt"/>
                          <a:ea typeface="+mn-ea"/>
                          <a:cs typeface="+mn-cs"/>
                        </a:rPr>
                        <a:t>1</a:t>
                      </a:r>
                      <a:r>
                        <a:rPr lang="zh-TW" altLang="en-US" sz="2200" b="1" i="0" u="sng" kern="1200" dirty="0" smtClean="0">
                          <a:solidFill>
                            <a:srgbClr val="FF0000"/>
                          </a:solidFill>
                          <a:effectLst/>
                          <a:latin typeface="+mn-lt"/>
                          <a:ea typeface="+mn-ea"/>
                          <a:cs typeface="+mn-cs"/>
                        </a:rPr>
                        <a:t>學年</a:t>
                      </a:r>
                      <a:r>
                        <a:rPr lang="zh-TW" altLang="en-US" sz="2200" b="0" i="0" kern="1200" dirty="0" smtClean="0">
                          <a:solidFill>
                            <a:schemeClr val="tx1"/>
                          </a:solidFill>
                          <a:effectLst/>
                          <a:latin typeface="+mn-lt"/>
                          <a:ea typeface="+mn-ea"/>
                          <a:cs typeface="+mn-cs"/>
                        </a:rPr>
                        <a:t>為限</a:t>
                      </a:r>
                      <a:endParaRPr lang="zh-TW" altLang="en-US" sz="2200" dirty="0"/>
                    </a:p>
                  </a:txBody>
                  <a:tcPr/>
                </a:tc>
                <a:tc>
                  <a:txBody>
                    <a:bodyPr/>
                    <a:lstStyle/>
                    <a:p>
                      <a:pPr marL="285750" indent="-285750">
                        <a:buFont typeface="Wingdings" panose="05000000000000000000" pitchFamily="2" charset="2"/>
                        <a:buChar char="Ø"/>
                      </a:pPr>
                      <a:r>
                        <a:rPr lang="zh-TW" altLang="en-US" sz="1800" b="0" i="0" kern="1200" dirty="0" smtClean="0">
                          <a:solidFill>
                            <a:schemeClr val="tx1"/>
                          </a:solidFill>
                          <a:effectLst/>
                          <a:latin typeface="+mn-lt"/>
                          <a:ea typeface="+mn-ea"/>
                          <a:cs typeface="+mn-cs"/>
                        </a:rPr>
                        <a:t>補助額度依計畫書所載學生資料評核，並考量擬赴留學國別或城市別及各航空公司經濟艙票價訂定。</a:t>
                      </a:r>
                      <a:endParaRPr lang="en-US" altLang="zh-TW" sz="1800" b="0" i="0" kern="1200" dirty="0" smtClean="0">
                        <a:solidFill>
                          <a:schemeClr val="tx1"/>
                        </a:solidFill>
                        <a:effectLst/>
                        <a:latin typeface="+mn-lt"/>
                        <a:ea typeface="+mn-ea"/>
                        <a:cs typeface="+mn-cs"/>
                      </a:endParaRPr>
                    </a:p>
                    <a:p>
                      <a:pPr marL="285750" indent="-285750">
                        <a:buFont typeface="Wingdings" panose="05000000000000000000" pitchFamily="2" charset="2"/>
                        <a:buChar char="Ø"/>
                      </a:pPr>
                      <a:r>
                        <a:rPr lang="zh-TW" altLang="en-US" sz="1800" b="0" i="0" kern="1200" dirty="0" smtClean="0">
                          <a:solidFill>
                            <a:schemeClr val="tx1"/>
                          </a:solidFill>
                          <a:effectLst/>
                          <a:latin typeface="+mn-lt"/>
                          <a:ea typeface="+mn-ea"/>
                          <a:cs typeface="+mn-cs"/>
                        </a:rPr>
                        <a:t>補助項目得包括</a:t>
                      </a:r>
                      <a:r>
                        <a:rPr lang="en-US" altLang="zh-TW" sz="1800" b="0" i="0" kern="1200" dirty="0" smtClean="0">
                          <a:solidFill>
                            <a:schemeClr val="tx1"/>
                          </a:solidFill>
                          <a:effectLst/>
                          <a:latin typeface="+mn-lt"/>
                          <a:ea typeface="+mn-ea"/>
                          <a:cs typeface="+mn-cs"/>
                        </a:rPr>
                        <a:t>1</a:t>
                      </a:r>
                      <a:r>
                        <a:rPr lang="zh-TW" altLang="en-US" sz="1800" b="0" i="0" kern="1200" dirty="0" smtClean="0">
                          <a:solidFill>
                            <a:schemeClr val="tx1"/>
                          </a:solidFill>
                          <a:effectLst/>
                          <a:latin typeface="+mn-lt"/>
                          <a:ea typeface="+mn-ea"/>
                          <a:cs typeface="+mn-cs"/>
                        </a:rPr>
                        <a:t>張國際來回經濟艙機票款、國外學費及生活費等。</a:t>
                      </a:r>
                      <a:endParaRPr lang="zh-TW" altLang="en-US" dirty="0"/>
                    </a:p>
                  </a:txBody>
                  <a:tcPr/>
                </a:tc>
                <a:extLst>
                  <a:ext uri="{0D108BD9-81ED-4DB2-BD59-A6C34878D82A}">
                    <a16:rowId xmlns:a16="http://schemas.microsoft.com/office/drawing/2014/main" val="2723562821"/>
                  </a:ext>
                </a:extLst>
              </a:tr>
            </a:tbl>
          </a:graphicData>
        </a:graphic>
      </p:graphicFrame>
      <p:sp>
        <p:nvSpPr>
          <p:cNvPr id="8" name="剪去單一角落矩形 7"/>
          <p:cNvSpPr/>
          <p:nvPr/>
        </p:nvSpPr>
        <p:spPr>
          <a:xfrm>
            <a:off x="0" y="473192"/>
            <a:ext cx="8961120" cy="1268144"/>
          </a:xfrm>
          <a:prstGeom prst="snip1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5000" dirty="0" smtClean="0"/>
              <a:t> 補助內容</a:t>
            </a:r>
            <a:r>
              <a:rPr lang="en-US" altLang="zh-TW" sz="5000" dirty="0" smtClean="0"/>
              <a:t>-</a:t>
            </a:r>
            <a:r>
              <a:rPr lang="zh-TW" altLang="en-US" sz="5000" dirty="0" smtClean="0"/>
              <a:t>出國交換</a:t>
            </a:r>
            <a:endParaRPr lang="zh-TW" altLang="en-US" sz="5000" dirty="0"/>
          </a:p>
        </p:txBody>
      </p:sp>
    </p:spTree>
    <p:extLst>
      <p:ext uri="{BB962C8B-B14F-4D97-AF65-F5344CB8AC3E}">
        <p14:creationId xmlns:p14="http://schemas.microsoft.com/office/powerpoint/2010/main" val="12254971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98782" y="1829065"/>
            <a:ext cx="11934908" cy="4444513"/>
          </a:xfrm>
        </p:spPr>
        <p:txBody>
          <a:bodyPr>
            <a:noAutofit/>
          </a:bodyPr>
          <a:lstStyle/>
          <a:p>
            <a:endParaRPr lang="zh-TW" altLang="zh-TW" dirty="0"/>
          </a:p>
        </p:txBody>
      </p:sp>
      <p:sp>
        <p:nvSpPr>
          <p:cNvPr id="8" name="剪去單一角落矩形 7"/>
          <p:cNvSpPr/>
          <p:nvPr/>
        </p:nvSpPr>
        <p:spPr>
          <a:xfrm>
            <a:off x="-1" y="473192"/>
            <a:ext cx="10829677" cy="1268144"/>
          </a:xfrm>
          <a:prstGeom prst="snip1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5000" dirty="0" smtClean="0"/>
              <a:t> 補助內容</a:t>
            </a:r>
            <a:r>
              <a:rPr lang="en-US" altLang="zh-TW" sz="5000" dirty="0" smtClean="0"/>
              <a:t>-</a:t>
            </a:r>
            <a:r>
              <a:rPr lang="zh-TW" altLang="en-US" sz="5000" dirty="0" smtClean="0"/>
              <a:t>出國實習</a:t>
            </a:r>
            <a:endParaRPr lang="zh-TW" altLang="en-US" sz="5000" dirty="0"/>
          </a:p>
        </p:txBody>
      </p:sp>
      <p:graphicFrame>
        <p:nvGraphicFramePr>
          <p:cNvPr id="4" name="內容版面配置區 3"/>
          <p:cNvGraphicFramePr>
            <a:graphicFrameLocks/>
          </p:cNvGraphicFramePr>
          <p:nvPr>
            <p:extLst>
              <p:ext uri="{D42A27DB-BD31-4B8C-83A1-F6EECF244321}">
                <p14:modId xmlns:p14="http://schemas.microsoft.com/office/powerpoint/2010/main" val="292403726"/>
              </p:ext>
            </p:extLst>
          </p:nvPr>
        </p:nvGraphicFramePr>
        <p:xfrm>
          <a:off x="119269" y="1741336"/>
          <a:ext cx="11879249" cy="4529370"/>
        </p:xfrm>
        <a:graphic>
          <a:graphicData uri="http://schemas.openxmlformats.org/drawingml/2006/table">
            <a:tbl>
              <a:tblPr firstRow="1" bandRow="1">
                <a:tableStyleId>{5940675A-B579-460E-94D1-54222C63F5DA}</a:tableStyleId>
              </a:tblPr>
              <a:tblGrid>
                <a:gridCol w="2846568">
                  <a:extLst>
                    <a:ext uri="{9D8B030D-6E8A-4147-A177-3AD203B41FA5}">
                      <a16:colId xmlns:a16="http://schemas.microsoft.com/office/drawing/2014/main" val="973262348"/>
                    </a:ext>
                  </a:extLst>
                </a:gridCol>
                <a:gridCol w="3987842">
                  <a:extLst>
                    <a:ext uri="{9D8B030D-6E8A-4147-A177-3AD203B41FA5}">
                      <a16:colId xmlns:a16="http://schemas.microsoft.com/office/drawing/2014/main" val="1876860968"/>
                    </a:ext>
                  </a:extLst>
                </a:gridCol>
                <a:gridCol w="5044839">
                  <a:extLst>
                    <a:ext uri="{9D8B030D-6E8A-4147-A177-3AD203B41FA5}">
                      <a16:colId xmlns:a16="http://schemas.microsoft.com/office/drawing/2014/main" val="1225265028"/>
                    </a:ext>
                  </a:extLst>
                </a:gridCol>
              </a:tblGrid>
              <a:tr h="506010">
                <a:tc>
                  <a:txBody>
                    <a:bodyPr/>
                    <a:lstStyle/>
                    <a:p>
                      <a:pPr algn="ctr"/>
                      <a:r>
                        <a:rPr lang="zh-TW" altLang="en-US" sz="2500" b="1" dirty="0" smtClean="0"/>
                        <a:t>計畫名稱</a:t>
                      </a:r>
                      <a:endParaRPr lang="zh-TW" altLang="en-US" sz="2500" b="1" dirty="0"/>
                    </a:p>
                  </a:txBody>
                  <a:tcPr>
                    <a:solidFill>
                      <a:srgbClr val="FFCCCC"/>
                    </a:solidFill>
                  </a:tcPr>
                </a:tc>
                <a:tc>
                  <a:txBody>
                    <a:bodyPr/>
                    <a:lstStyle/>
                    <a:p>
                      <a:pPr algn="ctr"/>
                      <a:r>
                        <a:rPr lang="zh-TW" altLang="en-US" sz="2500" b="1" dirty="0" smtClean="0"/>
                        <a:t>補助期限</a:t>
                      </a:r>
                      <a:endParaRPr lang="zh-TW" altLang="en-US" sz="2500" b="1" dirty="0"/>
                    </a:p>
                  </a:txBody>
                  <a:tcPr>
                    <a:solidFill>
                      <a:srgbClr val="FFCCCC"/>
                    </a:solidFill>
                  </a:tcPr>
                </a:tc>
                <a:tc>
                  <a:txBody>
                    <a:bodyPr/>
                    <a:lstStyle/>
                    <a:p>
                      <a:pPr algn="ctr"/>
                      <a:r>
                        <a:rPr lang="zh-TW" altLang="en-US" sz="2500" b="1" dirty="0" smtClean="0"/>
                        <a:t>補助額度、項目</a:t>
                      </a:r>
                      <a:endParaRPr lang="zh-TW" altLang="en-US" sz="2500" b="1" dirty="0"/>
                    </a:p>
                  </a:txBody>
                  <a:tcPr>
                    <a:solidFill>
                      <a:srgbClr val="FFCCCC"/>
                    </a:solidFill>
                  </a:tcPr>
                </a:tc>
                <a:extLst>
                  <a:ext uri="{0D108BD9-81ED-4DB2-BD59-A6C34878D82A}">
                    <a16:rowId xmlns:a16="http://schemas.microsoft.com/office/drawing/2014/main" val="1678893102"/>
                  </a:ext>
                </a:extLst>
              </a:tr>
              <a:tr h="1930245">
                <a:tc>
                  <a:txBody>
                    <a:bodyPr/>
                    <a:lstStyle/>
                    <a:p>
                      <a:pPr marL="0" algn="ctr" defTabSz="914400" rtl="0" eaLnBrk="1" latinLnBrk="0" hangingPunct="1"/>
                      <a:endParaRPr lang="zh-TW" altLang="en-US" sz="2500" b="1" kern="1200" dirty="0" smtClean="0">
                        <a:solidFill>
                          <a:schemeClr val="tx1"/>
                        </a:solidFill>
                        <a:latin typeface="+mn-lt"/>
                        <a:ea typeface="+mn-ea"/>
                        <a:cs typeface="+mn-cs"/>
                      </a:endParaRPr>
                    </a:p>
                    <a:p>
                      <a:pPr marL="0" algn="ctr" defTabSz="914400" rtl="0" eaLnBrk="1" latinLnBrk="0" hangingPunct="1"/>
                      <a:endParaRPr lang="en-US" altLang="zh-TW" sz="2500" b="1" kern="1200" dirty="0" smtClean="0">
                        <a:solidFill>
                          <a:schemeClr val="tx1"/>
                        </a:solidFill>
                        <a:latin typeface="+mn-lt"/>
                        <a:ea typeface="+mn-ea"/>
                        <a:cs typeface="+mn-cs"/>
                      </a:endParaRPr>
                    </a:p>
                    <a:p>
                      <a:pPr marL="0" algn="ctr" defTabSz="914400" rtl="0" eaLnBrk="1" latinLnBrk="0" hangingPunct="1"/>
                      <a:r>
                        <a:rPr lang="zh-TW" altLang="en-US" sz="2500" b="1" kern="1200" dirty="0" smtClean="0">
                          <a:solidFill>
                            <a:schemeClr val="tx1"/>
                          </a:solidFill>
                          <a:latin typeface="+mn-lt"/>
                          <a:ea typeface="+mn-ea"/>
                          <a:cs typeface="+mn-cs"/>
                        </a:rPr>
                        <a:t>學海築夢	</a:t>
                      </a:r>
                    </a:p>
                    <a:p>
                      <a:pPr marL="0" algn="ctr" defTabSz="914400" rtl="0" eaLnBrk="1" latinLnBrk="0" hangingPunct="1"/>
                      <a:endParaRPr lang="zh-TW" altLang="en-US" sz="2500" b="1" kern="1200" dirty="0">
                        <a:solidFill>
                          <a:schemeClr val="tx1"/>
                        </a:solidFill>
                        <a:latin typeface="+mn-lt"/>
                        <a:ea typeface="+mn-ea"/>
                        <a:cs typeface="+mn-cs"/>
                      </a:endParaRPr>
                    </a:p>
                  </a:txBody>
                  <a:tcPr/>
                </a:tc>
                <a:tc>
                  <a:txBody>
                    <a:bodyPr/>
                    <a:lstStyle/>
                    <a:p>
                      <a:r>
                        <a:rPr lang="zh-TW" altLang="en-US" sz="2100" b="0" i="0" kern="1200" dirty="0" smtClean="0">
                          <a:solidFill>
                            <a:schemeClr val="tx1"/>
                          </a:solidFill>
                          <a:effectLst/>
                          <a:latin typeface="+mn-lt"/>
                          <a:ea typeface="+mn-ea"/>
                          <a:cs typeface="+mn-cs"/>
                        </a:rPr>
                        <a:t>實習期間應</a:t>
                      </a:r>
                      <a:r>
                        <a:rPr lang="zh-TW" altLang="en-US" sz="2100" b="1" i="0" u="sng" kern="1200" dirty="0" smtClean="0">
                          <a:solidFill>
                            <a:srgbClr val="FF0000"/>
                          </a:solidFill>
                          <a:effectLst/>
                          <a:latin typeface="+mn-lt"/>
                          <a:ea typeface="+mn-ea"/>
                          <a:cs typeface="+mn-cs"/>
                        </a:rPr>
                        <a:t>至少連續</a:t>
                      </a:r>
                      <a:r>
                        <a:rPr lang="en-US" altLang="zh-TW" sz="2100" b="1" i="0" u="sng" kern="1200" dirty="0" smtClean="0">
                          <a:solidFill>
                            <a:srgbClr val="FF0000"/>
                          </a:solidFill>
                          <a:effectLst/>
                          <a:latin typeface="+mn-lt"/>
                          <a:ea typeface="+mn-ea"/>
                          <a:cs typeface="+mn-cs"/>
                        </a:rPr>
                        <a:t>30</a:t>
                      </a:r>
                      <a:r>
                        <a:rPr lang="zh-TW" altLang="en-US" sz="2100" b="1" i="0" u="sng" kern="1200" dirty="0" smtClean="0">
                          <a:solidFill>
                            <a:srgbClr val="FF0000"/>
                          </a:solidFill>
                          <a:effectLst/>
                          <a:latin typeface="+mn-lt"/>
                          <a:ea typeface="+mn-ea"/>
                          <a:cs typeface="+mn-cs"/>
                        </a:rPr>
                        <a:t>日</a:t>
                      </a:r>
                      <a:r>
                        <a:rPr lang="zh-TW" altLang="en-US" sz="2100" b="0" i="0" kern="1200" dirty="0" smtClean="0">
                          <a:solidFill>
                            <a:schemeClr val="tx1"/>
                          </a:solidFill>
                          <a:effectLst/>
                          <a:latin typeface="+mn-lt"/>
                          <a:ea typeface="+mn-ea"/>
                          <a:cs typeface="+mn-cs"/>
                        </a:rPr>
                        <a:t>（不包括來回途程交通時日），</a:t>
                      </a:r>
                      <a:r>
                        <a:rPr lang="zh-TW" altLang="en-US" sz="2100" b="1" i="0" kern="1200" dirty="0" smtClean="0">
                          <a:solidFill>
                            <a:srgbClr val="FF0000"/>
                          </a:solidFill>
                          <a:effectLst/>
                          <a:latin typeface="+mn-lt"/>
                          <a:ea typeface="+mn-ea"/>
                          <a:cs typeface="+mn-cs"/>
                        </a:rPr>
                        <a:t>至多補助期限以</a:t>
                      </a:r>
                      <a:r>
                        <a:rPr lang="en-US" altLang="zh-TW" sz="2100" b="1" i="0" kern="1200" dirty="0" smtClean="0">
                          <a:solidFill>
                            <a:srgbClr val="FF0000"/>
                          </a:solidFill>
                          <a:effectLst/>
                          <a:latin typeface="+mn-lt"/>
                          <a:ea typeface="+mn-ea"/>
                          <a:cs typeface="+mn-cs"/>
                        </a:rPr>
                        <a:t>1</a:t>
                      </a:r>
                      <a:r>
                        <a:rPr lang="zh-TW" altLang="en-US" sz="2100" b="1" i="0" kern="1200" dirty="0" smtClean="0">
                          <a:solidFill>
                            <a:srgbClr val="FF0000"/>
                          </a:solidFill>
                          <a:effectLst/>
                          <a:latin typeface="+mn-lt"/>
                          <a:ea typeface="+mn-ea"/>
                          <a:cs typeface="+mn-cs"/>
                        </a:rPr>
                        <a:t>學年為限</a:t>
                      </a:r>
                      <a:r>
                        <a:rPr lang="zh-TW" altLang="en-US" sz="2100" b="0" i="0" kern="1200" dirty="0" smtClean="0">
                          <a:solidFill>
                            <a:schemeClr val="tx1"/>
                          </a:solidFill>
                          <a:effectLst/>
                          <a:latin typeface="+mn-lt"/>
                          <a:ea typeface="+mn-ea"/>
                          <a:cs typeface="+mn-cs"/>
                        </a:rPr>
                        <a:t>。</a:t>
                      </a:r>
                      <a:endParaRPr lang="zh-TW" altLang="en-US" sz="2100" dirty="0"/>
                    </a:p>
                  </a:txBody>
                  <a:tcPr anchor="ctr"/>
                </a:tc>
                <a:tc>
                  <a:txBody>
                    <a:bodyPr/>
                    <a:lstStyle/>
                    <a:p>
                      <a:pPr marL="285750" indent="-285750">
                        <a:buFont typeface="Wingdings" panose="05000000000000000000" pitchFamily="2" charset="2"/>
                        <a:buChar char="Ø"/>
                      </a:pPr>
                      <a:r>
                        <a:rPr lang="zh-TW" altLang="en-US" sz="1800" b="0" i="0" kern="1200" dirty="0" smtClean="0">
                          <a:solidFill>
                            <a:schemeClr val="tx1"/>
                          </a:solidFill>
                          <a:effectLst/>
                          <a:latin typeface="+mn-lt"/>
                          <a:ea typeface="+mn-ea"/>
                          <a:cs typeface="+mn-cs"/>
                        </a:rPr>
                        <a:t>學海築夢每</a:t>
                      </a:r>
                      <a:r>
                        <a:rPr lang="en-US" altLang="zh-TW" sz="1800" b="0" i="0" kern="1200" dirty="0" smtClean="0">
                          <a:solidFill>
                            <a:schemeClr val="tx1"/>
                          </a:solidFill>
                          <a:effectLst/>
                          <a:latin typeface="+mn-lt"/>
                          <a:ea typeface="+mn-ea"/>
                          <a:cs typeface="+mn-cs"/>
                        </a:rPr>
                        <a:t>1</a:t>
                      </a:r>
                      <a:r>
                        <a:rPr lang="zh-TW" altLang="en-US" sz="1800" b="0" i="0" kern="1200" dirty="0" smtClean="0">
                          <a:solidFill>
                            <a:schemeClr val="tx1"/>
                          </a:solidFill>
                          <a:effectLst/>
                          <a:latin typeface="+mn-lt"/>
                          <a:ea typeface="+mn-ea"/>
                          <a:cs typeface="+mn-cs"/>
                        </a:rPr>
                        <a:t>個實習計畫案，實際補助金額由薦送學校自訂。</a:t>
                      </a:r>
                      <a:endParaRPr lang="en-US" altLang="zh-TW" sz="1800" b="0" i="0" kern="1200" dirty="0" smtClean="0">
                        <a:solidFill>
                          <a:schemeClr val="tx1"/>
                        </a:solidFill>
                        <a:effectLst/>
                        <a:latin typeface="+mn-lt"/>
                        <a:ea typeface="+mn-ea"/>
                        <a:cs typeface="+mn-cs"/>
                      </a:endParaRPr>
                    </a:p>
                    <a:p>
                      <a:pPr marL="285750" indent="-285750">
                        <a:buFont typeface="Wingdings" panose="05000000000000000000" pitchFamily="2" charset="2"/>
                        <a:buChar char="Ø"/>
                      </a:pPr>
                      <a:r>
                        <a:rPr lang="zh-TW" altLang="en-US" sz="1800" b="0" i="0" kern="1200" dirty="0" smtClean="0">
                          <a:solidFill>
                            <a:schemeClr val="tx1"/>
                          </a:solidFill>
                          <a:effectLst/>
                          <a:latin typeface="+mn-lt"/>
                          <a:ea typeface="+mn-ea"/>
                          <a:cs typeface="+mn-cs"/>
                        </a:rPr>
                        <a:t>每人補助額度，</a:t>
                      </a:r>
                      <a:r>
                        <a:rPr lang="zh-TW" altLang="en-US" sz="1800" b="0" i="0" kern="1200" dirty="0" smtClean="0">
                          <a:solidFill>
                            <a:srgbClr val="FF0000"/>
                          </a:solidFill>
                          <a:effectLst/>
                          <a:latin typeface="+mn-lt"/>
                          <a:ea typeface="+mn-ea"/>
                          <a:cs typeface="+mn-cs"/>
                        </a:rPr>
                        <a:t>至少應包括</a:t>
                      </a:r>
                      <a:r>
                        <a:rPr lang="en-US" altLang="zh-TW" sz="1800" b="0" i="0" kern="1200" dirty="0" smtClean="0">
                          <a:solidFill>
                            <a:srgbClr val="FF0000"/>
                          </a:solidFill>
                          <a:effectLst/>
                          <a:latin typeface="+mn-lt"/>
                          <a:ea typeface="+mn-ea"/>
                          <a:cs typeface="+mn-cs"/>
                        </a:rPr>
                        <a:t>1</a:t>
                      </a:r>
                      <a:r>
                        <a:rPr lang="zh-TW" altLang="en-US" sz="1800" b="0" i="0" kern="1200" dirty="0" smtClean="0">
                          <a:solidFill>
                            <a:srgbClr val="FF0000"/>
                          </a:solidFill>
                          <a:effectLst/>
                          <a:latin typeface="+mn-lt"/>
                          <a:ea typeface="+mn-ea"/>
                          <a:cs typeface="+mn-cs"/>
                        </a:rPr>
                        <a:t>張國際來回經濟艙機票款</a:t>
                      </a:r>
                      <a:r>
                        <a:rPr lang="zh-TW" altLang="en-US" sz="1800" b="0" i="0" kern="1200" dirty="0" smtClean="0">
                          <a:solidFill>
                            <a:schemeClr val="tx1"/>
                          </a:solidFill>
                          <a:effectLst/>
                          <a:latin typeface="+mn-lt"/>
                          <a:ea typeface="+mn-ea"/>
                          <a:cs typeface="+mn-cs"/>
                        </a:rPr>
                        <a:t>，並以</a:t>
                      </a:r>
                      <a:r>
                        <a:rPr lang="en-US" altLang="zh-TW" sz="1800" b="0" i="0" kern="1200" dirty="0" smtClean="0">
                          <a:solidFill>
                            <a:schemeClr val="tx1"/>
                          </a:solidFill>
                          <a:effectLst/>
                          <a:latin typeface="+mn-lt"/>
                          <a:ea typeface="+mn-ea"/>
                          <a:cs typeface="+mn-cs"/>
                        </a:rPr>
                        <a:t>1</a:t>
                      </a:r>
                      <a:r>
                        <a:rPr lang="zh-TW" altLang="en-US" sz="1800" b="0" i="0" kern="1200" dirty="0" smtClean="0">
                          <a:solidFill>
                            <a:schemeClr val="tx1"/>
                          </a:solidFill>
                          <a:effectLst/>
                          <a:latin typeface="+mn-lt"/>
                          <a:ea typeface="+mn-ea"/>
                          <a:cs typeface="+mn-cs"/>
                        </a:rPr>
                        <a:t>次為限，另得包括</a:t>
                      </a:r>
                      <a:r>
                        <a:rPr lang="zh-TW" altLang="en-US" sz="1800" b="0" i="0" kern="1200" dirty="0" smtClean="0">
                          <a:solidFill>
                            <a:srgbClr val="FF0000"/>
                          </a:solidFill>
                          <a:effectLst/>
                          <a:latin typeface="+mn-lt"/>
                          <a:ea typeface="+mn-ea"/>
                          <a:cs typeface="+mn-cs"/>
                        </a:rPr>
                        <a:t>生活費</a:t>
                      </a:r>
                      <a:r>
                        <a:rPr lang="zh-TW" altLang="en-US" sz="1800" b="0" i="0" kern="1200" dirty="0" smtClean="0">
                          <a:solidFill>
                            <a:schemeClr val="tx1"/>
                          </a:solidFill>
                          <a:effectLst/>
                          <a:latin typeface="+mn-lt"/>
                          <a:ea typeface="+mn-ea"/>
                          <a:cs typeface="+mn-cs"/>
                        </a:rPr>
                        <a:t>。</a:t>
                      </a:r>
                      <a:endParaRPr lang="en-US" altLang="zh-TW" sz="1800" b="0" i="0" kern="1200" dirty="0" smtClean="0">
                        <a:solidFill>
                          <a:schemeClr val="tx1"/>
                        </a:solidFill>
                        <a:effectLst/>
                        <a:latin typeface="+mn-lt"/>
                        <a:ea typeface="+mn-ea"/>
                        <a:cs typeface="+mn-cs"/>
                      </a:endParaRPr>
                    </a:p>
                    <a:p>
                      <a:pPr marL="285750" indent="-285750">
                        <a:buFont typeface="Wingdings" panose="05000000000000000000" pitchFamily="2" charset="2"/>
                        <a:buChar char="Ø"/>
                      </a:pPr>
                      <a:r>
                        <a:rPr lang="zh-TW" altLang="en-US" sz="1800" b="0" i="0" kern="1200" dirty="0" smtClean="0">
                          <a:solidFill>
                            <a:schemeClr val="tx1"/>
                          </a:solidFill>
                          <a:effectLst/>
                          <a:latin typeface="+mn-lt"/>
                          <a:ea typeface="+mn-ea"/>
                          <a:cs typeface="+mn-cs"/>
                        </a:rPr>
                        <a:t>計畫主持人或共同主持人之補助，以</a:t>
                      </a:r>
                      <a:r>
                        <a:rPr lang="en-US" altLang="zh-TW" sz="1800" b="0" i="0" kern="1200" dirty="0" smtClean="0">
                          <a:solidFill>
                            <a:schemeClr val="tx1"/>
                          </a:solidFill>
                          <a:effectLst/>
                          <a:latin typeface="+mn-lt"/>
                          <a:ea typeface="+mn-ea"/>
                          <a:cs typeface="+mn-cs"/>
                        </a:rPr>
                        <a:t>1</a:t>
                      </a:r>
                      <a:r>
                        <a:rPr lang="zh-TW" altLang="en-US" sz="1800" b="0" i="0" kern="1200" dirty="0" smtClean="0">
                          <a:solidFill>
                            <a:schemeClr val="tx1"/>
                          </a:solidFill>
                          <a:effectLst/>
                          <a:latin typeface="+mn-lt"/>
                          <a:ea typeface="+mn-ea"/>
                          <a:cs typeface="+mn-cs"/>
                        </a:rPr>
                        <a:t>人為限，薦送學校得自訂生活費支領天數，以不超過</a:t>
                      </a:r>
                      <a:r>
                        <a:rPr lang="en-US" altLang="zh-TW" sz="1800" b="0" i="0" kern="1200" dirty="0" smtClean="0">
                          <a:solidFill>
                            <a:schemeClr val="tx1"/>
                          </a:solidFill>
                          <a:effectLst/>
                          <a:latin typeface="+mn-lt"/>
                          <a:ea typeface="+mn-ea"/>
                          <a:cs typeface="+mn-cs"/>
                        </a:rPr>
                        <a:t>14</a:t>
                      </a:r>
                      <a:r>
                        <a:rPr lang="zh-TW" altLang="en-US" sz="1800" b="0" i="0" kern="1200" dirty="0" smtClean="0">
                          <a:solidFill>
                            <a:schemeClr val="tx1"/>
                          </a:solidFill>
                          <a:effectLst/>
                          <a:latin typeface="+mn-lt"/>
                          <a:ea typeface="+mn-ea"/>
                          <a:cs typeface="+mn-cs"/>
                        </a:rPr>
                        <a:t>日並以計畫期程結束前為限。</a:t>
                      </a:r>
                      <a:endParaRPr lang="zh-TW" altLang="en-US" dirty="0"/>
                    </a:p>
                  </a:txBody>
                  <a:tcPr/>
                </a:tc>
                <a:extLst>
                  <a:ext uri="{0D108BD9-81ED-4DB2-BD59-A6C34878D82A}">
                    <a16:rowId xmlns:a16="http://schemas.microsoft.com/office/drawing/2014/main" val="3766024283"/>
                  </a:ext>
                </a:extLst>
              </a:tr>
              <a:tr h="1730228">
                <a:tc>
                  <a:txBody>
                    <a:bodyPr/>
                    <a:lstStyle/>
                    <a:p>
                      <a:pPr marL="0" algn="ctr" defTabSz="914400" rtl="0" eaLnBrk="1" latinLnBrk="0" hangingPunct="1"/>
                      <a:endParaRPr lang="zh-TW" altLang="en-US" sz="2500" b="1" kern="1200" dirty="0" smtClean="0">
                        <a:solidFill>
                          <a:schemeClr val="tx1"/>
                        </a:solidFill>
                        <a:latin typeface="+mn-lt"/>
                        <a:ea typeface="+mn-ea"/>
                        <a:cs typeface="+mn-cs"/>
                      </a:endParaRPr>
                    </a:p>
                    <a:p>
                      <a:pPr marL="0" algn="ctr" defTabSz="914400" rtl="0" eaLnBrk="1" latinLnBrk="0" hangingPunct="1"/>
                      <a:endParaRPr lang="en-US" altLang="zh-TW" sz="2500" b="1" kern="1200" dirty="0" smtClean="0">
                        <a:solidFill>
                          <a:schemeClr val="tx1"/>
                        </a:solidFill>
                        <a:latin typeface="+mn-lt"/>
                        <a:ea typeface="+mn-ea"/>
                        <a:cs typeface="+mn-cs"/>
                      </a:endParaRPr>
                    </a:p>
                    <a:p>
                      <a:pPr marL="0" algn="ctr" defTabSz="914400" rtl="0" eaLnBrk="1" latinLnBrk="0" hangingPunct="1"/>
                      <a:r>
                        <a:rPr lang="zh-TW" altLang="en-US" sz="2500" b="1" kern="1200" dirty="0" smtClean="0">
                          <a:solidFill>
                            <a:schemeClr val="tx1"/>
                          </a:solidFill>
                          <a:latin typeface="+mn-lt"/>
                          <a:ea typeface="+mn-ea"/>
                          <a:cs typeface="+mn-cs"/>
                        </a:rPr>
                        <a:t>新南向學海築夢	</a:t>
                      </a:r>
                    </a:p>
                    <a:p>
                      <a:pPr marL="0" algn="ctr" defTabSz="914400" rtl="0" eaLnBrk="1" latinLnBrk="0" hangingPunct="1"/>
                      <a:endParaRPr lang="zh-TW" altLang="en-US" sz="2500" b="1" kern="1200" dirty="0">
                        <a:solidFill>
                          <a:schemeClr val="tx1"/>
                        </a:solidFill>
                        <a:latin typeface="+mn-lt"/>
                        <a:ea typeface="+mn-ea"/>
                        <a:cs typeface="+mn-cs"/>
                      </a:endParaRPr>
                    </a:p>
                  </a:txBody>
                  <a:tcPr/>
                </a:tc>
                <a:tc>
                  <a:txBody>
                    <a:bodyPr/>
                    <a:lstStyle/>
                    <a:p>
                      <a:r>
                        <a:rPr lang="zh-TW" altLang="en-US" sz="2100" b="0" i="0" kern="1200" dirty="0" smtClean="0">
                          <a:solidFill>
                            <a:schemeClr val="tx1"/>
                          </a:solidFill>
                          <a:effectLst/>
                          <a:latin typeface="+mn-lt"/>
                          <a:ea typeface="+mn-ea"/>
                          <a:cs typeface="+mn-cs"/>
                        </a:rPr>
                        <a:t>實習期間應</a:t>
                      </a:r>
                      <a:r>
                        <a:rPr lang="zh-TW" altLang="en-US" sz="2100" b="1" i="0" u="sng" kern="1200" dirty="0" smtClean="0">
                          <a:solidFill>
                            <a:srgbClr val="FF0000"/>
                          </a:solidFill>
                          <a:effectLst/>
                          <a:latin typeface="+mn-lt"/>
                          <a:ea typeface="+mn-ea"/>
                          <a:cs typeface="+mn-cs"/>
                        </a:rPr>
                        <a:t>至少連續</a:t>
                      </a:r>
                      <a:r>
                        <a:rPr lang="en-US" altLang="zh-TW" sz="2100" b="1" i="0" u="sng" kern="1200" dirty="0" smtClean="0">
                          <a:solidFill>
                            <a:srgbClr val="FF0000"/>
                          </a:solidFill>
                          <a:effectLst/>
                          <a:latin typeface="+mn-lt"/>
                          <a:ea typeface="+mn-ea"/>
                          <a:cs typeface="+mn-cs"/>
                        </a:rPr>
                        <a:t>30</a:t>
                      </a:r>
                      <a:r>
                        <a:rPr lang="zh-TW" altLang="en-US" sz="2100" b="1" i="0" u="sng" kern="1200" dirty="0" smtClean="0">
                          <a:solidFill>
                            <a:srgbClr val="FF0000"/>
                          </a:solidFill>
                          <a:effectLst/>
                          <a:latin typeface="+mn-lt"/>
                          <a:ea typeface="+mn-ea"/>
                          <a:cs typeface="+mn-cs"/>
                        </a:rPr>
                        <a:t>日</a:t>
                      </a:r>
                      <a:r>
                        <a:rPr lang="zh-TW" altLang="en-US" sz="2100" b="0" i="0" kern="1200" dirty="0" smtClean="0">
                          <a:solidFill>
                            <a:schemeClr val="tx1"/>
                          </a:solidFill>
                          <a:effectLst/>
                          <a:latin typeface="+mn-lt"/>
                          <a:ea typeface="+mn-ea"/>
                          <a:cs typeface="+mn-cs"/>
                        </a:rPr>
                        <a:t>，</a:t>
                      </a:r>
                      <a:r>
                        <a:rPr lang="zh-TW" altLang="en-US" sz="2100" b="1" i="0" kern="1200" dirty="0" smtClean="0">
                          <a:solidFill>
                            <a:srgbClr val="FF0000"/>
                          </a:solidFill>
                          <a:effectLst/>
                          <a:latin typeface="+mn-lt"/>
                          <a:ea typeface="+mn-ea"/>
                          <a:cs typeface="+mn-cs"/>
                        </a:rPr>
                        <a:t>赴印尼實習期間至少連續</a:t>
                      </a:r>
                      <a:r>
                        <a:rPr lang="en-US" altLang="zh-TW" sz="2100" b="1" i="0" kern="1200" dirty="0" smtClean="0">
                          <a:solidFill>
                            <a:srgbClr val="FF0000"/>
                          </a:solidFill>
                          <a:effectLst/>
                          <a:latin typeface="+mn-lt"/>
                          <a:ea typeface="+mn-ea"/>
                          <a:cs typeface="+mn-cs"/>
                        </a:rPr>
                        <a:t>25</a:t>
                      </a:r>
                      <a:r>
                        <a:rPr lang="zh-TW" altLang="en-US" sz="2100" b="1" i="0" kern="1200" dirty="0" smtClean="0">
                          <a:solidFill>
                            <a:srgbClr val="FF0000"/>
                          </a:solidFill>
                          <a:effectLst/>
                          <a:latin typeface="+mn-lt"/>
                          <a:ea typeface="+mn-ea"/>
                          <a:cs typeface="+mn-cs"/>
                        </a:rPr>
                        <a:t>日</a:t>
                      </a:r>
                      <a:r>
                        <a:rPr lang="zh-TW" altLang="en-US" sz="2100" b="0" i="0" kern="1200" dirty="0" smtClean="0">
                          <a:solidFill>
                            <a:schemeClr val="tx1"/>
                          </a:solidFill>
                          <a:effectLst/>
                          <a:latin typeface="+mn-lt"/>
                          <a:ea typeface="+mn-ea"/>
                          <a:cs typeface="+mn-cs"/>
                        </a:rPr>
                        <a:t>（不包括來回途程交通時日），</a:t>
                      </a:r>
                      <a:r>
                        <a:rPr lang="zh-TW" altLang="en-US" sz="2100" b="1" i="0" kern="1200" dirty="0" smtClean="0">
                          <a:solidFill>
                            <a:srgbClr val="FF0000"/>
                          </a:solidFill>
                          <a:effectLst/>
                          <a:latin typeface="+mn-lt"/>
                          <a:ea typeface="+mn-ea"/>
                          <a:cs typeface="+mn-cs"/>
                        </a:rPr>
                        <a:t>至多補助期限以</a:t>
                      </a:r>
                      <a:r>
                        <a:rPr lang="en-US" altLang="zh-TW" sz="2100" b="1" i="0" kern="1200" dirty="0" smtClean="0">
                          <a:solidFill>
                            <a:srgbClr val="FF0000"/>
                          </a:solidFill>
                          <a:effectLst/>
                          <a:latin typeface="+mn-lt"/>
                          <a:ea typeface="+mn-ea"/>
                          <a:cs typeface="+mn-cs"/>
                        </a:rPr>
                        <a:t>1</a:t>
                      </a:r>
                      <a:r>
                        <a:rPr lang="zh-TW" altLang="en-US" sz="2100" b="1" i="0" kern="1200" dirty="0" smtClean="0">
                          <a:solidFill>
                            <a:srgbClr val="FF0000"/>
                          </a:solidFill>
                          <a:effectLst/>
                          <a:latin typeface="+mn-lt"/>
                          <a:ea typeface="+mn-ea"/>
                          <a:cs typeface="+mn-cs"/>
                        </a:rPr>
                        <a:t>學年為限</a:t>
                      </a:r>
                      <a:r>
                        <a:rPr lang="zh-TW" altLang="en-US" sz="2100" b="0" i="0" kern="1200" dirty="0" smtClean="0">
                          <a:solidFill>
                            <a:schemeClr val="tx1"/>
                          </a:solidFill>
                          <a:effectLst/>
                          <a:latin typeface="+mn-lt"/>
                          <a:ea typeface="+mn-ea"/>
                          <a:cs typeface="+mn-cs"/>
                        </a:rPr>
                        <a:t>。</a:t>
                      </a:r>
                      <a:endParaRPr lang="zh-TW" altLang="en-US" sz="2100" dirty="0"/>
                    </a:p>
                  </a:txBody>
                  <a:tcPr anchor="ctr"/>
                </a:tc>
                <a:tc>
                  <a:txBody>
                    <a:bodyPr/>
                    <a:lstStyle/>
                    <a:p>
                      <a:pPr marL="285750" indent="-285750">
                        <a:buFont typeface="Wingdings" panose="05000000000000000000" pitchFamily="2" charset="2"/>
                        <a:buChar char="Ø"/>
                      </a:pPr>
                      <a:r>
                        <a:rPr lang="zh-TW" altLang="en-US" sz="1800" b="0" i="0" kern="1200" dirty="0" smtClean="0">
                          <a:solidFill>
                            <a:schemeClr val="tx1"/>
                          </a:solidFill>
                          <a:effectLst/>
                          <a:latin typeface="+mn-lt"/>
                          <a:ea typeface="+mn-ea"/>
                          <a:cs typeface="+mn-cs"/>
                        </a:rPr>
                        <a:t>新南向學海築夢每</a:t>
                      </a:r>
                      <a:r>
                        <a:rPr lang="en-US" altLang="zh-TW" sz="1800" b="0" i="0" kern="1200" dirty="0" smtClean="0">
                          <a:solidFill>
                            <a:schemeClr val="tx1"/>
                          </a:solidFill>
                          <a:effectLst/>
                          <a:latin typeface="+mn-lt"/>
                          <a:ea typeface="+mn-ea"/>
                          <a:cs typeface="+mn-cs"/>
                        </a:rPr>
                        <a:t>1</a:t>
                      </a:r>
                      <a:r>
                        <a:rPr lang="zh-TW" altLang="en-US" sz="1800" b="0" i="0" kern="1200" dirty="0" smtClean="0">
                          <a:solidFill>
                            <a:schemeClr val="tx1"/>
                          </a:solidFill>
                          <a:effectLst/>
                          <a:latin typeface="+mn-lt"/>
                          <a:ea typeface="+mn-ea"/>
                          <a:cs typeface="+mn-cs"/>
                        </a:rPr>
                        <a:t>個實習計畫案，實際補助金額由</a:t>
                      </a:r>
                      <a:r>
                        <a:rPr lang="zh-TW" altLang="en-US" sz="1800" b="1" i="0" u="sng" kern="1200" dirty="0" smtClean="0">
                          <a:solidFill>
                            <a:schemeClr val="tx1"/>
                          </a:solidFill>
                          <a:effectLst/>
                          <a:latin typeface="+mn-lt"/>
                          <a:ea typeface="+mn-ea"/>
                          <a:cs typeface="+mn-cs"/>
                        </a:rPr>
                        <a:t>教育部核定</a:t>
                      </a:r>
                      <a:r>
                        <a:rPr lang="zh-TW" altLang="en-US" sz="1800" b="0" i="0" kern="1200" dirty="0" smtClean="0">
                          <a:solidFill>
                            <a:schemeClr val="tx1"/>
                          </a:solidFill>
                          <a:effectLst/>
                          <a:latin typeface="+mn-lt"/>
                          <a:ea typeface="+mn-ea"/>
                          <a:cs typeface="+mn-cs"/>
                        </a:rPr>
                        <a:t>。</a:t>
                      </a:r>
                      <a:endParaRPr lang="en-US" altLang="zh-TW" sz="1800" b="0" i="0" kern="1200" dirty="0" smtClean="0">
                        <a:solidFill>
                          <a:schemeClr val="tx1"/>
                        </a:solidFill>
                        <a:effectLst/>
                        <a:latin typeface="+mn-lt"/>
                        <a:ea typeface="+mn-ea"/>
                        <a:cs typeface="+mn-cs"/>
                      </a:endParaRPr>
                    </a:p>
                    <a:p>
                      <a:pPr marL="285750" indent="-285750">
                        <a:buFont typeface="Wingdings" panose="05000000000000000000" pitchFamily="2" charset="2"/>
                        <a:buChar char="Ø"/>
                      </a:pPr>
                      <a:r>
                        <a:rPr lang="zh-TW" altLang="en-US" sz="1800" b="0" i="0" kern="1200" dirty="0" smtClean="0">
                          <a:solidFill>
                            <a:schemeClr val="tx1"/>
                          </a:solidFill>
                          <a:effectLst/>
                          <a:latin typeface="+mn-lt"/>
                          <a:ea typeface="+mn-ea"/>
                          <a:cs typeface="+mn-cs"/>
                        </a:rPr>
                        <a:t>每人補助額度，</a:t>
                      </a:r>
                      <a:r>
                        <a:rPr lang="zh-TW" altLang="en-US" sz="1800" b="0" i="0" kern="1200" dirty="0" smtClean="0">
                          <a:solidFill>
                            <a:srgbClr val="FF0000"/>
                          </a:solidFill>
                          <a:effectLst/>
                          <a:latin typeface="+mn-lt"/>
                          <a:ea typeface="+mn-ea"/>
                          <a:cs typeface="+mn-cs"/>
                        </a:rPr>
                        <a:t>至少應包括</a:t>
                      </a:r>
                      <a:r>
                        <a:rPr lang="en-US" altLang="zh-TW" sz="1800" b="0" i="0" kern="1200" dirty="0" smtClean="0">
                          <a:solidFill>
                            <a:srgbClr val="FF0000"/>
                          </a:solidFill>
                          <a:effectLst/>
                          <a:latin typeface="+mn-lt"/>
                          <a:ea typeface="+mn-ea"/>
                          <a:cs typeface="+mn-cs"/>
                        </a:rPr>
                        <a:t>1</a:t>
                      </a:r>
                      <a:r>
                        <a:rPr lang="zh-TW" altLang="en-US" sz="1800" b="0" i="0" kern="1200" dirty="0" smtClean="0">
                          <a:solidFill>
                            <a:srgbClr val="FF0000"/>
                          </a:solidFill>
                          <a:effectLst/>
                          <a:latin typeface="+mn-lt"/>
                          <a:ea typeface="+mn-ea"/>
                          <a:cs typeface="+mn-cs"/>
                        </a:rPr>
                        <a:t>張國際來回經濟艙機票款</a:t>
                      </a:r>
                      <a:r>
                        <a:rPr lang="zh-TW" altLang="en-US" sz="1800" b="0" i="0" kern="1200" dirty="0" smtClean="0">
                          <a:solidFill>
                            <a:schemeClr val="tx1"/>
                          </a:solidFill>
                          <a:effectLst/>
                          <a:latin typeface="+mn-lt"/>
                          <a:ea typeface="+mn-ea"/>
                          <a:cs typeface="+mn-cs"/>
                        </a:rPr>
                        <a:t>，並以</a:t>
                      </a:r>
                      <a:r>
                        <a:rPr lang="en-US" altLang="zh-TW" sz="1800" b="0" i="0" kern="1200" dirty="0" smtClean="0">
                          <a:solidFill>
                            <a:schemeClr val="tx1"/>
                          </a:solidFill>
                          <a:effectLst/>
                          <a:latin typeface="+mn-lt"/>
                          <a:ea typeface="+mn-ea"/>
                          <a:cs typeface="+mn-cs"/>
                        </a:rPr>
                        <a:t>1</a:t>
                      </a:r>
                      <a:r>
                        <a:rPr lang="zh-TW" altLang="en-US" sz="1800" b="0" i="0" kern="1200" dirty="0" smtClean="0">
                          <a:solidFill>
                            <a:schemeClr val="tx1"/>
                          </a:solidFill>
                          <a:effectLst/>
                          <a:latin typeface="+mn-lt"/>
                          <a:ea typeface="+mn-ea"/>
                          <a:cs typeface="+mn-cs"/>
                        </a:rPr>
                        <a:t>次為限，另得包括</a:t>
                      </a:r>
                      <a:r>
                        <a:rPr lang="zh-TW" altLang="en-US" sz="1800" b="0" i="0" kern="1200" dirty="0" smtClean="0">
                          <a:solidFill>
                            <a:srgbClr val="FF0000"/>
                          </a:solidFill>
                          <a:effectLst/>
                          <a:latin typeface="+mn-lt"/>
                          <a:ea typeface="+mn-ea"/>
                          <a:cs typeface="+mn-cs"/>
                        </a:rPr>
                        <a:t>生活費</a:t>
                      </a:r>
                      <a:r>
                        <a:rPr lang="zh-TW" altLang="en-US" sz="1800" b="0" i="0" kern="1200" dirty="0" smtClean="0">
                          <a:solidFill>
                            <a:schemeClr val="tx1"/>
                          </a:solidFill>
                          <a:effectLst/>
                          <a:latin typeface="+mn-lt"/>
                          <a:ea typeface="+mn-ea"/>
                          <a:cs typeface="+mn-cs"/>
                        </a:rPr>
                        <a:t>。</a:t>
                      </a:r>
                      <a:endParaRPr lang="en-US" altLang="zh-TW" sz="1800" b="0" i="0" kern="1200" dirty="0" smtClean="0">
                        <a:solidFill>
                          <a:schemeClr val="tx1"/>
                        </a:solidFill>
                        <a:effectLst/>
                        <a:latin typeface="+mn-lt"/>
                        <a:ea typeface="+mn-ea"/>
                        <a:cs typeface="+mn-cs"/>
                      </a:endParaRPr>
                    </a:p>
                    <a:p>
                      <a:pPr marL="285750" indent="-285750">
                        <a:buFont typeface="Wingdings" panose="05000000000000000000" pitchFamily="2" charset="2"/>
                        <a:buChar char="Ø"/>
                      </a:pPr>
                      <a:r>
                        <a:rPr lang="zh-TW" altLang="en-US" sz="1800" b="0" i="0" kern="1200" dirty="0" smtClean="0">
                          <a:solidFill>
                            <a:schemeClr val="tx1"/>
                          </a:solidFill>
                          <a:effectLst/>
                          <a:latin typeface="+mn-lt"/>
                          <a:ea typeface="+mn-ea"/>
                          <a:cs typeface="+mn-cs"/>
                        </a:rPr>
                        <a:t>計畫主持人或共同主持人之補助，以</a:t>
                      </a:r>
                      <a:r>
                        <a:rPr lang="en-US" altLang="zh-TW" sz="1800" b="0" i="0" kern="1200" dirty="0" smtClean="0">
                          <a:solidFill>
                            <a:schemeClr val="tx1"/>
                          </a:solidFill>
                          <a:effectLst/>
                          <a:latin typeface="+mn-lt"/>
                          <a:ea typeface="+mn-ea"/>
                          <a:cs typeface="+mn-cs"/>
                        </a:rPr>
                        <a:t>1</a:t>
                      </a:r>
                      <a:r>
                        <a:rPr lang="zh-TW" altLang="en-US" sz="1800" b="0" i="0" kern="1200" dirty="0" smtClean="0">
                          <a:solidFill>
                            <a:schemeClr val="tx1"/>
                          </a:solidFill>
                          <a:effectLst/>
                          <a:latin typeface="+mn-lt"/>
                          <a:ea typeface="+mn-ea"/>
                          <a:cs typeface="+mn-cs"/>
                        </a:rPr>
                        <a:t>人為限，薦送學校得自訂生活費支領天數，以不超過</a:t>
                      </a:r>
                      <a:r>
                        <a:rPr lang="en-US" altLang="zh-TW" sz="1800" b="0" i="0" kern="1200" dirty="0" smtClean="0">
                          <a:solidFill>
                            <a:schemeClr val="tx1"/>
                          </a:solidFill>
                          <a:effectLst/>
                          <a:latin typeface="+mn-lt"/>
                          <a:ea typeface="+mn-ea"/>
                          <a:cs typeface="+mn-cs"/>
                        </a:rPr>
                        <a:t>14</a:t>
                      </a:r>
                      <a:r>
                        <a:rPr lang="zh-TW" altLang="en-US" sz="1800" b="0" i="0" kern="1200" dirty="0" smtClean="0">
                          <a:solidFill>
                            <a:schemeClr val="tx1"/>
                          </a:solidFill>
                          <a:effectLst/>
                          <a:latin typeface="+mn-lt"/>
                          <a:ea typeface="+mn-ea"/>
                          <a:cs typeface="+mn-cs"/>
                        </a:rPr>
                        <a:t>日並以計畫期程結束前為限。</a:t>
                      </a:r>
                      <a:endParaRPr lang="zh-TW" altLang="en-US" dirty="0"/>
                    </a:p>
                  </a:txBody>
                  <a:tcPr/>
                </a:tc>
                <a:extLst>
                  <a:ext uri="{0D108BD9-81ED-4DB2-BD59-A6C34878D82A}">
                    <a16:rowId xmlns:a16="http://schemas.microsoft.com/office/drawing/2014/main" val="2723562821"/>
                  </a:ext>
                </a:extLst>
              </a:tr>
            </a:tbl>
          </a:graphicData>
        </a:graphic>
      </p:graphicFrame>
    </p:spTree>
    <p:extLst>
      <p:ext uri="{BB962C8B-B14F-4D97-AF65-F5344CB8AC3E}">
        <p14:creationId xmlns:p14="http://schemas.microsoft.com/office/powerpoint/2010/main" val="1785476805"/>
      </p:ext>
    </p:extLst>
  </p:cSld>
  <p:clrMapOvr>
    <a:masterClrMapping/>
  </p:clrMapOvr>
  <p:timing>
    <p:tnLst>
      <p:par>
        <p:cTn id="1" dur="indefinite" restart="never" nodeType="tmRoot"/>
      </p:par>
    </p:tnLst>
  </p:timing>
</p:sld>
</file>

<file path=ppt/theme/theme1.xml><?xml version="1.0" encoding="utf-8"?>
<a:theme xmlns:a="http://schemas.openxmlformats.org/drawingml/2006/main" name="回顧">
  <a:themeElements>
    <a:clrScheme name="自訂 1">
      <a:dk1>
        <a:sysClr val="windowText" lastClr="000000"/>
      </a:dk1>
      <a:lt1>
        <a:sysClr val="window" lastClr="FFFFFF"/>
      </a:lt1>
      <a:dk2>
        <a:srgbClr val="17406D"/>
      </a:dk2>
      <a:lt2>
        <a:srgbClr val="C9FAFC"/>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回顧">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39713</TotalTime>
  <Words>3983</Words>
  <Application>Microsoft Office PowerPoint</Application>
  <PresentationFormat>寬螢幕</PresentationFormat>
  <Paragraphs>495</Paragraphs>
  <Slides>39</Slides>
  <Notes>17</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39</vt:i4>
      </vt:variant>
    </vt:vector>
  </HeadingPairs>
  <TitlesOfParts>
    <vt:vector size="47" baseType="lpstr">
      <vt:lpstr>華康標楷體</vt:lpstr>
      <vt:lpstr>新細明體</vt:lpstr>
      <vt:lpstr>標楷體</vt:lpstr>
      <vt:lpstr>Arial</vt:lpstr>
      <vt:lpstr>Calibri</vt:lpstr>
      <vt:lpstr>Calibri Light</vt:lpstr>
      <vt:lpstr>Wingdings</vt:lpstr>
      <vt:lpstr>回顧</vt:lpstr>
      <vt:lpstr>學海系列計畫(海外留學、實習)                    校內申請作業說明及注意事項</vt:lpstr>
      <vt:lpstr>          簡報大綱</vt:lpstr>
      <vt:lpstr>PowerPoint 簡報</vt:lpstr>
      <vt:lpstr>學海補助類型簡介</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學海飛颺/惜珠  出國前應行事項</vt:lpstr>
      <vt:lpstr>學海飛颺/惜珠  國外期間應行事項</vt:lpstr>
      <vt:lpstr>學海飛颺/惜珠  返國應行事項(1/2)</vt:lpstr>
      <vt:lpstr>學海飛颺/惜珠  返國應行事項(2/2)</vt:lpstr>
      <vt:lpstr>學海築夢/新南向學海 出國前應行事項</vt:lpstr>
      <vt:lpstr>學海築夢/新南向學海 出國前應行事項</vt:lpstr>
      <vt:lpstr>學海築夢/新南向學海 國外期間應行事項</vt:lpstr>
      <vt:lpstr>學海築夢/新南向學海 返國應行事項</vt:lpstr>
      <vt:lpstr>學海計畫 機票購買原則</vt:lpstr>
      <vt:lpstr>出國交換或實習 可以學到/得到什麼? </vt:lpstr>
      <vt:lpstr>                       學海相關規定</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user</dc:creator>
  <cp:lastModifiedBy>user</cp:lastModifiedBy>
  <cp:revision>268</cp:revision>
  <dcterms:created xsi:type="dcterms:W3CDTF">2024-07-02T07:12:06Z</dcterms:created>
  <dcterms:modified xsi:type="dcterms:W3CDTF">2026-01-05T02:56:17Z</dcterms:modified>
</cp:coreProperties>
</file>