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94" r:id="rId1"/>
  </p:sldMasterIdLst>
  <p:notesMasterIdLst>
    <p:notesMasterId r:id="rId18"/>
  </p:notesMasterIdLst>
  <p:handoutMasterIdLst>
    <p:handoutMasterId r:id="rId19"/>
  </p:handoutMasterIdLst>
  <p:sldIdLst>
    <p:sldId id="1161" r:id="rId2"/>
    <p:sldId id="1085" r:id="rId3"/>
    <p:sldId id="1149" r:id="rId4"/>
    <p:sldId id="1086" r:id="rId5"/>
    <p:sldId id="1087" r:id="rId6"/>
    <p:sldId id="1153" r:id="rId7"/>
    <p:sldId id="1154" r:id="rId8"/>
    <p:sldId id="1162" r:id="rId9"/>
    <p:sldId id="1157" r:id="rId10"/>
    <p:sldId id="1155" r:id="rId11"/>
    <p:sldId id="1151" r:id="rId12"/>
    <p:sldId id="1152" r:id="rId13"/>
    <p:sldId id="1158" r:id="rId14"/>
    <p:sldId id="1159" r:id="rId15"/>
    <p:sldId id="1088" r:id="rId16"/>
    <p:sldId id="1089" r:id="rId17"/>
  </p:sldIdLst>
  <p:sldSz cx="12192000" cy="6858000"/>
  <p:notesSz cx="6802438" cy="99361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45" autoAdjust="0"/>
  </p:normalViewPr>
  <p:slideViewPr>
    <p:cSldViewPr snapToGrid="0">
      <p:cViewPr>
        <p:scale>
          <a:sx n="75" d="100"/>
          <a:sy n="75" d="100"/>
        </p:scale>
        <p:origin x="332" y="-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925" cy="499351"/>
          </a:xfrm>
          <a:prstGeom prst="rect">
            <a:avLst/>
          </a:prstGeom>
        </p:spPr>
        <p:txBody>
          <a:bodyPr vert="horz" lIns="91496" tIns="45747" rIns="91496" bIns="45747" rtlCol="0"/>
          <a:lstStyle>
            <a:lvl1pPr algn="l">
              <a:defRPr sz="11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2993" y="1"/>
            <a:ext cx="2947925" cy="499351"/>
          </a:xfrm>
          <a:prstGeom prst="rect">
            <a:avLst/>
          </a:prstGeom>
        </p:spPr>
        <p:txBody>
          <a:bodyPr vert="horz" lIns="91496" tIns="45747" rIns="91496" bIns="45747" rtlCol="0"/>
          <a:lstStyle>
            <a:lvl1pPr algn="r">
              <a:defRPr sz="1100"/>
            </a:lvl1pPr>
          </a:lstStyle>
          <a:p>
            <a:pPr>
              <a:defRPr/>
            </a:pPr>
            <a:fld id="{EA976C6D-D47C-4AF9-9909-C101E5858EE1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36812"/>
            <a:ext cx="2947925" cy="499351"/>
          </a:xfrm>
          <a:prstGeom prst="rect">
            <a:avLst/>
          </a:prstGeom>
        </p:spPr>
        <p:txBody>
          <a:bodyPr vert="horz" lIns="91496" tIns="45747" rIns="91496" bIns="45747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2993" y="9436812"/>
            <a:ext cx="2947925" cy="499351"/>
          </a:xfrm>
          <a:prstGeom prst="rect">
            <a:avLst/>
          </a:prstGeom>
        </p:spPr>
        <p:txBody>
          <a:bodyPr vert="horz" wrap="square" lIns="91496" tIns="45747" rIns="91496" bIns="45747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57FAF86-91F2-45AB-9412-A9F1DC8C3D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55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925" cy="499351"/>
          </a:xfrm>
          <a:prstGeom prst="rect">
            <a:avLst/>
          </a:prstGeom>
        </p:spPr>
        <p:txBody>
          <a:bodyPr vert="horz" lIns="91496" tIns="45747" rIns="91496" bIns="457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2993" y="1"/>
            <a:ext cx="2947925" cy="499351"/>
          </a:xfrm>
          <a:prstGeom prst="rect">
            <a:avLst/>
          </a:prstGeom>
        </p:spPr>
        <p:txBody>
          <a:bodyPr vert="horz" lIns="91496" tIns="45747" rIns="91496" bIns="457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fld id="{795C1F1F-9EA6-4EFE-AA1A-8CA22CCB98C1}" type="datetimeFigureOut">
              <a:rPr lang="zh-TW" altLang="en-US"/>
              <a:pPr>
                <a:defRPr/>
              </a:pPr>
              <a:t>2026/2/24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106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6" tIns="45747" rIns="91496" bIns="4574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41" y="4782366"/>
            <a:ext cx="5442559" cy="3911584"/>
          </a:xfrm>
          <a:prstGeom prst="rect">
            <a:avLst/>
          </a:prstGeom>
        </p:spPr>
        <p:txBody>
          <a:bodyPr vert="horz" lIns="91496" tIns="45747" rIns="91496" bIns="45747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6812"/>
            <a:ext cx="2947925" cy="499351"/>
          </a:xfrm>
          <a:prstGeom prst="rect">
            <a:avLst/>
          </a:prstGeom>
        </p:spPr>
        <p:txBody>
          <a:bodyPr vert="horz" lIns="91496" tIns="45747" rIns="91496" bIns="457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2993" y="9436812"/>
            <a:ext cx="2947925" cy="499351"/>
          </a:xfrm>
          <a:prstGeom prst="rect">
            <a:avLst/>
          </a:prstGeom>
        </p:spPr>
        <p:txBody>
          <a:bodyPr vert="horz" wrap="square" lIns="91496" tIns="45747" rIns="91496" bIns="457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7A2B0935-6A5B-41E1-BC57-7CE304941A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875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1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9042" indent="-28809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52373" indent="-230475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13322" indent="-230475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74271" indent="-230475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defTabSz="921898">
              <a:defRPr/>
            </a:pPr>
            <a:fld id="{C2C960C8-2F57-4956-B688-5E3273BD86FD}" type="slidenum">
              <a:rPr lang="zh-TW" altLang="en-US" sz="1200">
                <a:solidFill>
                  <a:srgbClr val="000000"/>
                </a:solidFill>
              </a:rPr>
              <a:pPr defTabSz="921898">
                <a:defRPr/>
              </a:pPr>
              <a:t>1</a:t>
            </a:fld>
            <a:endParaRPr lang="zh-TW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4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81788" cy="37592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BE985-B1CD-43E0-AFC3-46E1F1819C0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7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81788" cy="37592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BE985-B1CD-43E0-AFC3-46E1F1819C0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8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81788" cy="37592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BE985-B1CD-43E0-AFC3-46E1F1819C0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6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81788" cy="37592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BE985-B1CD-43E0-AFC3-46E1F1819C0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1201261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1" lang="zh-TW" altLang="en-US" sz="9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1" lang="zh-TW" altLang="en-US" sz="9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1" lang="zh-TW" altLang="en-US" sz="9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1" lang="zh-TW" altLang="en-US" sz="9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en-US" sz="9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en-US" sz="9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1" lang="zh-TW" altLang="en-US" sz="9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4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 eaLnBrk="0" hangingPunct="0"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B2CC404C-AC93-4A9F-9E68-6D51C28AF7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010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2A0ABE-7773-45DA-81F9-FCDBFB526D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837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982FEF-CA34-4C13-8C51-3C9CD345B0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391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34587" y="214314"/>
            <a:ext cx="10390716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ADF04E-C832-47FF-BA7E-5B4F1FC3A3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10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090045-0D62-48AE-9D01-29090A1865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239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0F78E3-2EFE-423B-BD8C-50101C4EC3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8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71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4FD092-E657-452D-8A51-D32FE8E6C2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36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1BC046-28F6-4145-82C3-BD91688F24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24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5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5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90D5B9-72D2-4A7F-B7DC-189C5BF299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808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2E6915-1A71-407B-BFC2-13D5DAF329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26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760AB8-6646-4983-9244-EF7E197789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96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EC94BA-92BD-4FC0-AC7A-F6104AC42A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833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887AED-45C7-4BA4-A998-D0D7489716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198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57213" y="1098550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TW" altLang="zh-TW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1066800" y="1098550"/>
            <a:ext cx="43815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TW" altLang="zh-TW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722313" y="1520825"/>
            <a:ext cx="5619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TW" altLang="zh-TW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1214438" y="1520825"/>
            <a:ext cx="492125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TW" altLang="zh-TW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69863" y="1447800"/>
            <a:ext cx="7461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TW" altLang="zh-TW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1016000" y="990600"/>
            <a:ext cx="4286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TW" altLang="zh-TW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90550" y="1781175"/>
            <a:ext cx="10968038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kumimoji="1" lang="zh-TW" altLang="zh-TW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5113" y="214313"/>
            <a:ext cx="103901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388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96年度技專校院校務基本資料庫填表說明會</a:t>
            </a:r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006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D5408400-D1ED-4549-ABE4-17674FA6C5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48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5" r:id="rId1"/>
    <p:sldLayoutId id="2147485696" r:id="rId2"/>
    <p:sldLayoutId id="2147485697" r:id="rId3"/>
    <p:sldLayoutId id="2147485698" r:id="rId4"/>
    <p:sldLayoutId id="2147485699" r:id="rId5"/>
    <p:sldLayoutId id="2147485700" r:id="rId6"/>
    <p:sldLayoutId id="2147485701" r:id="rId7"/>
    <p:sldLayoutId id="2147485702" r:id="rId8"/>
    <p:sldLayoutId id="2147485703" r:id="rId9"/>
    <p:sldLayoutId id="2147485704" r:id="rId10"/>
    <p:sldLayoutId id="2147485705" r:id="rId11"/>
    <p:sldLayoutId id="2147485706" r:id="rId12"/>
    <p:sldLayoutId id="21474857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B43A2-23EC-491E-B334-D533D7E04593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新細明體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新細明體" pitchFamily="18" charset="-120"/>
              <a:cs typeface="+mn-cs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309563"/>
            <a:ext cx="10972800" cy="1462087"/>
          </a:xfrm>
        </p:spPr>
        <p:txBody>
          <a:bodyPr/>
          <a:lstStyle/>
          <a:p>
            <a:pPr algn="ctr">
              <a:defRPr/>
            </a:pPr>
            <a:r>
              <a:rPr lang="en-US" altLang="zh-TW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填報說明</a:t>
            </a:r>
            <a:endParaRPr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492375"/>
            <a:ext cx="9815513" cy="2246679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Wingdings" pitchFamily="2" charset="2"/>
              <a:buNone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Wingdings" pitchFamily="2" charset="2"/>
              <a:buNone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7312" y="2631523"/>
            <a:ext cx="958360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marR="0" lvl="0" indent="-987425" algn="ctr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、填報重要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事項報告 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987425" marR="0" lvl="0" indent="-987425" algn="ctr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、表冊填報操作說明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9808" y="5105836"/>
            <a:ext cx="5918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kumimoji="1" lang="zh-TW" altLang="en-US" sz="4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kumimoji="1" lang="en-US" altLang="zh-TW" sz="4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kumimoji="1" lang="zh-TW" altLang="en-US" sz="4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1" lang="en-US" altLang="zh-TW" sz="4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kumimoji="1" lang="zh-TW" altLang="en-US" sz="4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1" lang="en-US" altLang="zh-TW" sz="4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kumimoji="1" lang="zh-TW" altLang="en-US" sz="40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kumimoji="1" lang="zh-TW" altLang="en-US" sz="40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15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9891" y="2210558"/>
            <a:ext cx="910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請於填表後，至資料庫之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資料檢核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功能，進行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檢核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，俾利資料填報正確性。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3750" y="211822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資料檢核</a:t>
            </a:r>
            <a:endParaRPr lang="zh-CN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2"/>
          <a:srcRect l="18150" t="33403" r="60248" b="27442"/>
          <a:stretch/>
        </p:blipFill>
        <p:spPr bwMode="auto">
          <a:xfrm>
            <a:off x="1991031" y="2899646"/>
            <a:ext cx="8381999" cy="3677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705599" y="5133254"/>
            <a:ext cx="2212257" cy="720000"/>
          </a:xfrm>
          <a:prstGeom prst="rect">
            <a:avLst/>
          </a:prstGeom>
          <a:solidFill>
            <a:srgbClr val="FEFFFF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250425" y="5080666"/>
            <a:ext cx="1928449" cy="4125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9892" y="2210558"/>
            <a:ext cx="5667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檢核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下拉選擇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自已所填的報表。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50" y="2732560"/>
            <a:ext cx="9346856" cy="33017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3750" y="211822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資料檢核</a:t>
            </a:r>
            <a:endParaRPr lang="zh-CN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532670" y="3654989"/>
            <a:ext cx="5407743" cy="4125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69109" y="4189469"/>
            <a:ext cx="5407743" cy="4125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3"/>
          <a:srcRect l="16900" t="27056" r="62598" b="6849"/>
          <a:stretch/>
        </p:blipFill>
        <p:spPr bwMode="auto">
          <a:xfrm>
            <a:off x="7940717" y="3311335"/>
            <a:ext cx="3988816" cy="3072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7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9891" y="2210558"/>
            <a:ext cx="92296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檢核結果為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該表冊無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檢核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紀錄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或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無交叉檢核記錄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即表示檢核無誤。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3750" y="211822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資料檢核</a:t>
            </a:r>
            <a:endParaRPr lang="zh-CN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2"/>
          <a:srcRect l="9555" t="20091" r="57380" b="6312"/>
          <a:stretch/>
        </p:blipFill>
        <p:spPr bwMode="auto">
          <a:xfrm>
            <a:off x="1786820" y="2795333"/>
            <a:ext cx="9471115" cy="3821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494867" y="5924056"/>
            <a:ext cx="1837266" cy="4125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7C06D96-CF7D-46D0-8496-FC78F52BC4B4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13">
            <a:extLst>
              <a:ext uri="{FF2B5EF4-FFF2-40B4-BE49-F238E27FC236}">
                <a16:creationId xmlns:a16="http://schemas.microsoft.com/office/drawing/2014/main" id="{AF688635-F2B7-4680-945E-399100E22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725730"/>
              </p:ext>
            </p:extLst>
          </p:nvPr>
        </p:nvGraphicFramePr>
        <p:xfrm>
          <a:off x="493941" y="2349175"/>
          <a:ext cx="11054592" cy="424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103">
                  <a:extLst>
                    <a:ext uri="{9D8B030D-6E8A-4147-A177-3AD203B41FA5}">
                      <a16:colId xmlns:a16="http://schemas.microsoft.com/office/drawing/2014/main" val="3427972571"/>
                    </a:ext>
                  </a:extLst>
                </a:gridCol>
                <a:gridCol w="7855489">
                  <a:extLst>
                    <a:ext uri="{9D8B030D-6E8A-4147-A177-3AD203B41FA5}">
                      <a16:colId xmlns:a16="http://schemas.microsoft.com/office/drawing/2014/main" val="3364513182"/>
                    </a:ext>
                  </a:extLst>
                </a:gridCol>
              </a:tblGrid>
              <a:tr h="5725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表冊</a:t>
                      </a:r>
                      <a:r>
                        <a:rPr lang="zh-TW" altLang="en-US" sz="2000" dirty="0" smtClean="0"/>
                        <a:t>編號</a:t>
                      </a:r>
                      <a:endParaRPr lang="zh-TW" altLang="en-US" sz="2000" dirty="0"/>
                    </a:p>
                  </a:txBody>
                  <a:tcPr anchor="ctr"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說明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18084"/>
                  </a:ext>
                </a:extLst>
              </a:tr>
              <a:tr h="57256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表</a:t>
                      </a:r>
                      <a:r>
                        <a:rPr lang="en-US" altLang="zh-TW" sz="2000" dirty="0"/>
                        <a:t>12-2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0" algn="l"/>
                      <a:r>
                        <a:rPr lang="zh-TW" altLang="en-US" sz="2000" dirty="0"/>
                        <a:t>刪除​</a:t>
                      </a:r>
                      <a:r>
                        <a:rPr lang="zh-TW" altLang="en-US" sz="2000" dirty="0" smtClean="0"/>
                        <a:t>表冊 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綉雯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70351"/>
                  </a:ext>
                </a:extLst>
              </a:tr>
              <a:tr h="908965"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表</a:t>
                      </a:r>
                      <a:r>
                        <a:rPr lang="en-US" altLang="zh-TW" sz="2000" dirty="0"/>
                        <a:t>1-8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1-12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1-16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6-2</a:t>
                      </a:r>
                      <a:r>
                        <a:rPr lang="zh-TW" altLang="en-US" sz="2000" dirty="0" smtClean="0"/>
                        <a:t>、表</a:t>
                      </a:r>
                      <a:r>
                        <a:rPr lang="en-US" altLang="zh-TW" sz="2000" dirty="0"/>
                        <a:t>4-7-4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14-1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14-3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14-5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因應法規與應用需求調整欄位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定義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麗紅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明忠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淑娟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秀華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88047"/>
                  </a:ext>
                </a:extLst>
              </a:tr>
              <a:tr h="57256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表</a:t>
                      </a:r>
                      <a:r>
                        <a:rPr lang="en-US" altLang="zh-TW" sz="2000" dirty="0"/>
                        <a:t>7-4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0" algn="l" defTabSz="914400" rtl="0" eaLnBrk="1" latinLnBrk="0" hangingPunct="1"/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刪減未用欄位，新增必要欄位，以最少資料滿足評鑑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需求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家涵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06416"/>
                  </a:ext>
                </a:extLst>
              </a:tr>
              <a:tr h="81809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/>
                        <a:t>表</a:t>
                      </a:r>
                      <a:r>
                        <a:rPr lang="en-US" altLang="zh-TW" sz="2000" dirty="0"/>
                        <a:t>14-2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14-4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因應應用需求新增欄位（系統自動產出，免填</a:t>
                      </a:r>
                      <a:r>
                        <a:rPr lang="zh-TW" altLang="en-US" sz="2000" dirty="0" smtClean="0"/>
                        <a:t>）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明忠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淑娟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56326"/>
                  </a:ext>
                </a:extLst>
              </a:tr>
              <a:tr h="572566"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表</a:t>
                      </a:r>
                      <a:r>
                        <a:rPr lang="en-US" altLang="zh-TW" sz="2000" dirty="0"/>
                        <a:t>14-8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14-9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14-11</a:t>
                      </a:r>
                      <a:r>
                        <a:rPr lang="zh-TW" altLang="en-US" sz="2000" dirty="0"/>
                        <a:t>、表</a:t>
                      </a:r>
                      <a:r>
                        <a:rPr lang="en-US" altLang="zh-TW" sz="2000" dirty="0"/>
                        <a:t>14-12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/>
                      </a:pP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本期起皆涵蓋研究學院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資料 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淑娟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01273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460DD4F4-E7B7-457A-9E54-24C404F3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884" y="3853262"/>
            <a:ext cx="340295" cy="3402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C00C87B-62E6-416F-A8A3-A0199F70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961" y="3012264"/>
            <a:ext cx="340295" cy="34029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2B137D5-3F80-4312-BBD5-CDE8BD250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960" y="4647109"/>
            <a:ext cx="340295" cy="34029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931D234-4249-459C-8C38-2A3B4BDB0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960" y="6114570"/>
            <a:ext cx="340295" cy="34029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9F2D8EA-5097-4931-9BBA-0E34108AD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961" y="5320723"/>
            <a:ext cx="340295" cy="3402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58417" y="1864389"/>
            <a:ext cx="6859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本期異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動表冊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共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17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張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，詳細內容請參閱</a:t>
            </a: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填表手冊</a:t>
            </a:r>
            <a:endParaRPr lang="en-US" altLang="zh-TW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87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7C06D96-CF7D-46D0-8496-FC78F52BC4B4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13">
            <a:extLst>
              <a:ext uri="{FF2B5EF4-FFF2-40B4-BE49-F238E27FC236}">
                <a16:creationId xmlns:a16="http://schemas.microsoft.com/office/drawing/2014/main" id="{AF688635-F2B7-4680-945E-399100E22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14203"/>
              </p:ext>
            </p:extLst>
          </p:nvPr>
        </p:nvGraphicFramePr>
        <p:xfrm>
          <a:off x="493941" y="2349175"/>
          <a:ext cx="11054592" cy="289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103">
                  <a:extLst>
                    <a:ext uri="{9D8B030D-6E8A-4147-A177-3AD203B41FA5}">
                      <a16:colId xmlns:a16="http://schemas.microsoft.com/office/drawing/2014/main" val="3427972571"/>
                    </a:ext>
                  </a:extLst>
                </a:gridCol>
                <a:gridCol w="7855489">
                  <a:extLst>
                    <a:ext uri="{9D8B030D-6E8A-4147-A177-3AD203B41FA5}">
                      <a16:colId xmlns:a16="http://schemas.microsoft.com/office/drawing/2014/main" val="3364513182"/>
                    </a:ext>
                  </a:extLst>
                </a:gridCol>
              </a:tblGrid>
              <a:tr h="5725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表冊</a:t>
                      </a:r>
                      <a:r>
                        <a:rPr lang="zh-TW" altLang="en-US" sz="2000" dirty="0" smtClean="0"/>
                        <a:t>編號</a:t>
                      </a:r>
                      <a:endParaRPr lang="zh-TW" altLang="en-US" sz="2000" dirty="0"/>
                    </a:p>
                  </a:txBody>
                  <a:tcPr anchor="ctr"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說明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18084"/>
                  </a:ext>
                </a:extLst>
              </a:tr>
              <a:tr h="93059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/>
                        <a:t>表</a:t>
                      </a:r>
                      <a:r>
                        <a:rPr lang="en-US" altLang="zh-TW" sz="2000" dirty="0" smtClean="0"/>
                        <a:t>4-15 </a:t>
                      </a:r>
                      <a:r>
                        <a:rPr lang="zh-TW" altLang="en-US" sz="2000" dirty="0" smtClean="0"/>
                        <a:t>年齡別學生人數</a:t>
                      </a:r>
                      <a:endParaRPr lang="en-US" altLang="zh-TW" sz="2000" dirty="0"/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2000" dirty="0" smtClean="0"/>
                        <a:t>增刪欄位、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年齡區間的細分重整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力瑜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70351"/>
                  </a:ext>
                </a:extLst>
              </a:tr>
              <a:tr h="1390960"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表</a:t>
                      </a:r>
                      <a:r>
                        <a:rPr lang="en-US" altLang="zh-TW" sz="2000" dirty="0" smtClean="0"/>
                        <a:t>7-5 </a:t>
                      </a:r>
                      <a:r>
                        <a:rPr lang="zh-TW" altLang="en-US" sz="2000" dirty="0" smtClean="0"/>
                        <a:t>助學措施統計表</a:t>
                      </a:r>
                      <a:endParaRPr lang="en-US" altLang="zh-TW" sz="2000" dirty="0"/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修改定義、</a:t>
                      </a:r>
                      <a:r>
                        <a:rPr lang="zh-TW" altLang="en-US" sz="2000" dirty="0" smtClean="0"/>
                        <a:t>改由技職司提供並匯入資料庫，學校可查看結果，但無需再個別填列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力瑜施美玲</a:t>
                      </a:r>
                      <a:r>
                        <a:rPr lang="en-US" altLang="zh-TW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8804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858417" y="186438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下期異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動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表冊預告</a:t>
            </a:r>
            <a:endParaRPr lang="en-US" altLang="zh-TW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46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7C06D96-CF7D-46D0-8496-FC78F52BC4B4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266" y="2052576"/>
            <a:ext cx="11801594" cy="4245654"/>
          </a:xfrm>
        </p:spPr>
        <p:txBody>
          <a:bodyPr/>
          <a:lstStyle/>
          <a:p>
            <a:pPr marL="174625" indent="-174625">
              <a:lnSpc>
                <a:spcPct val="80000"/>
              </a:lnSpc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單位及人員填列表格如下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: </a:t>
            </a:r>
          </a:p>
          <a:p>
            <a:pPr marL="174625" indent="-174625">
              <a:lnSpc>
                <a:spcPct val="80000"/>
              </a:lnSpc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表冊下</a:t>
            </a:r>
            <a:r>
              <a:rPr lang="zh-TW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畫底線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是該表由</a:t>
            </a:r>
            <a:r>
              <a:rPr lang="zh-TW" alt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二個單位以上</a:t>
            </a: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負責</a:t>
            </a:r>
            <a:r>
              <a:rPr lang="en-US" altLang="zh-TW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288000" indent="-285750" defTabSz="0">
              <a:lnSpc>
                <a:spcPts val="1800"/>
              </a:lnSpc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教務處：表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2-1-2(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奕瑄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力瑜、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妙真、鈺慧提供資料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2-4</a:t>
            </a:r>
            <a:r>
              <a:rPr lang="en-US" altLang="zh-TW" sz="1600" spc="-1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spc="-1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3-1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維護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雅雯、銘仁、妙真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2250" indent="0" defTabSz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3-5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雅雯、銘仁、妙真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3-5-1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3-5-2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3-5-3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3-7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3-8(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雅雯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79387" indent="0" defTabSz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4-1-4(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維護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4-2-1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勇琳及施美玲提供資料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79387" indent="0" defTabSz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4-2-5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4-2-7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奕瑄提供資料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4-2-9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4-2-10(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秋香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79387" indent="0" defTabSz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報表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4-2-12-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系統產生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4-2-13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4-4-2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79387" indent="0" defTabSz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　　　　 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4-4-3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力瑜－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雅雯、銘仁、奕瑄、鈺慧、妙真及家涵提供資料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4-6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雅雯提供資料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79387" indent="0" defTabSz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4-11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4-17-2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4-19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14-7-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系統產生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力瑜－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學生總數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15-2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力瑜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79387" indent="0" defTabSz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 report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3-5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系統產生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雅雯彙整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銘仁、妙真檢核及核章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88000" lvl="2" indent="-285750">
              <a:lnSpc>
                <a:spcPts val="1800"/>
              </a:lnSpc>
              <a:spcBef>
                <a:spcPts val="600"/>
              </a:spcBef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學務處：表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4-4-3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家涵提供資料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4-9-1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4-9-2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琇掬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7-4(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家涵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700" dirty="0">
              <a:latin typeface="標楷體" pitchFamily="65" charset="-120"/>
              <a:ea typeface="標楷體" pitchFamily="65" charset="-120"/>
            </a:endParaRPr>
          </a:p>
          <a:p>
            <a:pPr marL="288000" lvl="2" indent="-285750">
              <a:lnSpc>
                <a:spcPts val="1800"/>
              </a:lnSpc>
              <a:spcBef>
                <a:spcPts val="600"/>
              </a:spcBef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總務處：表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8-1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采珊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8-6(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浩銓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endParaRPr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endParaRPr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700" u="sng" dirty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               </a:t>
            </a:r>
            <a:endParaRPr lang="en-US" altLang="zh-TW" sz="17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9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7C06D96-CF7D-46D0-8496-FC78F52BC4B4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334" y="2290592"/>
            <a:ext cx="11734199" cy="4082776"/>
          </a:xfrm>
        </p:spPr>
        <p:txBody>
          <a:bodyPr/>
          <a:lstStyle/>
          <a:p>
            <a:pPr marL="288000" lvl="2" indent="-285750">
              <a:lnSpc>
                <a:spcPts val="1800"/>
              </a:lnSpc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研發處：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1-7(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麗紅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spc="-100" dirty="0">
                <a:latin typeface="標楷體" pitchFamily="65" charset="-120"/>
                <a:ea typeface="標楷體" pitchFamily="65" charset="-120"/>
              </a:rPr>
              <a:t>1-8 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，麗紅、明忠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 1-9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1-10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1-11(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麗紅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1-12(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淑娟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1-13(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麗紅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600" spc="-100" dirty="0">
              <a:latin typeface="標楷體" pitchFamily="65" charset="-120"/>
              <a:ea typeface="標楷體" pitchFamily="65" charset="-120"/>
            </a:endParaRPr>
          </a:p>
          <a:p>
            <a:pPr marL="2250" lvl="2" indent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1-16(</a:t>
            </a:r>
            <a:r>
              <a:rPr lang="zh-TW" altLang="en-US" sz="1600" spc="-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，淑娟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spc="-100" dirty="0">
                <a:latin typeface="標楷體" pitchFamily="65" charset="-120"/>
                <a:ea typeface="標楷體" pitchFamily="65" charset="-120"/>
              </a:rPr>
              <a:t>1-17-1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麗紅，明忠</a:t>
            </a:r>
            <a:r>
              <a:rPr lang="en-US" altLang="zh-TW" sz="1600" spc="-1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spc="-100" dirty="0" smtClean="0">
                <a:latin typeface="標楷體" pitchFamily="65" charset="-120"/>
                <a:ea typeface="標楷體" pitchFamily="65" charset="-120"/>
              </a:rPr>
              <a:t>永晉協助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檢核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4-7-2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4-7-4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4-7-5(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秀華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1600" spc="-100" dirty="0">
              <a:latin typeface="標楷體" pitchFamily="65" charset="-120"/>
              <a:ea typeface="標楷體" pitchFamily="65" charset="-120"/>
            </a:endParaRPr>
          </a:p>
          <a:p>
            <a:pPr marL="288000" lvl="2" indent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         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4-8-1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4-8-2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4-8-3 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秀華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4-10(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維護，秀華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spc="-100" dirty="0">
                <a:latin typeface="標楷體" pitchFamily="65" charset="-120"/>
                <a:ea typeface="標楷體" pitchFamily="65" charset="-120"/>
              </a:rPr>
              <a:t>4-11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4-12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4-13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4-14(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智明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1600" spc="-100" dirty="0">
              <a:latin typeface="標楷體" pitchFamily="65" charset="-120"/>
              <a:ea typeface="標楷體" pitchFamily="65" charset="-120"/>
            </a:endParaRPr>
          </a:p>
          <a:p>
            <a:pPr marL="288000" lvl="2" indent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spc="-100" dirty="0">
                <a:latin typeface="標楷體" pitchFamily="65" charset="-120"/>
                <a:ea typeface="標楷體" pitchFamily="65" charset="-120"/>
              </a:rPr>
              <a:t>6-2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，麗紅、明忠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spc="-100" dirty="0">
                <a:latin typeface="標楷體" pitchFamily="65" charset="-120"/>
                <a:ea typeface="標楷體" pitchFamily="65" charset="-120"/>
              </a:rPr>
              <a:t>6-4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智明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spc="-100" dirty="0">
                <a:latin typeface="標楷體" pitchFamily="65" charset="-120"/>
                <a:ea typeface="標楷體" pitchFamily="65" charset="-120"/>
              </a:rPr>
              <a:t>14-1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14-2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 系統產生、表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14-3(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明忠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14-4-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系統產生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淑娟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14-5(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淑娟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600" spc="-100" dirty="0">
              <a:latin typeface="標楷體" pitchFamily="65" charset="-120"/>
              <a:ea typeface="標楷體" pitchFamily="65" charset="-120"/>
            </a:endParaRPr>
          </a:p>
          <a:p>
            <a:pPr marL="288000" lvl="2" indent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sz="1600" u="sng" spc="-1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spc="-100" dirty="0">
                <a:latin typeface="標楷體" pitchFamily="65" charset="-120"/>
                <a:ea typeface="標楷體" pitchFamily="65" charset="-120"/>
              </a:rPr>
              <a:t>14-7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系統產生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明忠－產學合作教師數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14-8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14-9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14-11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14-12(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淑娟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15-20 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智明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 ；</a:t>
            </a:r>
            <a:endParaRPr lang="en-US" altLang="zh-TW" sz="1600" spc="-100" dirty="0">
              <a:latin typeface="標楷體" pitchFamily="65" charset="-120"/>
              <a:ea typeface="標楷體" pitchFamily="65" charset="-120"/>
            </a:endParaRPr>
          </a:p>
          <a:p>
            <a:pPr marL="288000" lvl="2" indent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report 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1-2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秀華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report 1-7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麗紅</a:t>
            </a:r>
            <a:r>
              <a:rPr lang="en-US" altLang="zh-TW" sz="1600" spc="-1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report 1-8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麗紅、明忠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9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report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1-9-13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淑娟、麗</a:t>
            </a:r>
            <a:r>
              <a:rPr lang="zh-TW" altLang="en-US" sz="1600" spc="-100" dirty="0">
                <a:latin typeface="標楷體" pitchFamily="65" charset="-120"/>
                <a:ea typeface="標楷體" pitchFamily="65" charset="-120"/>
              </a:rPr>
              <a:t>紅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88000" lvl="1">
              <a:lnSpc>
                <a:spcPts val="1900"/>
              </a:lnSpc>
              <a:spcBef>
                <a:spcPts val="600"/>
              </a:spcBef>
              <a:buClr>
                <a:srgbClr val="0000CC"/>
              </a:buClr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人事室：表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1-6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1-22-1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6-4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lnSpc>
                <a:spcPts val="1900"/>
              </a:lnSpc>
              <a:spcBef>
                <a:spcPts val="600"/>
              </a:spcBef>
              <a:buClr>
                <a:srgbClr val="0000CC"/>
              </a:buClr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14-7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－系統產生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自然、人文社會及借調教師數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1-17-1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協助檢核</a:t>
            </a:r>
            <a:r>
              <a:rPr lang="en-US" altLang="zh-TW" sz="16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永晉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b="1" spc="-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lnSpc>
                <a:spcPts val="1900"/>
              </a:lnSpc>
              <a:spcBef>
                <a:spcPts val="600"/>
              </a:spcBef>
              <a:buClr>
                <a:srgbClr val="0000CC"/>
              </a:buClr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          報表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1-1-1-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系統產生、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report 1-1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學歷、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1-6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1-14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永晉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285750" lvl="1">
              <a:lnSpc>
                <a:spcPts val="1900"/>
              </a:lnSpc>
              <a:spcBef>
                <a:spcPts val="600"/>
              </a:spcBef>
              <a:buClr>
                <a:srgbClr val="0000CC"/>
              </a:buClr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圖資館：表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5-2(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柔臻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5-3(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偉川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85750" lvl="1">
              <a:lnSpc>
                <a:spcPts val="1900"/>
              </a:lnSpc>
              <a:spcBef>
                <a:spcPts val="600"/>
              </a:spcBef>
              <a:buClr>
                <a:srgbClr val="0000CC"/>
              </a:buClr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主計室：表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9-2-7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strike="sngStrik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strike="sngStrike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12-2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14-1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－全校總經費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綉雯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85750" lvl="1">
              <a:lnSpc>
                <a:spcPts val="1900"/>
              </a:lnSpc>
              <a:spcBef>
                <a:spcPts val="600"/>
              </a:spcBef>
              <a:buClr>
                <a:srgbClr val="0000CC"/>
              </a:buClr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進修推廣部：表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3-1(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維護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妙真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3-5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600" u="sng" dirty="0"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z="1600" u="sng" dirty="0">
                <a:latin typeface="標楷體" pitchFamily="65" charset="-120"/>
                <a:ea typeface="標楷體" pitchFamily="65" charset="-120"/>
              </a:rPr>
              <a:t>3-7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4-16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4-16-1(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妙真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；表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6-1(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育琳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report 3-5(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妙真檢核核章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85750" lvl="1">
              <a:lnSpc>
                <a:spcPts val="1900"/>
              </a:lnSpc>
              <a:spcBef>
                <a:spcPts val="600"/>
              </a:spcBef>
              <a:buClr>
                <a:srgbClr val="0000CC"/>
              </a:buClr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基礎中心：表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4-2-11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、表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15-19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美虹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179387" lvl="2" indent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pPr marL="179387" lvl="2" indent="0">
              <a:lnSpc>
                <a:spcPts val="1800"/>
              </a:lnSpc>
              <a:buNone/>
              <a:tabLst>
                <a:tab pos="269875" algn="l"/>
                <a:tab pos="711200" algn="l"/>
                <a:tab pos="1698625" algn="l"/>
                <a:tab pos="1800225" algn="l"/>
                <a:tab pos="1973263" algn="l"/>
              </a:tabLst>
            </a:pPr>
            <a:endParaRPr lang="en-US" altLang="zh-TW" sz="1600" spc="-1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endParaRPr lang="en-US" altLang="zh-TW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endParaRPr lang="en-US" altLang="zh-TW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endParaRPr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endParaRPr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endParaRPr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700" u="sng" dirty="0"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marL="174625" indent="-174625">
              <a:lnSpc>
                <a:spcPct val="80000"/>
              </a:lnSpc>
              <a:buFont typeface="Wingdings" pitchFamily="2" charset="2"/>
              <a:buNone/>
              <a:tabLst>
                <a:tab pos="711200" algn="l"/>
                <a:tab pos="900113" algn="l"/>
                <a:tab pos="1698625" algn="l"/>
                <a:tab pos="1800225" algn="l"/>
                <a:tab pos="1973263" algn="l"/>
              </a:tabLst>
            </a:pP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               </a:t>
            </a:r>
            <a:endParaRPr lang="en-US" altLang="zh-TW" sz="17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3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E821AE8-175F-45A0-9863-6BA09AC48554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6348" y="319005"/>
            <a:ext cx="11033185" cy="1293961"/>
          </a:xfrm>
        </p:spPr>
        <p:txBody>
          <a:bodyPr/>
          <a:lstStyle/>
          <a:p>
            <a:pPr algn="ctr">
              <a:defRPr/>
            </a:pPr>
            <a:r>
              <a:rPr lang="en-US" altLang="zh-TW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59652" y="2023650"/>
            <a:ext cx="10464800" cy="4219987"/>
          </a:xfrm>
        </p:spPr>
        <p:txBody>
          <a:bodyPr/>
          <a:lstStyle/>
          <a:p>
            <a:pPr marL="623888" indent="-623888" algn="just">
              <a:lnSpc>
                <a:spcPts val="3700"/>
              </a:lnSpc>
              <a:spcBef>
                <a:spcPts val="1200"/>
              </a:spcBef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填表時間：</a:t>
            </a:r>
            <a:r>
              <a:rPr lang="en-US" altLang="zh-TW" sz="2800" b="1" dirty="0" smtClean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03/02~</a:t>
            </a:r>
            <a:r>
              <a:rPr lang="zh-TW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4/23</a:t>
            </a:r>
            <a:r>
              <a:rPr lang="zh-TW" altLang="en-US" sz="2800" b="1" dirty="0" smtClean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（四</a:t>
            </a:r>
            <a:r>
              <a:rPr lang="en-US" altLang="zh-TW" sz="2800" b="1" dirty="0" smtClean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截止後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如要</a:t>
            </a:r>
            <a:r>
              <a:rPr lang="zh-TW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，請於</a:t>
            </a:r>
            <a:r>
              <a:rPr lang="zh-TW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4/24~30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5:00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雲科大填報截止時間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請洽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圖資館資訊組洪偉川技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士辦理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並請詳讀系統內各表冊填報時間點及填表說明。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部份資料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填報基準為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3888" indent="-623888" algn="just">
              <a:lnSpc>
                <a:spcPts val="3700"/>
              </a:lnSpc>
              <a:spcBef>
                <a:spcPts val="1200"/>
              </a:spcBef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繳交時間：0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4/23</a:t>
            </a:r>
            <a:r>
              <a:rPr lang="zh-TW" altLang="en-US" sz="2800" b="1" dirty="0" smtClean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（四</a:t>
            </a:r>
            <a:r>
              <a:rPr lang="en-US" altLang="zh-TW" sz="2800" b="1" dirty="0" smtClean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列印系統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中列印出正確資料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雙面列印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輸入表冊封面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蓋妥相關人員職章後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，逕送王美玲彙辦。（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為增進報表正確性，請自行尋找一位人員，協助檢核資料無誤後核章，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交叉檢核表冊及同一表由二個單位負責，請互做檢核。）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0AB8-6646-4983-9244-EF7E19778940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1267968" y="420839"/>
            <a:ext cx="109240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115</a:t>
            </a:r>
            <a:r>
              <a:rPr kumimoji="1"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年度</a:t>
            </a:r>
            <a:r>
              <a:rPr kumimoji="1"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</a:t>
            </a:r>
            <a:r>
              <a:rPr kumimoji="1"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月份</a:t>
            </a:r>
            <a:r>
              <a:rPr kumimoji="1"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/>
            </a:r>
            <a:br>
              <a:rPr kumimoji="1"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</a:br>
            <a:r>
              <a:rPr kumimoji="1"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技專校院校務基本資料庫系統填報校內重要事項報告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9456" y="1964551"/>
            <a:ext cx="12063984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6900" indent="-3136900">
              <a:lnSpc>
                <a:spcPts val="3700"/>
              </a:lnSpc>
              <a:spcBef>
                <a:spcPts val="1200"/>
              </a:spcBef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資料庫輸入表冊</a:t>
            </a:r>
            <a:r>
              <a:rPr lang="zh-TW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封面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：請註明所填</a:t>
            </a:r>
            <a:r>
              <a:rPr lang="zh-TW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表冊編號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、名稱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如該表</a:t>
            </a:r>
            <a:r>
              <a:rPr lang="zh-TW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無資料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＂</a:t>
            </a:r>
            <a:r>
              <a:rPr lang="zh-TW" altLang="zh-TW" sz="2400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無資料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4752" y="2512064"/>
            <a:ext cx="9006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24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4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400" b="1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月份技專校院校務基本資料庫輸入表冊</a:t>
            </a:r>
            <a:endParaRPr lang="zh-TW" altLang="zh-TW" sz="2400" kern="100" dirty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400" b="1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國立澎湖科技大學</a:t>
            </a:r>
            <a:endParaRPr lang="zh-TW" altLang="zh-TW" sz="24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84278"/>
              </p:ext>
            </p:extLst>
          </p:nvPr>
        </p:nvGraphicFramePr>
        <p:xfrm>
          <a:off x="810767" y="3513668"/>
          <a:ext cx="10367765" cy="2663784"/>
        </p:xfrm>
        <a:graphic>
          <a:graphicData uri="http://schemas.openxmlformats.org/drawingml/2006/table">
            <a:tbl>
              <a:tblPr/>
              <a:tblGrid>
                <a:gridCol w="573006">
                  <a:extLst>
                    <a:ext uri="{9D8B030D-6E8A-4147-A177-3AD203B41FA5}">
                      <a16:colId xmlns:a16="http://schemas.microsoft.com/office/drawing/2014/main" val="928028374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val="3956890841"/>
                    </a:ext>
                  </a:extLst>
                </a:gridCol>
                <a:gridCol w="639804">
                  <a:extLst>
                    <a:ext uri="{9D8B030D-6E8A-4147-A177-3AD203B41FA5}">
                      <a16:colId xmlns:a16="http://schemas.microsoft.com/office/drawing/2014/main" val="36158465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440587129"/>
                    </a:ext>
                  </a:extLst>
                </a:gridCol>
                <a:gridCol w="454537">
                  <a:extLst>
                    <a:ext uri="{9D8B030D-6E8A-4147-A177-3AD203B41FA5}">
                      <a16:colId xmlns:a16="http://schemas.microsoft.com/office/drawing/2014/main" val="326766361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272270011"/>
                    </a:ext>
                  </a:extLst>
                </a:gridCol>
                <a:gridCol w="492418">
                  <a:extLst>
                    <a:ext uri="{9D8B030D-6E8A-4147-A177-3AD203B41FA5}">
                      <a16:colId xmlns:a16="http://schemas.microsoft.com/office/drawing/2014/main" val="42360389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33416269"/>
                    </a:ext>
                  </a:extLst>
                </a:gridCol>
              </a:tblGrid>
              <a:tr h="2663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表人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571500" indent="-571500"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表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1-1   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教師基本資料表 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marL="712788" marR="0" lvl="0" indent="-712788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表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1-19 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兼任教師不予再聘之理由統計表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無資料</a:t>
                      </a:r>
                      <a:r>
                        <a:rPr lang="en-US" altLang="zh-TW" sz="240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zh-TW" sz="2400" b="1" kern="12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696595" indent="-696595"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報表</a:t>
                      </a:r>
                      <a:r>
                        <a:rPr lang="en-US" alt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1-1-1</a:t>
                      </a:r>
                      <a:r>
                        <a:rPr lang="zh-TW" alt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技專校院兼任教師聘任情形統計表</a:t>
                      </a:r>
                      <a:endParaRPr lang="en-US" alt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696595" indent="-696595"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report1-1</a:t>
                      </a:r>
                      <a:r>
                        <a:rPr lang="zh-TW" alt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學校各系所 教師職級統計表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12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檢核人員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組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長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2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單位主管</a:t>
                      </a:r>
                      <a:endParaRPr lang="zh-TW" sz="2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557423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66344" y="2852928"/>
            <a:ext cx="978408" cy="5232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範例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041373" y="5733492"/>
            <a:ext cx="1659835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職章 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*****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94650" y="4845560"/>
            <a:ext cx="1298448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職章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*****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36AD881-54BA-4233-B9AE-78BAA7FC2BA5}"/>
              </a:ext>
            </a:extLst>
          </p:cNvPr>
          <p:cNvSpPr/>
          <p:nvPr/>
        </p:nvSpPr>
        <p:spPr>
          <a:xfrm>
            <a:off x="7878319" y="4877331"/>
            <a:ext cx="1338828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職章 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*****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F18C6AD-D24A-4760-A4F2-A26C7613A55F}"/>
              </a:ext>
            </a:extLst>
          </p:cNvPr>
          <p:cNvSpPr/>
          <p:nvPr/>
        </p:nvSpPr>
        <p:spPr>
          <a:xfrm>
            <a:off x="9839704" y="4845560"/>
            <a:ext cx="1338828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職章 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*****</a:t>
            </a:r>
            <a:endParaRPr lang="zh-TW" altLang="en-US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 bwMode="auto">
          <a:xfrm>
            <a:off x="2764279" y="2943991"/>
            <a:ext cx="1432336" cy="742485"/>
          </a:xfrm>
          <a:prstGeom prst="wedgeRoundRectCallout">
            <a:avLst>
              <a:gd name="adj1" fmla="val -47777"/>
              <a:gd name="adj2" fmla="val 135420"/>
              <a:gd name="adj3" fmla="val 16667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新細明體" pitchFamily="18" charset="-120"/>
              </a:rPr>
              <a:t>無資料項目</a:t>
            </a:r>
            <a:endParaRPr kumimoji="1" lang="en-US" altLang="zh-TW" sz="2000" b="1" dirty="0">
              <a:solidFill>
                <a:srgbClr val="0000FF"/>
              </a:solidFill>
              <a:latin typeface="Times New Roman" pitchFamily="18" charset="0"/>
              <a:ea typeface="新細明體" pitchFamily="18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新細明體" pitchFamily="18" charset="-120"/>
              </a:rPr>
              <a:t>務必註明</a:t>
            </a: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74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DFE4F-F28A-4342-A469-63F461B9CD1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769" y="1934128"/>
            <a:ext cx="11017658" cy="4528084"/>
          </a:xfrm>
        </p:spPr>
        <p:txBody>
          <a:bodyPr/>
          <a:lstStyle/>
          <a:p>
            <a:pPr marL="623888" indent="-623888">
              <a:lnSpc>
                <a:spcPts val="3600"/>
              </a:lnSpc>
              <a:buFont typeface="Wingdings" pitchFamily="2" charset="2"/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請資訊組協助先行完成權限及系所相關設定，並協助資料檢核工作，</a:t>
            </a:r>
            <a:r>
              <a:rPr lang="zh-TW" alt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人事室</a:t>
            </a:r>
            <a:r>
              <a:rPr lang="zh-TW" alt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 smtClean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2800" b="1" dirty="0" smtClean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3/25</a:t>
            </a:r>
            <a:r>
              <a:rPr lang="zh-TW" altLang="en-US" sz="2800" b="1" dirty="0" smtClean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先初步完成</a:t>
            </a:r>
            <a:r>
              <a:rPr lang="zh-TW" altLang="en-US" sz="2800" b="1" u="sng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2800" b="1" u="sng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教師基本資料表</a:t>
            </a:r>
            <a:r>
              <a:rPr lang="zh-TW" altLang="en-US" sz="2800" b="1" u="sng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建檔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，以利其他表冊輸入。</a:t>
            </a:r>
          </a:p>
          <a:p>
            <a:pPr marL="540000" lvl="0" indent="-612000" eaLnBrk="1" latinLnBrk="1" hangingPunct="1">
              <a:spcBef>
                <a:spcPts val="1200"/>
              </a:spcBef>
              <a:buClr>
                <a:srgbClr val="3333CC"/>
              </a:buClr>
              <a:buNone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400" b="1" kern="1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800" b="1" kern="1200" dirty="0">
                <a:solidFill>
                  <a:srgbClr val="0000FF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r>
              <a:rPr lang="zh-TW" altLang="en-US" sz="2400" b="1" kern="1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時程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kern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lvl="0" indent="-612000" eaLnBrk="1" latinLnBrk="1" hangingPunct="1">
              <a:spcBef>
                <a:spcPts val="1200"/>
              </a:spcBef>
              <a:buClr>
                <a:srgbClr val="3333CC"/>
              </a:buClr>
              <a:buNone/>
              <a:defRPr/>
            </a:pPr>
            <a:r>
              <a:rPr lang="en-US" altLang="zh-TW" sz="2400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800" b="1" kern="1200" dirty="0">
                <a:solidFill>
                  <a:srgbClr val="0000FF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05/07 </a:t>
            </a:r>
            <a:r>
              <a:rPr lang="en-US" altLang="zh-TW" sz="2400" b="1" kern="1200" dirty="0">
                <a:solidFill>
                  <a:srgbClr val="0000FF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9:00~</a:t>
            </a:r>
            <a:r>
              <a:rPr lang="en-US" altLang="zh-TW" sz="2800" b="1" kern="1200" dirty="0">
                <a:solidFill>
                  <a:srgbClr val="0000FF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05/20 </a:t>
            </a:r>
            <a:r>
              <a:rPr lang="en-US" altLang="zh-TW" sz="2400" b="1" kern="1200" dirty="0">
                <a:solidFill>
                  <a:srgbClr val="0000FF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17:00</a:t>
            </a:r>
            <a:r>
              <a:rPr lang="zh-TW" altLang="en-US" sz="2400" b="1" kern="1200" dirty="0">
                <a:solidFill>
                  <a:srgbClr val="0000FF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en-US" sz="2400" b="1" kern="1200" dirty="0">
                <a:solidFill>
                  <a:srgbClr val="1C1C1C">
                    <a:lumMod val="10000"/>
                  </a:srgbClr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kern="1200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開放</a:t>
            </a:r>
            <a:r>
              <a:rPr lang="zh-TW" altLang="en-US" sz="2400" b="1" kern="12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申請暨修正「當期及歷史資料」</a:t>
            </a:r>
            <a:endParaRPr lang="en-US" altLang="zh-TW" sz="2400" b="1" kern="12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40000" lvl="0" indent="-612000" eaLnBrk="1" latinLnBrk="1" hangingPunct="1">
              <a:spcBef>
                <a:spcPts val="1200"/>
              </a:spcBef>
              <a:buClr>
                <a:srgbClr val="3333CC"/>
              </a:buClr>
              <a:buNone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欲修正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同仁請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於期限前</a:t>
            </a:r>
            <a:r>
              <a:rPr lang="zh-TW" altLang="en-US" sz="2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送王美玲辦理。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eaLnBrk="1" latinLnBrk="1" hangingPunct="1">
              <a:spcBef>
                <a:spcPts val="1200"/>
              </a:spcBef>
              <a:buClr>
                <a:srgbClr val="3333CC"/>
              </a:buClr>
              <a:buNone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400" b="1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申請之修正範圍</a:t>
            </a:r>
            <a:r>
              <a:rPr lang="zh-TW" altLang="en-US" sz="2400" b="1" u="sng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不得超過三年</a:t>
            </a:r>
            <a:r>
              <a:rPr lang="zh-TW" altLang="en-US" sz="24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3888" indent="-623888">
              <a:lnSpc>
                <a:spcPts val="3600"/>
              </a:lnSpc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本期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資料庫系統填表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說明手冊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雲科大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說明會問答集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校內研習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等電子檔，請至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圖資館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資訊組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表單下載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專區下載。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3888" indent="-623888">
              <a:lnSpc>
                <a:spcPts val="3600"/>
              </a:lnSpc>
              <a:buFont typeface="Wingdings" pitchFamily="2" charset="2"/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</a:p>
        </p:txBody>
      </p:sp>
    </p:spTree>
    <p:extLst>
      <p:ext uri="{BB962C8B-B14F-4D97-AF65-F5344CB8AC3E}">
        <p14:creationId xmlns:p14="http://schemas.microsoft.com/office/powerpoint/2010/main" val="11019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9284" name="矩形 75"/>
          <p:cNvSpPr>
            <a:spLocks noChangeArrowheads="1"/>
          </p:cNvSpPr>
          <p:nvPr/>
        </p:nvSpPr>
        <p:spPr bwMode="auto">
          <a:xfrm>
            <a:off x="1574363" y="4813847"/>
            <a:ext cx="10257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申請人：</a:t>
            </a:r>
            <a:r>
              <a:rPr kumimoji="1" lang="zh-TW" altLang="en-US" sz="1200" b="1" u="sng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                     </a:t>
            </a:r>
            <a:r>
              <a:rPr kumimoji="1" lang="zh-TW" altLang="en-US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1" lang="en-US" altLang="zh-TW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核章</a:t>
            </a:r>
            <a:r>
              <a:rPr kumimoji="1" lang="en-US" altLang="zh-TW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                   </a:t>
            </a:r>
            <a:r>
              <a:rPr kumimoji="1" lang="zh-TW" altLang="en-US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秘書室： </a:t>
            </a:r>
            <a:r>
              <a:rPr kumimoji="1" lang="zh-TW" altLang="en-US" sz="1200" b="1" u="sng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                  </a:t>
            </a:r>
            <a:r>
              <a:rPr kumimoji="1" lang="zh-TW" altLang="en-US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1" lang="en-US" altLang="zh-TW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核章</a:t>
            </a:r>
            <a:r>
              <a:rPr kumimoji="1" lang="en-US" altLang="zh-TW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1" lang="zh-TW" altLang="en-US" sz="1200" b="1" u="sng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kumimoji="1" lang="en-US" altLang="zh-TW" sz="12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2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9285" name="矩形 76"/>
          <p:cNvSpPr>
            <a:spLocks noChangeArrowheads="1"/>
          </p:cNvSpPr>
          <p:nvPr/>
        </p:nvSpPr>
        <p:spPr bwMode="auto">
          <a:xfrm>
            <a:off x="1454010" y="5391855"/>
            <a:ext cx="105870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第二階段：申請人於規定期限內完成修改後，將本表（核章）</a:t>
            </a:r>
            <a:r>
              <a:rPr kumimoji="1" lang="zh-TW" altLang="en-US" sz="14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併同修正前後對照表送秘書室，俾彙整報送雲科大資料庫維運小組。</a:t>
            </a:r>
            <a:endParaRPr kumimoji="1" lang="zh-TW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52275"/>
              </p:ext>
            </p:extLst>
          </p:nvPr>
        </p:nvGraphicFramePr>
        <p:xfrm>
          <a:off x="1454010" y="2908326"/>
          <a:ext cx="10081122" cy="1800201"/>
        </p:xfrm>
        <a:graphic>
          <a:graphicData uri="http://schemas.openxmlformats.org/drawingml/2006/table">
            <a:tbl>
              <a:tblPr/>
              <a:tblGrid>
                <a:gridCol w="120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1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918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表冊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編號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表冊名稱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（學）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年度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學期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資料填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報期間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修正原因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latin typeface="Times New Roman"/>
                          <a:ea typeface="標楷體"/>
                          <a:cs typeface="Times New Roman"/>
                        </a:rPr>
                        <a:t>備註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table4_2_4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轉學生及校內轉系科人數資料統計表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113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上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110/10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校方自動補正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table8_5</a:t>
                      </a: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校地校舍面積統計表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113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學年度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新細明體"/>
                        </a:rPr>
                        <a:t>110/03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校方自動補正</a:t>
                      </a: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kern="0">
                        <a:solidFill>
                          <a:srgbClr val="000000"/>
                        </a:solidFill>
                        <a:latin typeface="標楷體"/>
                        <a:ea typeface="新細明體"/>
                        <a:cs typeface="新細明體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5859" marR="858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87" name="Rectangle 71"/>
          <p:cNvSpPr>
            <a:spLocks noChangeArrowheads="1"/>
          </p:cNvSpPr>
          <p:nvPr/>
        </p:nvSpPr>
        <p:spPr bwMode="auto">
          <a:xfrm>
            <a:off x="1454010" y="1957747"/>
            <a:ext cx="98404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技專校院校務基本資料庫表冊修改</a:t>
            </a:r>
            <a:r>
              <a:rPr kumimoji="1"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申請表</a:t>
            </a:r>
            <a:endParaRPr kumimoji="1" lang="zh-TW" altLang="en-US" sz="800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ts val="600"/>
              </a:spcBef>
            </a:pPr>
            <a:r>
              <a:rPr kumimoji="1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第一階段：填寫並核章後送秘書室，經秘書室審核後開放系統，本表</a:t>
            </a:r>
            <a:r>
              <a:rPr kumimoji="1" lang="zh-TW" altLang="en-US" sz="14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擲還申請人進行修改。</a:t>
            </a:r>
            <a:endParaRPr kumimoji="1" lang="en-US" altLang="zh-TW" sz="1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                                                                       申請時間：</a:t>
            </a:r>
            <a:r>
              <a:rPr kumimoji="1" lang="zh-TW" altLang="en-US" sz="1400" b="1" u="sng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  </a:t>
            </a:r>
            <a:r>
              <a:rPr kumimoji="1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zh-TW" altLang="en-US" sz="1400" b="1" u="sng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kumimoji="1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kumimoji="1" lang="zh-TW" altLang="en-US" sz="1400" u="sng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   </a:t>
            </a:r>
            <a:r>
              <a:rPr kumimoji="1" lang="zh-TW" altLang="en-US" sz="1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kumimoji="1" lang="zh-TW" altLang="en-US" sz="8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9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810609"/>
              </p:ext>
            </p:extLst>
          </p:nvPr>
        </p:nvGraphicFramePr>
        <p:xfrm>
          <a:off x="1454010" y="5848439"/>
          <a:ext cx="9146837" cy="784463"/>
        </p:xfrm>
        <a:graphic>
          <a:graphicData uri="http://schemas.openxmlformats.org/drawingml/2006/table">
            <a:tbl>
              <a:tblPr/>
              <a:tblGrid>
                <a:gridCol w="524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6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69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修正前後對照表（申請人）</a:t>
                      </a: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300" b="1" kern="100" dirty="0">
                          <a:solidFill>
                            <a:schemeClr val="tx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修正前後對照表（檢核人）</a:t>
                      </a: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89083" marR="8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5462" y="2243666"/>
            <a:ext cx="914715" cy="5361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</a:rPr>
              <a:t>範例</a:t>
            </a:r>
          </a:p>
        </p:txBody>
      </p:sp>
    </p:spTree>
    <p:extLst>
      <p:ext uri="{BB962C8B-B14F-4D97-AF65-F5344CB8AC3E}">
        <p14:creationId xmlns:p14="http://schemas.microsoft.com/office/powerpoint/2010/main" val="28990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3247" y="2090256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列印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-1</a:t>
            </a:r>
            <a:endParaRPr lang="zh-CN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l="18150" t="33403" r="60248" b="27442"/>
          <a:stretch/>
        </p:blipFill>
        <p:spPr bwMode="auto">
          <a:xfrm>
            <a:off x="2346788" y="1907133"/>
            <a:ext cx="8719145" cy="3994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5971496" y="4377809"/>
            <a:ext cx="3540938" cy="720000"/>
            <a:chOff x="5573564" y="4936609"/>
            <a:chExt cx="3540938" cy="720000"/>
          </a:xfrm>
        </p:grpSpPr>
        <p:sp>
          <p:nvSpPr>
            <p:cNvPr id="4" name="文字方塊 3"/>
            <p:cNvSpPr txBox="1"/>
            <p:nvPr/>
          </p:nvSpPr>
          <p:spPr>
            <a:xfrm>
              <a:off x="6902245" y="4936609"/>
              <a:ext cx="2212257" cy="720000"/>
            </a:xfrm>
            <a:prstGeom prst="rect">
              <a:avLst/>
            </a:prstGeom>
            <a:solidFill>
              <a:srgbClr val="FEFFFF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573564" y="5244021"/>
              <a:ext cx="1928449" cy="41258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7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l="14451" t="32540" r="62196" b="30100"/>
          <a:stretch/>
        </p:blipFill>
        <p:spPr bwMode="auto">
          <a:xfrm>
            <a:off x="2384571" y="2118226"/>
            <a:ext cx="8274962" cy="3643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873750" y="2118226"/>
            <a:ext cx="1428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列印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-2</a:t>
            </a:r>
            <a:endParaRPr lang="zh-CN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40363" y="4972021"/>
            <a:ext cx="2749170" cy="3139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40363" y="4259641"/>
            <a:ext cx="2749170" cy="3139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640363" y="4615831"/>
            <a:ext cx="2749170" cy="3139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圖片 8"/>
          <p:cNvPicPr/>
          <p:nvPr/>
        </p:nvPicPr>
        <p:blipFill rotWithShape="1">
          <a:blip r:embed="rId2"/>
          <a:srcRect l="6622" t="16129" r="58583"/>
          <a:stretch/>
        </p:blipFill>
        <p:spPr bwMode="auto">
          <a:xfrm>
            <a:off x="2040466" y="1921933"/>
            <a:ext cx="8652933" cy="4411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4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5"/>
          <p:cNvSpPr txBox="1">
            <a:spLocks noGrp="1"/>
          </p:cNvSpPr>
          <p:nvPr/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C549777-2982-4B59-BC33-3238E391D1BA}" type="slidenum">
              <a:rPr lang="en-US" altLang="zh-TW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9675" y="474453"/>
            <a:ext cx="11033185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月份</a:t>
            </a:r>
            <a: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技專校院校務基本資料庫系統填報校內重要事項報告</a:t>
            </a:r>
            <a:endParaRPr lang="zh-TW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4417" y="1825838"/>
            <a:ext cx="2824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列印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評鑑表冊</a:t>
            </a:r>
            <a:endParaRPr lang="zh-CN" altLang="en-US" sz="32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1069675" y="2341054"/>
            <a:ext cx="10394192" cy="42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atinLnBrk="1">
              <a:spcBef>
                <a:spcPts val="300"/>
              </a:spcBef>
              <a:defRPr/>
            </a:pPr>
            <a:r>
              <a:rPr lang="en-US" altLang="zh-TW" sz="28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報表瀏覽：</a:t>
            </a:r>
            <a:r>
              <a:rPr lang="en-US" altLang="zh-TW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115/3/2-115/10/31</a:t>
            </a:r>
            <a:r>
              <a:rPr lang="zh-TW" altLang="en-US" sz="24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spcBef>
                <a:spcPts val="300"/>
              </a:spcBef>
              <a:defRPr/>
            </a:pPr>
            <a:endParaRPr lang="zh-TW" altLang="en-US" sz="1100" b="1" dirty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spcBef>
                <a:spcPts val="300"/>
              </a:spcBef>
              <a:defRPr/>
            </a:pPr>
            <a:r>
              <a:rPr lang="en-US" altLang="zh-TW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報表更新：</a:t>
            </a:r>
            <a:r>
              <a:rPr lang="en-US" altLang="zh-TW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115/3/2-115/10/31</a:t>
            </a:r>
            <a:r>
              <a:rPr lang="zh-TW" altLang="en-US" sz="28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。   ★ </a:t>
            </a:r>
            <a:r>
              <a:rPr lang="zh-TW" altLang="en-US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每天晚上十點進行報表更新</a:t>
            </a:r>
            <a:r>
              <a:rPr lang="zh-TW" altLang="en-US" sz="24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defRPr/>
            </a:pPr>
            <a:endParaRPr lang="zh-TW" altLang="en-US" sz="1400" b="1" dirty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spcBef>
                <a:spcPts val="300"/>
              </a:spcBef>
              <a:defRPr/>
            </a:pPr>
            <a:r>
              <a:rPr lang="en-US" altLang="zh-TW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資料修正</a:t>
            </a:r>
            <a:r>
              <a:rPr lang="zh-TW" altLang="en-US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115/5/7-115/5/20</a:t>
            </a:r>
            <a:r>
              <a:rPr lang="zh-TW" altLang="en-US" sz="28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atinLnBrk="1">
              <a:spcBef>
                <a:spcPts val="300"/>
              </a:spcBef>
              <a:defRPr/>
            </a:pPr>
            <a:r>
              <a:rPr lang="zh-TW" altLang="en-US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    ★ 學校檢視報表後，如需修正請於此期間內申請並異動資料</a:t>
            </a:r>
            <a:r>
              <a:rPr lang="zh-TW" altLang="en-US" sz="24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b="1" dirty="0" smtClean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spcBef>
                <a:spcPts val="300"/>
              </a:spcBef>
              <a:defRPr/>
            </a:pPr>
            <a:r>
              <a:rPr lang="zh-TW" altLang="en-US" sz="24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　　以免影響學校評鑑基本資料。</a:t>
            </a:r>
          </a:p>
          <a:p>
            <a:pPr latinLnBrk="1">
              <a:spcBef>
                <a:spcPts val="300"/>
              </a:spcBef>
              <a:defRPr/>
            </a:pPr>
            <a:r>
              <a:rPr lang="zh-TW" altLang="en-US" sz="24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★★ 至報表最後更新日期</a:t>
            </a:r>
            <a:r>
              <a:rPr lang="en-US" altLang="zh-TW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(115/10/31)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僅有此修正期程</a:t>
            </a:r>
            <a:r>
              <a:rPr lang="zh-TW" altLang="en-US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b="1" dirty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spcBef>
                <a:spcPts val="300"/>
              </a:spcBef>
              <a:defRPr/>
            </a:pPr>
            <a:r>
              <a:rPr lang="zh-TW" altLang="en-US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24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    請務必</a:t>
            </a:r>
            <a:r>
              <a:rPr lang="zh-TW" altLang="en-US" sz="2400" b="1" dirty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於此期程內完成資料異動</a:t>
            </a:r>
            <a:r>
              <a:rPr lang="zh-TW" altLang="en-US" sz="2400" b="1" dirty="0" smtClean="0">
                <a:solidFill>
                  <a:srgbClr val="0D0D0D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0D0D0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spcBef>
                <a:spcPts val="300"/>
              </a:spcBef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</a:rPr>
              <a:t>  評鑑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</a:rPr>
              <a:t>表冊</a:t>
            </a:r>
            <a:r>
              <a:rPr lang="en-US" altLang="zh-TW" sz="2400" b="1" dirty="0">
                <a:solidFill>
                  <a:srgbClr val="C00000"/>
                </a:solidFill>
                <a:latin typeface="微軟正黑體" pitchFamily="34" charset="-120"/>
              </a:rPr>
              <a:t>10</a:t>
            </a:r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</a:rPr>
              <a:t>月底定稿</a:t>
            </a:r>
            <a:r>
              <a:rPr lang="zh-TW" altLang="en-US" sz="2400" dirty="0">
                <a:solidFill>
                  <a:srgbClr val="444444"/>
                </a:solidFill>
              </a:rPr>
              <a:t>後即不再更新，請把握本次修正期。</a:t>
            </a:r>
          </a:p>
          <a:p>
            <a:pPr latinLnBrk="1">
              <a:spcBef>
                <a:spcPts val="300"/>
              </a:spcBef>
              <a:defRPr/>
            </a:pPr>
            <a:endParaRPr lang="zh-TW" alt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24885</TotalTime>
  <Words>2091</Words>
  <Application>Microsoft Office PowerPoint</Application>
  <PresentationFormat>寬螢幕</PresentationFormat>
  <Paragraphs>184</Paragraphs>
  <Slides>16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微軟正黑體</vt:lpstr>
      <vt:lpstr>新細明體</vt:lpstr>
      <vt:lpstr>標楷體</vt:lpstr>
      <vt:lpstr>Arial</vt:lpstr>
      <vt:lpstr>Calibri</vt:lpstr>
      <vt:lpstr>Tahoma</vt:lpstr>
      <vt:lpstr>Times New Roman</vt:lpstr>
      <vt:lpstr>Wingdings</vt:lpstr>
      <vt:lpstr>Blends</vt:lpstr>
      <vt:lpstr>115年度3月份 技專校院校務基本資料庫系統填報說明</vt:lpstr>
      <vt:lpstr>115年度3月份 技專校院校務基本資料庫系統填報校內重要事項報告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tvedb</dc:creator>
  <cp:lastModifiedBy>Sandy</cp:lastModifiedBy>
  <cp:revision>782</cp:revision>
  <cp:lastPrinted>2025-02-27T08:51:09Z</cp:lastPrinted>
  <dcterms:created xsi:type="dcterms:W3CDTF">2017-07-18T06:08:12Z</dcterms:created>
  <dcterms:modified xsi:type="dcterms:W3CDTF">2026-02-25T07:17:53Z</dcterms:modified>
</cp:coreProperties>
</file>