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5" r:id="rId1"/>
  </p:sldMasterIdLst>
  <p:notesMasterIdLst>
    <p:notesMasterId r:id="rId110"/>
  </p:notesMasterIdLst>
  <p:sldIdLst>
    <p:sldId id="256" r:id="rId2"/>
    <p:sldId id="302" r:id="rId3"/>
    <p:sldId id="337" r:id="rId4"/>
    <p:sldId id="303" r:id="rId5"/>
    <p:sldId id="304" r:id="rId6"/>
    <p:sldId id="305" r:id="rId7"/>
    <p:sldId id="306" r:id="rId8"/>
    <p:sldId id="307" r:id="rId9"/>
    <p:sldId id="308" r:id="rId10"/>
    <p:sldId id="309" r:id="rId11"/>
    <p:sldId id="312" r:id="rId12"/>
    <p:sldId id="311" r:id="rId13"/>
    <p:sldId id="313" r:id="rId14"/>
    <p:sldId id="314" r:id="rId15"/>
    <p:sldId id="315" r:id="rId16"/>
    <p:sldId id="316" r:id="rId17"/>
    <p:sldId id="317" r:id="rId18"/>
    <p:sldId id="318" r:id="rId19"/>
    <p:sldId id="319" r:id="rId20"/>
    <p:sldId id="320" r:id="rId21"/>
    <p:sldId id="321" r:id="rId22"/>
    <p:sldId id="322" r:id="rId23"/>
    <p:sldId id="323" r:id="rId24"/>
    <p:sldId id="324" r:id="rId25"/>
    <p:sldId id="325" r:id="rId26"/>
    <p:sldId id="326" r:id="rId27"/>
    <p:sldId id="327" r:id="rId28"/>
    <p:sldId id="328" r:id="rId29"/>
    <p:sldId id="329" r:id="rId30"/>
    <p:sldId id="330" r:id="rId31"/>
    <p:sldId id="331" r:id="rId32"/>
    <p:sldId id="332" r:id="rId33"/>
    <p:sldId id="333" r:id="rId34"/>
    <p:sldId id="334" r:id="rId35"/>
    <p:sldId id="335" r:id="rId36"/>
    <p:sldId id="336" r:id="rId37"/>
    <p:sldId id="289" r:id="rId38"/>
    <p:sldId id="257" r:id="rId39"/>
    <p:sldId id="258" r:id="rId40"/>
    <p:sldId id="259" r:id="rId41"/>
    <p:sldId id="260" r:id="rId42"/>
    <p:sldId id="261" r:id="rId43"/>
    <p:sldId id="291" r:id="rId44"/>
    <p:sldId id="262" r:id="rId45"/>
    <p:sldId id="263" r:id="rId46"/>
    <p:sldId id="293" r:id="rId47"/>
    <p:sldId id="264" r:id="rId48"/>
    <p:sldId id="265" r:id="rId49"/>
    <p:sldId id="266" r:id="rId50"/>
    <p:sldId id="267" r:id="rId51"/>
    <p:sldId id="268" r:id="rId52"/>
    <p:sldId id="292" r:id="rId53"/>
    <p:sldId id="269" r:id="rId54"/>
    <p:sldId id="270" r:id="rId55"/>
    <p:sldId id="271" r:id="rId56"/>
    <p:sldId id="272" r:id="rId57"/>
    <p:sldId id="294" r:id="rId58"/>
    <p:sldId id="273" r:id="rId59"/>
    <p:sldId id="274" r:id="rId60"/>
    <p:sldId id="275" r:id="rId61"/>
    <p:sldId id="296" r:id="rId62"/>
    <p:sldId id="276" r:id="rId63"/>
    <p:sldId id="297" r:id="rId64"/>
    <p:sldId id="277" r:id="rId65"/>
    <p:sldId id="278" r:id="rId66"/>
    <p:sldId id="279" r:id="rId67"/>
    <p:sldId id="280" r:id="rId68"/>
    <p:sldId id="298" r:id="rId69"/>
    <p:sldId id="281" r:id="rId70"/>
    <p:sldId id="282" r:id="rId71"/>
    <p:sldId id="299" r:id="rId72"/>
    <p:sldId id="283" r:id="rId73"/>
    <p:sldId id="284" r:id="rId74"/>
    <p:sldId id="285" r:id="rId75"/>
    <p:sldId id="286" r:id="rId76"/>
    <p:sldId id="287" r:id="rId77"/>
    <p:sldId id="295" r:id="rId78"/>
    <p:sldId id="288" r:id="rId79"/>
    <p:sldId id="338" r:id="rId80"/>
    <p:sldId id="339" r:id="rId81"/>
    <p:sldId id="340" r:id="rId82"/>
    <p:sldId id="341" r:id="rId83"/>
    <p:sldId id="342" r:id="rId84"/>
    <p:sldId id="343" r:id="rId85"/>
    <p:sldId id="344" r:id="rId86"/>
    <p:sldId id="345" r:id="rId87"/>
    <p:sldId id="346" r:id="rId88"/>
    <p:sldId id="347" r:id="rId89"/>
    <p:sldId id="348" r:id="rId90"/>
    <p:sldId id="349" r:id="rId91"/>
    <p:sldId id="350" r:id="rId92"/>
    <p:sldId id="351" r:id="rId93"/>
    <p:sldId id="352" r:id="rId94"/>
    <p:sldId id="353" r:id="rId95"/>
    <p:sldId id="354" r:id="rId96"/>
    <p:sldId id="355" r:id="rId97"/>
    <p:sldId id="356" r:id="rId98"/>
    <p:sldId id="357" r:id="rId99"/>
    <p:sldId id="358" r:id="rId100"/>
    <p:sldId id="359" r:id="rId101"/>
    <p:sldId id="360" r:id="rId102"/>
    <p:sldId id="361" r:id="rId103"/>
    <p:sldId id="362" r:id="rId104"/>
    <p:sldId id="363" r:id="rId105"/>
    <p:sldId id="364" r:id="rId106"/>
    <p:sldId id="365" r:id="rId107"/>
    <p:sldId id="366" r:id="rId108"/>
    <p:sldId id="367" r:id="rId10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831" autoAdjust="0"/>
    <p:restoredTop sz="93188" autoAdjust="0"/>
  </p:normalViewPr>
  <p:slideViewPr>
    <p:cSldViewPr snapToGrid="0">
      <p:cViewPr varScale="1">
        <p:scale>
          <a:sx n="108" d="100"/>
          <a:sy n="108" d="100"/>
        </p:scale>
        <p:origin x="624" y="54"/>
      </p:cViewPr>
      <p:guideLst/>
    </p:cSldViewPr>
  </p:slideViewPr>
  <p:notesTextViewPr>
    <p:cViewPr>
      <p:scale>
        <a:sx n="1" d="1"/>
        <a:sy n="1" d="1"/>
      </p:scale>
      <p:origin x="0" y="0"/>
    </p:cViewPr>
  </p:notesTextViewPr>
  <p:sorterViewPr>
    <p:cViewPr>
      <p:scale>
        <a:sx n="100" d="100"/>
        <a:sy n="100" d="100"/>
      </p:scale>
      <p:origin x="0" y="-4710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ECD1BE-5B5B-426D-B590-E7C451FD5836}" type="datetimeFigureOut">
              <a:rPr lang="zh-TW" altLang="en-US" smtClean="0"/>
              <a:t>2019/11/20</a:t>
            </a:fld>
            <a:endParaRPr lang="zh-TW" altLang="en-US"/>
          </a:p>
        </p:txBody>
      </p:sp>
      <p:sp>
        <p:nvSpPr>
          <p:cNvPr id="4" name="投影片圖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E39DAE-C63F-45E6-B37E-5C87F6038CD2}" type="slidenum">
              <a:rPr lang="zh-TW" altLang="en-US" smtClean="0"/>
              <a:t>‹#›</a:t>
            </a:fld>
            <a:endParaRPr lang="zh-TW" altLang="en-US"/>
          </a:p>
        </p:txBody>
      </p:sp>
    </p:spTree>
    <p:extLst>
      <p:ext uri="{BB962C8B-B14F-4D97-AF65-F5344CB8AC3E}">
        <p14:creationId xmlns:p14="http://schemas.microsoft.com/office/powerpoint/2010/main" val="469143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0BE39DAE-C63F-45E6-B37E-5C87F6038CD2}" type="slidenum">
              <a:rPr lang="zh-TW" altLang="en-US" smtClean="0"/>
              <a:t>1</a:t>
            </a:fld>
            <a:endParaRPr lang="zh-TW" altLang="en-US"/>
          </a:p>
        </p:txBody>
      </p:sp>
    </p:spTree>
    <p:extLst>
      <p:ext uri="{BB962C8B-B14F-4D97-AF65-F5344CB8AC3E}">
        <p14:creationId xmlns:p14="http://schemas.microsoft.com/office/powerpoint/2010/main" val="2934297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smtClean="0"/>
          </a:p>
        </p:txBody>
      </p:sp>
      <p:sp>
        <p:nvSpPr>
          <p:cNvPr id="1024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fld id="{2E9365F4-8607-4269-808C-753D511A81E2}" type="slidenum">
              <a:rPr lang="zh-TW" altLang="en-US"/>
              <a:pPr/>
              <a:t>9</a:t>
            </a:fld>
            <a:endParaRPr lang="zh-TW" altLang="en-US"/>
          </a:p>
        </p:txBody>
      </p:sp>
    </p:spTree>
    <p:extLst>
      <p:ext uri="{BB962C8B-B14F-4D97-AF65-F5344CB8AC3E}">
        <p14:creationId xmlns:p14="http://schemas.microsoft.com/office/powerpoint/2010/main" val="2501297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0BE39DAE-C63F-45E6-B37E-5C87F6038CD2}" type="slidenum">
              <a:rPr lang="zh-TW" altLang="en-US" smtClean="0"/>
              <a:t>44</a:t>
            </a:fld>
            <a:endParaRPr lang="zh-TW" altLang="en-US"/>
          </a:p>
        </p:txBody>
      </p:sp>
    </p:spTree>
    <p:extLst>
      <p:ext uri="{BB962C8B-B14F-4D97-AF65-F5344CB8AC3E}">
        <p14:creationId xmlns:p14="http://schemas.microsoft.com/office/powerpoint/2010/main" val="628696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0BE39DAE-C63F-45E6-B37E-5C87F6038CD2}" type="slidenum">
              <a:rPr lang="zh-TW" altLang="en-US" smtClean="0"/>
              <a:t>49</a:t>
            </a:fld>
            <a:endParaRPr lang="zh-TW" altLang="en-US"/>
          </a:p>
        </p:txBody>
      </p:sp>
    </p:spTree>
    <p:extLst>
      <p:ext uri="{BB962C8B-B14F-4D97-AF65-F5344CB8AC3E}">
        <p14:creationId xmlns:p14="http://schemas.microsoft.com/office/powerpoint/2010/main" val="1736530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0BE39DAE-C63F-45E6-B37E-5C87F6038CD2}" type="slidenum">
              <a:rPr lang="zh-TW" altLang="en-US" smtClean="0"/>
              <a:t>60</a:t>
            </a:fld>
            <a:endParaRPr lang="zh-TW" altLang="en-US"/>
          </a:p>
        </p:txBody>
      </p:sp>
    </p:spTree>
    <p:extLst>
      <p:ext uri="{BB962C8B-B14F-4D97-AF65-F5344CB8AC3E}">
        <p14:creationId xmlns:p14="http://schemas.microsoft.com/office/powerpoint/2010/main" val="3686802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0BE39DAE-C63F-45E6-B37E-5C87F6038CD2}" type="slidenum">
              <a:rPr lang="zh-TW" altLang="en-US" smtClean="0"/>
              <a:t>67</a:t>
            </a:fld>
            <a:endParaRPr lang="zh-TW" altLang="en-US"/>
          </a:p>
        </p:txBody>
      </p:sp>
    </p:spTree>
    <p:extLst>
      <p:ext uri="{BB962C8B-B14F-4D97-AF65-F5344CB8AC3E}">
        <p14:creationId xmlns:p14="http://schemas.microsoft.com/office/powerpoint/2010/main" val="582114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0BE39DAE-C63F-45E6-B37E-5C87F6038CD2}" type="slidenum">
              <a:rPr lang="zh-TW" altLang="en-US" smtClean="0"/>
              <a:t>69</a:t>
            </a:fld>
            <a:endParaRPr lang="zh-TW" altLang="en-US"/>
          </a:p>
        </p:txBody>
      </p:sp>
    </p:spTree>
    <p:extLst>
      <p:ext uri="{BB962C8B-B14F-4D97-AF65-F5344CB8AC3E}">
        <p14:creationId xmlns:p14="http://schemas.microsoft.com/office/powerpoint/2010/main" val="3482025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0BE39DAE-C63F-45E6-B37E-5C87F6038CD2}" type="slidenum">
              <a:rPr lang="zh-TW" altLang="en-US" smtClean="0"/>
              <a:t>72</a:t>
            </a:fld>
            <a:endParaRPr lang="zh-TW" altLang="en-US"/>
          </a:p>
        </p:txBody>
      </p:sp>
    </p:spTree>
    <p:extLst>
      <p:ext uri="{BB962C8B-B14F-4D97-AF65-F5344CB8AC3E}">
        <p14:creationId xmlns:p14="http://schemas.microsoft.com/office/powerpoint/2010/main" val="1077079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0BE39DAE-C63F-45E6-B37E-5C87F6038CD2}" type="slidenum">
              <a:rPr lang="zh-TW" altLang="en-US" smtClean="0"/>
              <a:t>74</a:t>
            </a:fld>
            <a:endParaRPr lang="zh-TW" altLang="en-US"/>
          </a:p>
        </p:txBody>
      </p:sp>
    </p:spTree>
    <p:extLst>
      <p:ext uri="{BB962C8B-B14F-4D97-AF65-F5344CB8AC3E}">
        <p14:creationId xmlns:p14="http://schemas.microsoft.com/office/powerpoint/2010/main" val="4173333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B61BEF0D-F0BB-DE4B-95CE-6DB70DBA9567}" type="datetimeFigureOut">
              <a:rPr lang="en-US" smtClean="0"/>
              <a:pPr/>
              <a:t>11/20/2019</a:t>
            </a:fld>
            <a:endParaRPr lang="en-US" dirty="0"/>
          </a:p>
        </p:txBody>
      </p:sp>
      <p:sp>
        <p:nvSpPr>
          <p:cNvPr id="5" name="頁尾版面配置區 4"/>
          <p:cNvSpPr>
            <a:spLocks noGrp="1"/>
          </p:cNvSpPr>
          <p:nvPr>
            <p:ph type="ftr" sz="quarter" idx="11"/>
          </p:nvPr>
        </p:nvSpPr>
        <p:spPr/>
        <p:txBody>
          <a:bodyPr/>
          <a:lstStyle/>
          <a:p>
            <a:endParaRPr lang="en-US" dirty="0"/>
          </a:p>
        </p:txBody>
      </p:sp>
      <p:sp>
        <p:nvSpPr>
          <p:cNvPr id="6" name="投影片編號版面配置區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81267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61BEF0D-F0BB-DE4B-95CE-6DB70DBA9567}" type="datetimeFigureOut">
              <a:rPr lang="en-US" smtClean="0"/>
              <a:pPr/>
              <a:t>11/20/2019</a:t>
            </a:fld>
            <a:endParaRPr lang="en-US" dirty="0"/>
          </a:p>
        </p:txBody>
      </p:sp>
      <p:sp>
        <p:nvSpPr>
          <p:cNvPr id="5" name="頁尾版面配置區 4"/>
          <p:cNvSpPr>
            <a:spLocks noGrp="1"/>
          </p:cNvSpPr>
          <p:nvPr>
            <p:ph type="ftr" sz="quarter" idx="11"/>
          </p:nvPr>
        </p:nvSpPr>
        <p:spPr/>
        <p:txBody>
          <a:bodyPr/>
          <a:lstStyle/>
          <a:p>
            <a:endParaRPr lang="en-US" dirty="0"/>
          </a:p>
        </p:txBody>
      </p:sp>
      <p:sp>
        <p:nvSpPr>
          <p:cNvPr id="6" name="投影片編號版面配置區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41510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61BEF0D-F0BB-DE4B-95CE-6DB70DBA9567}" type="datetimeFigureOut">
              <a:rPr lang="en-US" smtClean="0"/>
              <a:pPr/>
              <a:t>11/20/2019</a:t>
            </a:fld>
            <a:endParaRPr lang="en-US" dirty="0"/>
          </a:p>
        </p:txBody>
      </p:sp>
      <p:sp>
        <p:nvSpPr>
          <p:cNvPr id="5" name="頁尾版面配置區 4"/>
          <p:cNvSpPr>
            <a:spLocks noGrp="1"/>
          </p:cNvSpPr>
          <p:nvPr>
            <p:ph type="ftr" sz="quarter" idx="11"/>
          </p:nvPr>
        </p:nvSpPr>
        <p:spPr/>
        <p:txBody>
          <a:bodyPr/>
          <a:lstStyle/>
          <a:p>
            <a:endParaRPr lang="en-US" dirty="0"/>
          </a:p>
        </p:txBody>
      </p:sp>
      <p:sp>
        <p:nvSpPr>
          <p:cNvPr id="6" name="投影片編號版面配置區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4976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61BEF0D-F0BB-DE4B-95CE-6DB70DBA9567}" type="datetimeFigureOut">
              <a:rPr lang="en-US" smtClean="0"/>
              <a:pPr/>
              <a:t>11/20/2019</a:t>
            </a:fld>
            <a:endParaRPr lang="en-US" dirty="0"/>
          </a:p>
        </p:txBody>
      </p:sp>
      <p:sp>
        <p:nvSpPr>
          <p:cNvPr id="5" name="頁尾版面配置區 4"/>
          <p:cNvSpPr>
            <a:spLocks noGrp="1"/>
          </p:cNvSpPr>
          <p:nvPr>
            <p:ph type="ftr" sz="quarter" idx="11"/>
          </p:nvPr>
        </p:nvSpPr>
        <p:spPr/>
        <p:txBody>
          <a:bodyPr/>
          <a:lstStyle/>
          <a:p>
            <a:endParaRPr lang="en-US" dirty="0"/>
          </a:p>
        </p:txBody>
      </p:sp>
      <p:sp>
        <p:nvSpPr>
          <p:cNvPr id="6" name="投影片編號版面配置區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209937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B61BEF0D-F0BB-DE4B-95CE-6DB70DBA9567}" type="datetimeFigureOut">
              <a:rPr lang="en-US" smtClean="0"/>
              <a:pPr/>
              <a:t>11/20/2019</a:t>
            </a:fld>
            <a:endParaRPr lang="en-US" dirty="0"/>
          </a:p>
        </p:txBody>
      </p:sp>
      <p:sp>
        <p:nvSpPr>
          <p:cNvPr id="5" name="頁尾版面配置區 4"/>
          <p:cNvSpPr>
            <a:spLocks noGrp="1"/>
          </p:cNvSpPr>
          <p:nvPr>
            <p:ph type="ftr" sz="quarter" idx="11"/>
          </p:nvPr>
        </p:nvSpPr>
        <p:spPr/>
        <p:txBody>
          <a:bodyPr/>
          <a:lstStyle/>
          <a:p>
            <a:endParaRPr lang="en-US" dirty="0"/>
          </a:p>
        </p:txBody>
      </p:sp>
      <p:sp>
        <p:nvSpPr>
          <p:cNvPr id="6" name="投影片編號版面配置區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86801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838200" y="1825625"/>
            <a:ext cx="51816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6172200" y="1825625"/>
            <a:ext cx="51816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B61BEF0D-F0BB-DE4B-95CE-6DB70DBA9567}" type="datetimeFigureOut">
              <a:rPr lang="en-US" smtClean="0"/>
              <a:pPr/>
              <a:t>11/20/2019</a:t>
            </a:fld>
            <a:endParaRPr lang="en-US" dirty="0"/>
          </a:p>
        </p:txBody>
      </p:sp>
      <p:sp>
        <p:nvSpPr>
          <p:cNvPr id="6" name="頁尾版面配置區 5"/>
          <p:cNvSpPr>
            <a:spLocks noGrp="1"/>
          </p:cNvSpPr>
          <p:nvPr>
            <p:ph type="ftr" sz="quarter" idx="11"/>
          </p:nvPr>
        </p:nvSpPr>
        <p:spPr/>
        <p:txBody>
          <a:bodyPr/>
          <a:lstStyle/>
          <a:p>
            <a:endParaRPr lang="en-US" dirty="0"/>
          </a:p>
        </p:txBody>
      </p:sp>
      <p:sp>
        <p:nvSpPr>
          <p:cNvPr id="7" name="投影片編號版面配置區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88364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B61BEF0D-F0BB-DE4B-95CE-6DB70DBA9567}" type="datetimeFigureOut">
              <a:rPr lang="en-US" smtClean="0"/>
              <a:pPr/>
              <a:t>11/20/2019</a:t>
            </a:fld>
            <a:endParaRPr lang="en-US" dirty="0"/>
          </a:p>
        </p:txBody>
      </p:sp>
      <p:sp>
        <p:nvSpPr>
          <p:cNvPr id="8" name="頁尾版面配置區 7"/>
          <p:cNvSpPr>
            <a:spLocks noGrp="1"/>
          </p:cNvSpPr>
          <p:nvPr>
            <p:ph type="ftr" sz="quarter" idx="11"/>
          </p:nvPr>
        </p:nvSpPr>
        <p:spPr/>
        <p:txBody>
          <a:bodyPr/>
          <a:lstStyle/>
          <a:p>
            <a:endParaRPr lang="en-US" dirty="0"/>
          </a:p>
        </p:txBody>
      </p:sp>
      <p:sp>
        <p:nvSpPr>
          <p:cNvPr id="9" name="投影片編號版面配置區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05577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B61BEF0D-F0BB-DE4B-95CE-6DB70DBA9567}" type="datetimeFigureOut">
              <a:rPr lang="en-US" smtClean="0"/>
              <a:pPr/>
              <a:t>11/20/2019</a:t>
            </a:fld>
            <a:endParaRPr lang="en-US" dirty="0"/>
          </a:p>
        </p:txBody>
      </p:sp>
      <p:sp>
        <p:nvSpPr>
          <p:cNvPr id="4" name="頁尾版面配置區 3"/>
          <p:cNvSpPr>
            <a:spLocks noGrp="1"/>
          </p:cNvSpPr>
          <p:nvPr>
            <p:ph type="ftr" sz="quarter" idx="11"/>
          </p:nvPr>
        </p:nvSpPr>
        <p:spPr/>
        <p:txBody>
          <a:bodyPr/>
          <a:lstStyle/>
          <a:p>
            <a:endParaRPr lang="en-US" dirty="0"/>
          </a:p>
        </p:txBody>
      </p:sp>
      <p:sp>
        <p:nvSpPr>
          <p:cNvPr id="5" name="投影片編號版面配置區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42072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B61BEF0D-F0BB-DE4B-95CE-6DB70DBA9567}" type="datetimeFigureOut">
              <a:rPr lang="en-US" smtClean="0"/>
              <a:pPr/>
              <a:t>11/20/2019</a:t>
            </a:fld>
            <a:endParaRPr lang="en-US" dirty="0"/>
          </a:p>
        </p:txBody>
      </p:sp>
      <p:sp>
        <p:nvSpPr>
          <p:cNvPr id="3" name="頁尾版面配置區 2"/>
          <p:cNvSpPr>
            <a:spLocks noGrp="1"/>
          </p:cNvSpPr>
          <p:nvPr>
            <p:ph type="ftr" sz="quarter" idx="11"/>
          </p:nvPr>
        </p:nvSpPr>
        <p:spPr/>
        <p:txBody>
          <a:bodyPr/>
          <a:lstStyle/>
          <a:p>
            <a:endParaRPr lang="en-US" dirty="0"/>
          </a:p>
        </p:txBody>
      </p:sp>
      <p:sp>
        <p:nvSpPr>
          <p:cNvPr id="4" name="投影片編號版面配置區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43937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B61BEF0D-F0BB-DE4B-95CE-6DB70DBA9567}" type="datetimeFigureOut">
              <a:rPr lang="en-US" smtClean="0"/>
              <a:pPr/>
              <a:t>11/20/2019</a:t>
            </a:fld>
            <a:endParaRPr lang="en-US" dirty="0"/>
          </a:p>
        </p:txBody>
      </p:sp>
      <p:sp>
        <p:nvSpPr>
          <p:cNvPr id="6" name="頁尾版面配置區 5"/>
          <p:cNvSpPr>
            <a:spLocks noGrp="1"/>
          </p:cNvSpPr>
          <p:nvPr>
            <p:ph type="ftr" sz="quarter" idx="11"/>
          </p:nvPr>
        </p:nvSpPr>
        <p:spPr/>
        <p:txBody>
          <a:bodyPr/>
          <a:lstStyle/>
          <a:p>
            <a:endParaRPr lang="en-US" dirty="0"/>
          </a:p>
        </p:txBody>
      </p:sp>
      <p:sp>
        <p:nvSpPr>
          <p:cNvPr id="7" name="投影片編號版面配置區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86482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B61BEF0D-F0BB-DE4B-95CE-6DB70DBA9567}" type="datetimeFigureOut">
              <a:rPr lang="en-US" smtClean="0"/>
              <a:pPr/>
              <a:t>11/20/2019</a:t>
            </a:fld>
            <a:endParaRPr lang="en-US" dirty="0"/>
          </a:p>
        </p:txBody>
      </p:sp>
      <p:sp>
        <p:nvSpPr>
          <p:cNvPr id="6" name="頁尾版面配置區 5"/>
          <p:cNvSpPr>
            <a:spLocks noGrp="1"/>
          </p:cNvSpPr>
          <p:nvPr>
            <p:ph type="ftr" sz="quarter" idx="11"/>
          </p:nvPr>
        </p:nvSpPr>
        <p:spPr/>
        <p:txBody>
          <a:bodyPr/>
          <a:lstStyle/>
          <a:p>
            <a:endParaRPr lang="en-US" dirty="0"/>
          </a:p>
        </p:txBody>
      </p:sp>
      <p:sp>
        <p:nvSpPr>
          <p:cNvPr id="7" name="投影片編號版面配置區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90868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11/20/2019</a:t>
            </a:fld>
            <a:endParaRPr lang="en-US" dirty="0"/>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2322390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6" Type="http://schemas.openxmlformats.org/officeDocument/2006/relationships/image" Target="../media/image3.png"/><Relationship Id="rId5" Type="http://schemas.openxmlformats.org/officeDocument/2006/relationships/image" Target="../media/image18.jpeg"/><Relationship Id="rId4" Type="http://schemas.openxmlformats.org/officeDocument/2006/relationships/image" Target="../media/image4.jpeg"/></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0.wma"/><Relationship Id="rId1" Type="http://schemas.microsoft.com/office/2007/relationships/media" Target="../media/media100.wma"/><Relationship Id="rId5" Type="http://schemas.openxmlformats.org/officeDocument/2006/relationships/image" Target="../media/image3.png"/><Relationship Id="rId4" Type="http://schemas.openxmlformats.org/officeDocument/2006/relationships/image" Target="../media/image139.jpeg"/></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1.wma"/><Relationship Id="rId1" Type="http://schemas.microsoft.com/office/2007/relationships/media" Target="../media/media101.wma"/><Relationship Id="rId5" Type="http://schemas.openxmlformats.org/officeDocument/2006/relationships/image" Target="../media/image3.png"/><Relationship Id="rId4" Type="http://schemas.openxmlformats.org/officeDocument/2006/relationships/image" Target="../media/image140.jpeg"/></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2.wma"/><Relationship Id="rId1" Type="http://schemas.microsoft.com/office/2007/relationships/media" Target="../media/media102.wma"/><Relationship Id="rId5" Type="http://schemas.openxmlformats.org/officeDocument/2006/relationships/image" Target="../media/image3.png"/><Relationship Id="rId4" Type="http://schemas.openxmlformats.org/officeDocument/2006/relationships/image" Target="../media/image141.jpeg"/></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3.wma"/><Relationship Id="rId1" Type="http://schemas.microsoft.com/office/2007/relationships/media" Target="../media/media103.wma"/><Relationship Id="rId5" Type="http://schemas.openxmlformats.org/officeDocument/2006/relationships/image" Target="../media/image3.png"/><Relationship Id="rId4" Type="http://schemas.openxmlformats.org/officeDocument/2006/relationships/image" Target="../media/image142.png"/></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4.wma"/><Relationship Id="rId1" Type="http://schemas.microsoft.com/office/2007/relationships/media" Target="../media/media104.wma"/><Relationship Id="rId5" Type="http://schemas.openxmlformats.org/officeDocument/2006/relationships/image" Target="../media/image3.png"/><Relationship Id="rId4" Type="http://schemas.openxmlformats.org/officeDocument/2006/relationships/image" Target="../media/image143.jpeg"/></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5.wma"/><Relationship Id="rId1" Type="http://schemas.microsoft.com/office/2007/relationships/media" Target="../media/media105.wma"/><Relationship Id="rId6" Type="http://schemas.openxmlformats.org/officeDocument/2006/relationships/image" Target="../media/image3.png"/><Relationship Id="rId5" Type="http://schemas.openxmlformats.org/officeDocument/2006/relationships/image" Target="../media/image145.png"/><Relationship Id="rId4" Type="http://schemas.openxmlformats.org/officeDocument/2006/relationships/image" Target="../media/image144.jpeg"/></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6.wma"/><Relationship Id="rId1" Type="http://schemas.microsoft.com/office/2007/relationships/media" Target="../media/media106.wma"/><Relationship Id="rId6" Type="http://schemas.openxmlformats.org/officeDocument/2006/relationships/image" Target="../media/image3.png"/><Relationship Id="rId5" Type="http://schemas.openxmlformats.org/officeDocument/2006/relationships/image" Target="../media/image147.jpeg"/><Relationship Id="rId4" Type="http://schemas.openxmlformats.org/officeDocument/2006/relationships/image" Target="../media/image146.jpeg"/></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7.wma"/><Relationship Id="rId1" Type="http://schemas.microsoft.com/office/2007/relationships/media" Target="../media/media107.wma"/><Relationship Id="rId6" Type="http://schemas.openxmlformats.org/officeDocument/2006/relationships/image" Target="../media/image3.png"/><Relationship Id="rId5" Type="http://schemas.openxmlformats.org/officeDocument/2006/relationships/image" Target="../media/image149.jpeg"/><Relationship Id="rId4" Type="http://schemas.openxmlformats.org/officeDocument/2006/relationships/image" Target="../media/image148.jpeg"/></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8.wma"/><Relationship Id="rId1" Type="http://schemas.microsoft.com/office/2007/relationships/media" Target="../media/media108.wma"/><Relationship Id="rId6" Type="http://schemas.openxmlformats.org/officeDocument/2006/relationships/image" Target="../media/image3.png"/><Relationship Id="rId5" Type="http://schemas.openxmlformats.org/officeDocument/2006/relationships/image" Target="../media/image151.jpeg"/><Relationship Id="rId4" Type="http://schemas.openxmlformats.org/officeDocument/2006/relationships/image" Target="../media/image150.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6" Type="http://schemas.openxmlformats.org/officeDocument/2006/relationships/image" Target="../media/image3.png"/><Relationship Id="rId5" Type="http://schemas.openxmlformats.org/officeDocument/2006/relationships/image" Target="../media/image19.jpeg"/><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ma"/><Relationship Id="rId1" Type="http://schemas.microsoft.com/office/2007/relationships/media" Target="../media/media12.wma"/><Relationship Id="rId6" Type="http://schemas.openxmlformats.org/officeDocument/2006/relationships/image" Target="../media/image3.png"/><Relationship Id="rId5" Type="http://schemas.openxmlformats.org/officeDocument/2006/relationships/image" Target="../media/image20.jpeg"/><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6" Type="http://schemas.openxmlformats.org/officeDocument/2006/relationships/image" Target="../media/image3.png"/><Relationship Id="rId5" Type="http://schemas.openxmlformats.org/officeDocument/2006/relationships/image" Target="../media/image21.jpeg"/><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6" Type="http://schemas.openxmlformats.org/officeDocument/2006/relationships/image" Target="../media/image3.png"/><Relationship Id="rId5" Type="http://schemas.openxmlformats.org/officeDocument/2006/relationships/image" Target="../media/image23.jpe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ma"/><Relationship Id="rId1" Type="http://schemas.microsoft.com/office/2007/relationships/media" Target="../media/media15.wma"/><Relationship Id="rId6" Type="http://schemas.openxmlformats.org/officeDocument/2006/relationships/image" Target="../media/image3.png"/><Relationship Id="rId5" Type="http://schemas.openxmlformats.org/officeDocument/2006/relationships/image" Target="../media/image25.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ma"/><Relationship Id="rId1" Type="http://schemas.microsoft.com/office/2007/relationships/media" Target="../media/media16.wma"/><Relationship Id="rId5" Type="http://schemas.openxmlformats.org/officeDocument/2006/relationships/image" Target="../media/image3.png"/><Relationship Id="rId4" Type="http://schemas.openxmlformats.org/officeDocument/2006/relationships/image" Target="../media/image4.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ma"/><Relationship Id="rId1" Type="http://schemas.microsoft.com/office/2007/relationships/media" Target="../media/media17.wma"/><Relationship Id="rId6" Type="http://schemas.openxmlformats.org/officeDocument/2006/relationships/image" Target="../media/image3.png"/><Relationship Id="rId5" Type="http://schemas.openxmlformats.org/officeDocument/2006/relationships/image" Target="../media/image27.jpe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ma"/><Relationship Id="rId1" Type="http://schemas.microsoft.com/office/2007/relationships/media" Target="../media/media18.wma"/><Relationship Id="rId6" Type="http://schemas.openxmlformats.org/officeDocument/2006/relationships/image" Target="../media/image3.png"/><Relationship Id="rId5" Type="http://schemas.openxmlformats.org/officeDocument/2006/relationships/image" Target="../media/image29.jpe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ma"/><Relationship Id="rId1" Type="http://schemas.microsoft.com/office/2007/relationships/media" Target="../media/media19.wma"/><Relationship Id="rId6" Type="http://schemas.openxmlformats.org/officeDocument/2006/relationships/image" Target="../media/image3.png"/><Relationship Id="rId5" Type="http://schemas.openxmlformats.org/officeDocument/2006/relationships/image" Target="../media/image31.jpe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3.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ma"/><Relationship Id="rId1" Type="http://schemas.microsoft.com/office/2007/relationships/media" Target="../media/media20.wma"/><Relationship Id="rId6" Type="http://schemas.openxmlformats.org/officeDocument/2006/relationships/image" Target="../media/image3.png"/><Relationship Id="rId5" Type="http://schemas.openxmlformats.org/officeDocument/2006/relationships/image" Target="../media/image32.jpeg"/><Relationship Id="rId4" Type="http://schemas.openxmlformats.org/officeDocument/2006/relationships/image" Target="../media/image4.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ma"/><Relationship Id="rId1" Type="http://schemas.microsoft.com/office/2007/relationships/media" Target="../media/media21.wma"/><Relationship Id="rId6" Type="http://schemas.openxmlformats.org/officeDocument/2006/relationships/image" Target="../media/image3.png"/><Relationship Id="rId5" Type="http://schemas.openxmlformats.org/officeDocument/2006/relationships/image" Target="../media/image34.jpeg"/><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ma"/><Relationship Id="rId1" Type="http://schemas.microsoft.com/office/2007/relationships/media" Target="../media/media22.wma"/><Relationship Id="rId6" Type="http://schemas.openxmlformats.org/officeDocument/2006/relationships/image" Target="../media/image3.png"/><Relationship Id="rId5" Type="http://schemas.openxmlformats.org/officeDocument/2006/relationships/image" Target="../media/image36.jpeg"/><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ma"/><Relationship Id="rId1" Type="http://schemas.microsoft.com/office/2007/relationships/media" Target="../media/media23.wma"/><Relationship Id="rId6" Type="http://schemas.openxmlformats.org/officeDocument/2006/relationships/image" Target="../media/image3.png"/><Relationship Id="rId5" Type="http://schemas.openxmlformats.org/officeDocument/2006/relationships/image" Target="../media/image38.jpeg"/><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ma"/><Relationship Id="rId1" Type="http://schemas.microsoft.com/office/2007/relationships/media" Target="../media/media24.wma"/><Relationship Id="rId6" Type="http://schemas.openxmlformats.org/officeDocument/2006/relationships/image" Target="../media/image3.png"/><Relationship Id="rId5" Type="http://schemas.openxmlformats.org/officeDocument/2006/relationships/image" Target="../media/image40.jpeg"/><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ma"/><Relationship Id="rId1" Type="http://schemas.microsoft.com/office/2007/relationships/media" Target="../media/media25.wma"/><Relationship Id="rId5" Type="http://schemas.openxmlformats.org/officeDocument/2006/relationships/image" Target="../media/image3.png"/><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ma"/><Relationship Id="rId1" Type="http://schemas.microsoft.com/office/2007/relationships/media" Target="../media/media26.wma"/><Relationship Id="rId6" Type="http://schemas.openxmlformats.org/officeDocument/2006/relationships/image" Target="../media/image3.png"/><Relationship Id="rId5" Type="http://schemas.openxmlformats.org/officeDocument/2006/relationships/image" Target="../media/image42.jpeg"/><Relationship Id="rId4" Type="http://schemas.openxmlformats.org/officeDocument/2006/relationships/image" Target="../media/image7.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ma"/><Relationship Id="rId1" Type="http://schemas.microsoft.com/office/2007/relationships/media" Target="../media/media27.wma"/><Relationship Id="rId5" Type="http://schemas.openxmlformats.org/officeDocument/2006/relationships/image" Target="../media/image3.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ma"/><Relationship Id="rId1" Type="http://schemas.microsoft.com/office/2007/relationships/media" Target="../media/media28.wma"/><Relationship Id="rId5" Type="http://schemas.openxmlformats.org/officeDocument/2006/relationships/image" Target="../media/image3.png"/><Relationship Id="rId4" Type="http://schemas.openxmlformats.org/officeDocument/2006/relationships/image" Target="../media/image4.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ma"/><Relationship Id="rId1" Type="http://schemas.microsoft.com/office/2007/relationships/media" Target="../media/media29.wma"/><Relationship Id="rId6" Type="http://schemas.openxmlformats.org/officeDocument/2006/relationships/image" Target="../media/image3.png"/><Relationship Id="rId5" Type="http://schemas.openxmlformats.org/officeDocument/2006/relationships/image" Target="../media/image45.jpeg"/><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6" Type="http://schemas.openxmlformats.org/officeDocument/2006/relationships/image" Target="../media/image3.png"/><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wma"/><Relationship Id="rId1" Type="http://schemas.microsoft.com/office/2007/relationships/media" Target="../media/media30.wma"/><Relationship Id="rId5" Type="http://schemas.openxmlformats.org/officeDocument/2006/relationships/image" Target="../media/image3.png"/><Relationship Id="rId4" Type="http://schemas.openxmlformats.org/officeDocument/2006/relationships/image" Target="../media/image46.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ma"/><Relationship Id="rId1" Type="http://schemas.microsoft.com/office/2007/relationships/media" Target="../media/media31.wma"/><Relationship Id="rId5" Type="http://schemas.openxmlformats.org/officeDocument/2006/relationships/image" Target="../media/image3.png"/><Relationship Id="rId4" Type="http://schemas.openxmlformats.org/officeDocument/2006/relationships/image" Target="../media/image47.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wma"/><Relationship Id="rId1" Type="http://schemas.microsoft.com/office/2007/relationships/media" Target="../media/media32.wma"/><Relationship Id="rId6" Type="http://schemas.openxmlformats.org/officeDocument/2006/relationships/image" Target="../media/image3.png"/><Relationship Id="rId5" Type="http://schemas.openxmlformats.org/officeDocument/2006/relationships/image" Target="../media/image15.jpeg"/><Relationship Id="rId4" Type="http://schemas.openxmlformats.org/officeDocument/2006/relationships/image" Target="../media/image4.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wma"/><Relationship Id="rId1" Type="http://schemas.microsoft.com/office/2007/relationships/media" Target="../media/media33.wma"/><Relationship Id="rId6" Type="http://schemas.openxmlformats.org/officeDocument/2006/relationships/image" Target="../media/image3.png"/><Relationship Id="rId5" Type="http://schemas.openxmlformats.org/officeDocument/2006/relationships/image" Target="../media/image49.jpeg"/><Relationship Id="rId4" Type="http://schemas.openxmlformats.org/officeDocument/2006/relationships/image" Target="../media/image48.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wma"/><Relationship Id="rId1" Type="http://schemas.microsoft.com/office/2007/relationships/media" Target="../media/media34.wma"/><Relationship Id="rId6" Type="http://schemas.openxmlformats.org/officeDocument/2006/relationships/image" Target="../media/image3.png"/><Relationship Id="rId5" Type="http://schemas.openxmlformats.org/officeDocument/2006/relationships/image" Target="../media/image51.jpeg"/><Relationship Id="rId4" Type="http://schemas.openxmlformats.org/officeDocument/2006/relationships/image" Target="../media/image50.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wma"/><Relationship Id="rId1" Type="http://schemas.microsoft.com/office/2007/relationships/media" Target="../media/media35.wma"/><Relationship Id="rId6" Type="http://schemas.openxmlformats.org/officeDocument/2006/relationships/image" Target="../media/image3.png"/><Relationship Id="rId5" Type="http://schemas.openxmlformats.org/officeDocument/2006/relationships/image" Target="../media/image53.jpeg"/><Relationship Id="rId4" Type="http://schemas.openxmlformats.org/officeDocument/2006/relationships/image" Target="../media/image52.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wma"/><Relationship Id="rId1" Type="http://schemas.microsoft.com/office/2007/relationships/media" Target="../media/media36.wma"/><Relationship Id="rId5" Type="http://schemas.openxmlformats.org/officeDocument/2006/relationships/image" Target="../media/image3.png"/><Relationship Id="rId4" Type="http://schemas.openxmlformats.org/officeDocument/2006/relationships/image" Target="../media/image4.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wma"/><Relationship Id="rId1" Type="http://schemas.microsoft.com/office/2007/relationships/media" Target="../media/media37.wma"/><Relationship Id="rId6" Type="http://schemas.openxmlformats.org/officeDocument/2006/relationships/image" Target="../media/image3.png"/><Relationship Id="rId5" Type="http://schemas.openxmlformats.org/officeDocument/2006/relationships/image" Target="../media/image54.png"/><Relationship Id="rId4" Type="http://schemas.openxmlformats.org/officeDocument/2006/relationships/image" Target="../media/image5.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8.wma"/><Relationship Id="rId1" Type="http://schemas.microsoft.com/office/2007/relationships/media" Target="../media/media38.wma"/><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1.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wma"/><Relationship Id="rId1" Type="http://schemas.microsoft.com/office/2007/relationships/media" Target="../media/media39.wma"/><Relationship Id="rId5" Type="http://schemas.openxmlformats.org/officeDocument/2006/relationships/image" Target="../media/image3.png"/><Relationship Id="rId4" Type="http://schemas.openxmlformats.org/officeDocument/2006/relationships/image" Target="../media/image57.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6" Type="http://schemas.openxmlformats.org/officeDocument/2006/relationships/image" Target="../media/image3.png"/><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wma"/><Relationship Id="rId1" Type="http://schemas.microsoft.com/office/2007/relationships/media" Target="../media/media40.wma"/><Relationship Id="rId5" Type="http://schemas.openxmlformats.org/officeDocument/2006/relationships/image" Target="../media/image3.png"/><Relationship Id="rId4" Type="http://schemas.openxmlformats.org/officeDocument/2006/relationships/image" Target="../media/image58.jpe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wma"/><Relationship Id="rId1" Type="http://schemas.microsoft.com/office/2007/relationships/media" Target="../media/media41.wma"/><Relationship Id="rId6" Type="http://schemas.openxmlformats.org/officeDocument/2006/relationships/image" Target="../media/image3.png"/><Relationship Id="rId5" Type="http://schemas.openxmlformats.org/officeDocument/2006/relationships/image" Target="../media/image60.jpeg"/><Relationship Id="rId4" Type="http://schemas.openxmlformats.org/officeDocument/2006/relationships/image" Target="../media/image59.jpe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wma"/><Relationship Id="rId1" Type="http://schemas.microsoft.com/office/2007/relationships/media" Target="../media/media42.wma"/><Relationship Id="rId5" Type="http://schemas.openxmlformats.org/officeDocument/2006/relationships/image" Target="../media/image3.png"/><Relationship Id="rId4" Type="http://schemas.openxmlformats.org/officeDocument/2006/relationships/image" Target="../media/image57.jpeg"/></Relationships>
</file>

<file path=ppt/slides/_rels/slide4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64.jpeg"/><Relationship Id="rId2" Type="http://schemas.openxmlformats.org/officeDocument/2006/relationships/audio" Target="../media/media43.wma"/><Relationship Id="rId1" Type="http://schemas.microsoft.com/office/2007/relationships/media" Target="../media/media43.wma"/><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wma"/><Relationship Id="rId1" Type="http://schemas.microsoft.com/office/2007/relationships/media" Target="../media/media44.wma"/><Relationship Id="rId6" Type="http://schemas.openxmlformats.org/officeDocument/2006/relationships/image" Target="../media/image3.png"/><Relationship Id="rId5" Type="http://schemas.openxmlformats.org/officeDocument/2006/relationships/image" Target="../media/image65.jpeg"/><Relationship Id="rId4" Type="http://schemas.openxmlformats.org/officeDocument/2006/relationships/notesSlide" Target="../notesSlides/notesSlide3.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wma"/><Relationship Id="rId1" Type="http://schemas.microsoft.com/office/2007/relationships/media" Target="../media/media45.wma"/><Relationship Id="rId5" Type="http://schemas.openxmlformats.org/officeDocument/2006/relationships/image" Target="../media/image3.png"/><Relationship Id="rId4" Type="http://schemas.openxmlformats.org/officeDocument/2006/relationships/image" Target="../media/image66.jpe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wma"/><Relationship Id="rId1" Type="http://schemas.microsoft.com/office/2007/relationships/media" Target="../media/media46.wma"/><Relationship Id="rId6" Type="http://schemas.openxmlformats.org/officeDocument/2006/relationships/image" Target="../media/image3.png"/><Relationship Id="rId5" Type="http://schemas.openxmlformats.org/officeDocument/2006/relationships/image" Target="../media/image67.jpeg"/><Relationship Id="rId4" Type="http://schemas.openxmlformats.org/officeDocument/2006/relationships/image" Target="../media/image5.jpe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wma"/><Relationship Id="rId1" Type="http://schemas.microsoft.com/office/2007/relationships/media" Target="../media/media47.wma"/><Relationship Id="rId5" Type="http://schemas.openxmlformats.org/officeDocument/2006/relationships/image" Target="../media/image3.png"/><Relationship Id="rId4" Type="http://schemas.openxmlformats.org/officeDocument/2006/relationships/image" Target="../media/image68.jpe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wma"/><Relationship Id="rId1" Type="http://schemas.microsoft.com/office/2007/relationships/media" Target="../media/media48.wma"/><Relationship Id="rId6" Type="http://schemas.openxmlformats.org/officeDocument/2006/relationships/image" Target="../media/image3.png"/><Relationship Id="rId5" Type="http://schemas.openxmlformats.org/officeDocument/2006/relationships/image" Target="../media/image70.jpeg"/><Relationship Id="rId4" Type="http://schemas.openxmlformats.org/officeDocument/2006/relationships/image" Target="../media/image69.jpe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wma"/><Relationship Id="rId1" Type="http://schemas.microsoft.com/office/2007/relationships/media" Target="../media/media49.wma"/><Relationship Id="rId6" Type="http://schemas.openxmlformats.org/officeDocument/2006/relationships/image" Target="../media/image3.png"/><Relationship Id="rId5" Type="http://schemas.openxmlformats.org/officeDocument/2006/relationships/image" Target="../media/image71.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6" Type="http://schemas.openxmlformats.org/officeDocument/2006/relationships/image" Target="../media/image3.png"/><Relationship Id="rId5" Type="http://schemas.openxmlformats.org/officeDocument/2006/relationships/image" Target="../media/image10.jpe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wma"/><Relationship Id="rId1" Type="http://schemas.microsoft.com/office/2007/relationships/media" Target="../media/media50.wma"/><Relationship Id="rId5" Type="http://schemas.openxmlformats.org/officeDocument/2006/relationships/image" Target="../media/image3.png"/><Relationship Id="rId4" Type="http://schemas.openxmlformats.org/officeDocument/2006/relationships/image" Target="../media/image72.jpe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wma"/><Relationship Id="rId1" Type="http://schemas.microsoft.com/office/2007/relationships/media" Target="../media/media51.wma"/><Relationship Id="rId5" Type="http://schemas.openxmlformats.org/officeDocument/2006/relationships/image" Target="../media/image3.png"/><Relationship Id="rId4" Type="http://schemas.openxmlformats.org/officeDocument/2006/relationships/image" Target="../media/image5.jpeg"/></Relationships>
</file>

<file path=ppt/slides/_rels/slide5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76.jpeg"/><Relationship Id="rId2" Type="http://schemas.openxmlformats.org/officeDocument/2006/relationships/audio" Target="../media/media52.wma"/><Relationship Id="rId1" Type="http://schemas.microsoft.com/office/2007/relationships/media" Target="../media/media52.wma"/><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wma"/><Relationship Id="rId1" Type="http://schemas.microsoft.com/office/2007/relationships/media" Target="../media/media53.wma"/><Relationship Id="rId5" Type="http://schemas.openxmlformats.org/officeDocument/2006/relationships/image" Target="../media/image3.png"/><Relationship Id="rId4" Type="http://schemas.openxmlformats.org/officeDocument/2006/relationships/image" Target="../media/image77.jpe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4.wma"/><Relationship Id="rId1" Type="http://schemas.microsoft.com/office/2007/relationships/media" Target="../media/media54.wma"/><Relationship Id="rId6" Type="http://schemas.openxmlformats.org/officeDocument/2006/relationships/image" Target="../media/image3.png"/><Relationship Id="rId5" Type="http://schemas.openxmlformats.org/officeDocument/2006/relationships/image" Target="../media/image79.jpeg"/><Relationship Id="rId4" Type="http://schemas.openxmlformats.org/officeDocument/2006/relationships/image" Target="../media/image78.jpe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5.wma"/><Relationship Id="rId1" Type="http://schemas.microsoft.com/office/2007/relationships/media" Target="../media/media55.wma"/><Relationship Id="rId5" Type="http://schemas.openxmlformats.org/officeDocument/2006/relationships/image" Target="../media/image3.png"/><Relationship Id="rId4" Type="http://schemas.openxmlformats.org/officeDocument/2006/relationships/image" Target="../media/image80.jpe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6.wma"/><Relationship Id="rId1" Type="http://schemas.microsoft.com/office/2007/relationships/media" Target="../media/media56.wma"/><Relationship Id="rId6" Type="http://schemas.openxmlformats.org/officeDocument/2006/relationships/image" Target="../media/image3.png"/><Relationship Id="rId5" Type="http://schemas.openxmlformats.org/officeDocument/2006/relationships/image" Target="../media/image82.jpeg"/><Relationship Id="rId4" Type="http://schemas.openxmlformats.org/officeDocument/2006/relationships/image" Target="../media/image81.jpeg"/></Relationships>
</file>

<file path=ppt/slides/_rels/slide5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85.jpeg"/><Relationship Id="rId2" Type="http://schemas.openxmlformats.org/officeDocument/2006/relationships/audio" Target="../media/media57.wma"/><Relationship Id="rId1" Type="http://schemas.microsoft.com/office/2007/relationships/media" Target="../media/media57.wma"/><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5.jpe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8.wma"/><Relationship Id="rId1" Type="http://schemas.microsoft.com/office/2007/relationships/media" Target="../media/media58.wma"/><Relationship Id="rId5" Type="http://schemas.openxmlformats.org/officeDocument/2006/relationships/image" Target="../media/image3.png"/><Relationship Id="rId4" Type="http://schemas.openxmlformats.org/officeDocument/2006/relationships/image" Target="../media/image5.jpe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9.wma"/><Relationship Id="rId1" Type="http://schemas.microsoft.com/office/2007/relationships/media" Target="../media/media59.wma"/><Relationship Id="rId5" Type="http://schemas.openxmlformats.org/officeDocument/2006/relationships/image" Target="../media/image3.png"/><Relationship Id="rId4" Type="http://schemas.openxmlformats.org/officeDocument/2006/relationships/image" Target="../media/image86.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6" Type="http://schemas.openxmlformats.org/officeDocument/2006/relationships/image" Target="../media/image3.png"/><Relationship Id="rId5" Type="http://schemas.openxmlformats.org/officeDocument/2006/relationships/image" Target="../media/image11.jpeg"/><Relationship Id="rId4" Type="http://schemas.openxmlformats.org/officeDocument/2006/relationships/image" Target="../media/image4.jpe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0.wma"/><Relationship Id="rId1" Type="http://schemas.microsoft.com/office/2007/relationships/media" Target="../media/media60.wma"/><Relationship Id="rId6" Type="http://schemas.openxmlformats.org/officeDocument/2006/relationships/image" Target="../media/image3.png"/><Relationship Id="rId5" Type="http://schemas.openxmlformats.org/officeDocument/2006/relationships/image" Target="../media/image87.jpeg"/><Relationship Id="rId4" Type="http://schemas.openxmlformats.org/officeDocument/2006/relationships/notesSlide" Target="../notesSlides/notesSlide5.xml"/></Relationships>
</file>

<file path=ppt/slides/_rels/slide6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90.jpeg"/><Relationship Id="rId2" Type="http://schemas.openxmlformats.org/officeDocument/2006/relationships/audio" Target="../media/media61.wma"/><Relationship Id="rId1" Type="http://schemas.microsoft.com/office/2007/relationships/media" Target="../media/media61.wma"/><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5.jpe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2.wma"/><Relationship Id="rId1" Type="http://schemas.microsoft.com/office/2007/relationships/media" Target="../media/media62.wma"/><Relationship Id="rId5" Type="http://schemas.openxmlformats.org/officeDocument/2006/relationships/image" Target="../media/image3.png"/><Relationship Id="rId4" Type="http://schemas.openxmlformats.org/officeDocument/2006/relationships/image" Target="../media/image90.jpe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3.wma"/><Relationship Id="rId1" Type="http://schemas.microsoft.com/office/2007/relationships/media" Target="../media/media63.wma"/><Relationship Id="rId6" Type="http://schemas.openxmlformats.org/officeDocument/2006/relationships/image" Target="../media/image3.png"/><Relationship Id="rId5" Type="http://schemas.openxmlformats.org/officeDocument/2006/relationships/image" Target="../media/image91.jpeg"/><Relationship Id="rId4" Type="http://schemas.openxmlformats.org/officeDocument/2006/relationships/image" Target="../media/image5.jpe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4.wma"/><Relationship Id="rId1" Type="http://schemas.microsoft.com/office/2007/relationships/media" Target="../media/media64.wma"/><Relationship Id="rId5" Type="http://schemas.openxmlformats.org/officeDocument/2006/relationships/image" Target="../media/image3.png"/><Relationship Id="rId4" Type="http://schemas.openxmlformats.org/officeDocument/2006/relationships/image" Target="../media/image92.jpe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5.wma"/><Relationship Id="rId1" Type="http://schemas.microsoft.com/office/2007/relationships/media" Target="../media/media65.wma"/><Relationship Id="rId5" Type="http://schemas.openxmlformats.org/officeDocument/2006/relationships/image" Target="../media/image3.png"/><Relationship Id="rId4" Type="http://schemas.openxmlformats.org/officeDocument/2006/relationships/image" Target="../media/image93.jpe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6.wma"/><Relationship Id="rId1" Type="http://schemas.microsoft.com/office/2007/relationships/media" Target="../media/media66.wma"/><Relationship Id="rId5" Type="http://schemas.openxmlformats.org/officeDocument/2006/relationships/image" Target="../media/image3.png"/><Relationship Id="rId4" Type="http://schemas.openxmlformats.org/officeDocument/2006/relationships/image" Target="../media/image93.jpe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7.wma"/><Relationship Id="rId1" Type="http://schemas.microsoft.com/office/2007/relationships/media" Target="../media/media67.wma"/><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notesSlide" Target="../notesSlides/notesSlide6.xml"/></Relationships>
</file>

<file path=ppt/slides/_rels/slide6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97.jpeg"/><Relationship Id="rId2" Type="http://schemas.openxmlformats.org/officeDocument/2006/relationships/audio" Target="../media/media68.wma"/><Relationship Id="rId1" Type="http://schemas.microsoft.com/office/2007/relationships/media" Target="../media/media68.wma"/><Relationship Id="rId6" Type="http://schemas.openxmlformats.org/officeDocument/2006/relationships/image" Target="../media/image89.jpeg"/><Relationship Id="rId5" Type="http://schemas.openxmlformats.org/officeDocument/2006/relationships/image" Target="../media/image96.jpeg"/><Relationship Id="rId4" Type="http://schemas.openxmlformats.org/officeDocument/2006/relationships/image" Target="../media/image5.jpe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9.wma"/><Relationship Id="rId1" Type="http://schemas.microsoft.com/office/2007/relationships/media" Target="../media/media69.wma"/><Relationship Id="rId6" Type="http://schemas.openxmlformats.org/officeDocument/2006/relationships/image" Target="../media/image96.jpeg"/><Relationship Id="rId5" Type="http://schemas.openxmlformats.org/officeDocument/2006/relationships/image" Target="../media/image98.jpeg"/><Relationship Id="rId4" Type="http://schemas.openxmlformats.org/officeDocument/2006/relationships/notesSlide" Target="../notesSlides/notesSlide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3.png"/><Relationship Id="rId5" Type="http://schemas.openxmlformats.org/officeDocument/2006/relationships/image" Target="../media/image13.jpeg"/><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0.wma"/><Relationship Id="rId1" Type="http://schemas.microsoft.com/office/2007/relationships/media" Target="../media/media70.wma"/><Relationship Id="rId5" Type="http://schemas.openxmlformats.org/officeDocument/2006/relationships/image" Target="../media/image3.png"/><Relationship Id="rId4" Type="http://schemas.openxmlformats.org/officeDocument/2006/relationships/image" Target="../media/image99.jpeg"/></Relationships>
</file>

<file path=ppt/slides/_rels/slide7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02.jpeg"/><Relationship Id="rId2" Type="http://schemas.openxmlformats.org/officeDocument/2006/relationships/audio" Target="../media/media71.wma"/><Relationship Id="rId1" Type="http://schemas.microsoft.com/office/2007/relationships/media" Target="../media/media71.wma"/><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5.jpeg"/></Relationships>
</file>

<file path=ppt/slides/_rels/slide72.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slideLayout" Target="../slideLayouts/slideLayout2.xml"/><Relationship Id="rId7" Type="http://schemas.openxmlformats.org/officeDocument/2006/relationships/image" Target="../media/image105.jpeg"/><Relationship Id="rId2" Type="http://schemas.openxmlformats.org/officeDocument/2006/relationships/audio" Target="../media/media72.wma"/><Relationship Id="rId1" Type="http://schemas.microsoft.com/office/2007/relationships/media" Target="../media/media72.wma"/><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notesSlide" Target="../notesSlides/notesSlide8.xml"/><Relationship Id="rId9" Type="http://schemas.openxmlformats.org/officeDocument/2006/relationships/image" Target="../media/image3.pn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3.wma"/><Relationship Id="rId1" Type="http://schemas.microsoft.com/office/2007/relationships/media" Target="../media/media73.wma"/><Relationship Id="rId6" Type="http://schemas.openxmlformats.org/officeDocument/2006/relationships/image" Target="../media/image3.png"/><Relationship Id="rId5" Type="http://schemas.openxmlformats.org/officeDocument/2006/relationships/image" Target="../media/image108.jpeg"/><Relationship Id="rId4" Type="http://schemas.openxmlformats.org/officeDocument/2006/relationships/image" Target="../media/image107.pn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74.wma"/><Relationship Id="rId1" Type="http://schemas.microsoft.com/office/2007/relationships/media" Target="../media/media74.wma"/><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notesSlide" Target="../notesSlides/notesSlide9.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5.wma"/><Relationship Id="rId1" Type="http://schemas.microsoft.com/office/2007/relationships/media" Target="../media/media75.wma"/><Relationship Id="rId5" Type="http://schemas.openxmlformats.org/officeDocument/2006/relationships/image" Target="../media/image3.png"/><Relationship Id="rId4" Type="http://schemas.openxmlformats.org/officeDocument/2006/relationships/image" Target="../media/image111.jpeg"/></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6.wma"/><Relationship Id="rId1" Type="http://schemas.microsoft.com/office/2007/relationships/media" Target="../media/media76.wma"/><Relationship Id="rId5" Type="http://schemas.openxmlformats.org/officeDocument/2006/relationships/image" Target="../media/image3.png"/><Relationship Id="rId4" Type="http://schemas.openxmlformats.org/officeDocument/2006/relationships/image" Target="../media/image112.jpeg"/></Relationships>
</file>

<file path=ppt/slides/_rels/slide7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15.jpeg"/><Relationship Id="rId2" Type="http://schemas.openxmlformats.org/officeDocument/2006/relationships/audio" Target="../media/media77.wma"/><Relationship Id="rId1" Type="http://schemas.microsoft.com/office/2007/relationships/media" Target="../media/media77.wma"/><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5.jpeg"/></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8.wma"/><Relationship Id="rId1" Type="http://schemas.microsoft.com/office/2007/relationships/media" Target="../media/media78.wma"/><Relationship Id="rId6" Type="http://schemas.openxmlformats.org/officeDocument/2006/relationships/image" Target="../media/image3.png"/><Relationship Id="rId5" Type="http://schemas.openxmlformats.org/officeDocument/2006/relationships/image" Target="../media/image117.jpeg"/><Relationship Id="rId4" Type="http://schemas.openxmlformats.org/officeDocument/2006/relationships/image" Target="../media/image116.jpeg"/></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9.wma"/><Relationship Id="rId1" Type="http://schemas.microsoft.com/office/2007/relationships/media" Target="../media/media79.wma"/><Relationship Id="rId6" Type="http://schemas.openxmlformats.org/officeDocument/2006/relationships/image" Target="../media/image3.png"/><Relationship Id="rId5" Type="http://schemas.openxmlformats.org/officeDocument/2006/relationships/image" Target="../media/image118.jpe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0.wma"/><Relationship Id="rId1" Type="http://schemas.microsoft.com/office/2007/relationships/media" Target="../media/media80.wma"/><Relationship Id="rId6" Type="http://schemas.openxmlformats.org/officeDocument/2006/relationships/image" Target="../media/image3.png"/><Relationship Id="rId5" Type="http://schemas.openxmlformats.org/officeDocument/2006/relationships/image" Target="../media/image119.png"/><Relationship Id="rId4" Type="http://schemas.openxmlformats.org/officeDocument/2006/relationships/image" Target="../media/image5.jpeg"/></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1.wma"/><Relationship Id="rId1" Type="http://schemas.microsoft.com/office/2007/relationships/media" Target="../media/media81.wma"/><Relationship Id="rId6" Type="http://schemas.openxmlformats.org/officeDocument/2006/relationships/image" Target="../media/image3.png"/><Relationship Id="rId5" Type="http://schemas.openxmlformats.org/officeDocument/2006/relationships/image" Target="../media/image120.jpeg"/><Relationship Id="rId4" Type="http://schemas.openxmlformats.org/officeDocument/2006/relationships/image" Target="../media/image5.jpeg"/></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2.wma"/><Relationship Id="rId1" Type="http://schemas.microsoft.com/office/2007/relationships/media" Target="../media/media82.wma"/><Relationship Id="rId6" Type="http://schemas.openxmlformats.org/officeDocument/2006/relationships/image" Target="../media/image3.png"/><Relationship Id="rId5" Type="http://schemas.openxmlformats.org/officeDocument/2006/relationships/image" Target="../media/image121.jpeg"/><Relationship Id="rId4" Type="http://schemas.openxmlformats.org/officeDocument/2006/relationships/image" Target="../media/image5.jpeg"/></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3.wma"/><Relationship Id="rId1" Type="http://schemas.microsoft.com/office/2007/relationships/media" Target="../media/media83.wma"/><Relationship Id="rId5" Type="http://schemas.openxmlformats.org/officeDocument/2006/relationships/image" Target="../media/image3.png"/><Relationship Id="rId4" Type="http://schemas.openxmlformats.org/officeDocument/2006/relationships/image" Target="../media/image122.jpeg"/></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4.wma"/><Relationship Id="rId1" Type="http://schemas.microsoft.com/office/2007/relationships/media" Target="../media/media84.wma"/><Relationship Id="rId5" Type="http://schemas.openxmlformats.org/officeDocument/2006/relationships/image" Target="../media/image3.png"/><Relationship Id="rId4" Type="http://schemas.openxmlformats.org/officeDocument/2006/relationships/image" Target="../media/image123.jpeg"/></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5.wma"/><Relationship Id="rId1" Type="http://schemas.microsoft.com/office/2007/relationships/media" Target="../media/media85.wma"/><Relationship Id="rId5" Type="http://schemas.openxmlformats.org/officeDocument/2006/relationships/image" Target="../media/image3.png"/><Relationship Id="rId4" Type="http://schemas.openxmlformats.org/officeDocument/2006/relationships/image" Target="../media/image124.jpeg"/></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6.wma"/><Relationship Id="rId1" Type="http://schemas.microsoft.com/office/2007/relationships/media" Target="../media/media86.wma"/><Relationship Id="rId5" Type="http://schemas.openxmlformats.org/officeDocument/2006/relationships/image" Target="../media/image3.png"/><Relationship Id="rId4" Type="http://schemas.openxmlformats.org/officeDocument/2006/relationships/image" Target="../media/image125.jpeg"/></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7.wma"/><Relationship Id="rId1" Type="http://schemas.microsoft.com/office/2007/relationships/media" Target="../media/media87.wma"/><Relationship Id="rId4" Type="http://schemas.openxmlformats.org/officeDocument/2006/relationships/image" Target="../media/image3.png"/></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8.wma"/><Relationship Id="rId1" Type="http://schemas.microsoft.com/office/2007/relationships/media" Target="../media/media88.wma"/><Relationship Id="rId5" Type="http://schemas.openxmlformats.org/officeDocument/2006/relationships/image" Target="../media/image3.png"/><Relationship Id="rId4" Type="http://schemas.openxmlformats.org/officeDocument/2006/relationships/image" Target="../media/image126.jpeg"/></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9.wma"/><Relationship Id="rId1" Type="http://schemas.microsoft.com/office/2007/relationships/media" Target="../media/media89.wma"/><Relationship Id="rId5" Type="http://schemas.openxmlformats.org/officeDocument/2006/relationships/image" Target="../media/image3.png"/><Relationship Id="rId4" Type="http://schemas.openxmlformats.org/officeDocument/2006/relationships/image" Target="../media/image127.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9.wma"/><Relationship Id="rId1" Type="http://schemas.microsoft.com/office/2007/relationships/media" Target="../media/media9.wma"/><Relationship Id="rId6" Type="http://schemas.openxmlformats.org/officeDocument/2006/relationships/image" Target="../media/image17.jpeg"/><Relationship Id="rId5" Type="http://schemas.openxmlformats.org/officeDocument/2006/relationships/image" Target="../media/image4.jpeg"/><Relationship Id="rId4" Type="http://schemas.openxmlformats.org/officeDocument/2006/relationships/notesSlide" Target="../notesSlides/notesSlide2.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0.wma"/><Relationship Id="rId1" Type="http://schemas.microsoft.com/office/2007/relationships/media" Target="../media/media90.wma"/><Relationship Id="rId5" Type="http://schemas.openxmlformats.org/officeDocument/2006/relationships/image" Target="../media/image3.png"/><Relationship Id="rId4" Type="http://schemas.openxmlformats.org/officeDocument/2006/relationships/image" Target="../media/image128.jpeg"/></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1.wma"/><Relationship Id="rId1" Type="http://schemas.microsoft.com/office/2007/relationships/media" Target="../media/media91.wma"/><Relationship Id="rId5" Type="http://schemas.openxmlformats.org/officeDocument/2006/relationships/image" Target="../media/image3.png"/><Relationship Id="rId4" Type="http://schemas.openxmlformats.org/officeDocument/2006/relationships/image" Target="../media/image129.jpeg"/></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2.wma"/><Relationship Id="rId1" Type="http://schemas.microsoft.com/office/2007/relationships/media" Target="../media/media92.wma"/><Relationship Id="rId5" Type="http://schemas.openxmlformats.org/officeDocument/2006/relationships/image" Target="../media/image3.png"/><Relationship Id="rId4" Type="http://schemas.openxmlformats.org/officeDocument/2006/relationships/image" Target="../media/image130.jpeg"/></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3.wma"/><Relationship Id="rId1" Type="http://schemas.microsoft.com/office/2007/relationships/media" Target="../media/media93.wma"/><Relationship Id="rId5" Type="http://schemas.openxmlformats.org/officeDocument/2006/relationships/image" Target="../media/image3.png"/><Relationship Id="rId4" Type="http://schemas.openxmlformats.org/officeDocument/2006/relationships/image" Target="../media/image131.jpeg"/></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4.wma"/><Relationship Id="rId1" Type="http://schemas.microsoft.com/office/2007/relationships/media" Target="../media/media94.wma"/><Relationship Id="rId5" Type="http://schemas.openxmlformats.org/officeDocument/2006/relationships/image" Target="../media/image3.png"/><Relationship Id="rId4" Type="http://schemas.openxmlformats.org/officeDocument/2006/relationships/image" Target="../media/image132.jpeg"/></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5.wma"/><Relationship Id="rId1" Type="http://schemas.microsoft.com/office/2007/relationships/media" Target="../media/media95.wma"/><Relationship Id="rId6" Type="http://schemas.openxmlformats.org/officeDocument/2006/relationships/image" Target="../media/image3.png"/><Relationship Id="rId5" Type="http://schemas.openxmlformats.org/officeDocument/2006/relationships/image" Target="../media/image134.png"/><Relationship Id="rId4" Type="http://schemas.openxmlformats.org/officeDocument/2006/relationships/image" Target="../media/image133.jpeg"/></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6.wma"/><Relationship Id="rId1" Type="http://schemas.microsoft.com/office/2007/relationships/media" Target="../media/media96.wma"/><Relationship Id="rId6" Type="http://schemas.openxmlformats.org/officeDocument/2006/relationships/image" Target="../media/image3.png"/><Relationship Id="rId5" Type="http://schemas.openxmlformats.org/officeDocument/2006/relationships/image" Target="../media/image135.jpeg"/><Relationship Id="rId4" Type="http://schemas.openxmlformats.org/officeDocument/2006/relationships/image" Target="../media/image134.png"/></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7.wma"/><Relationship Id="rId1" Type="http://schemas.microsoft.com/office/2007/relationships/media" Target="../media/media97.wma"/><Relationship Id="rId5" Type="http://schemas.openxmlformats.org/officeDocument/2006/relationships/image" Target="../media/image3.png"/><Relationship Id="rId4" Type="http://schemas.openxmlformats.org/officeDocument/2006/relationships/image" Target="../media/image136.jpeg"/></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8.wma"/><Relationship Id="rId1" Type="http://schemas.microsoft.com/office/2007/relationships/media" Target="../media/media98.wma"/><Relationship Id="rId5" Type="http://schemas.openxmlformats.org/officeDocument/2006/relationships/image" Target="../media/image3.png"/><Relationship Id="rId4" Type="http://schemas.openxmlformats.org/officeDocument/2006/relationships/image" Target="../media/image137.jpeg"/></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9.wma"/><Relationship Id="rId1" Type="http://schemas.microsoft.com/office/2007/relationships/media" Target="../media/media99.wma"/><Relationship Id="rId5" Type="http://schemas.openxmlformats.org/officeDocument/2006/relationships/image" Target="../media/image3.png"/><Relationship Id="rId4" Type="http://schemas.openxmlformats.org/officeDocument/2006/relationships/image" Target="../media/image13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ãè±åãçåçæå°çµæ"/>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0063"/>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1" y="0"/>
            <a:ext cx="12192000" cy="6858000"/>
          </a:xfrm>
          <a:prstGeom prst="rect">
            <a:avLst/>
          </a:prstGeom>
          <a:solidFill>
            <a:schemeClr val="tx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ctrTitle"/>
          </p:nvPr>
        </p:nvSpPr>
        <p:spPr>
          <a:xfrm>
            <a:off x="1523999" y="1959760"/>
            <a:ext cx="9144000" cy="2387600"/>
          </a:xfrm>
        </p:spPr>
        <p:txBody>
          <a:bodyPr/>
          <a:lstStyle/>
          <a:p>
            <a:r>
              <a:rPr lang="en-US" altLang="zh-TW" b="1" dirty="0" smtClean="0">
                <a:solidFill>
                  <a:schemeClr val="bg1"/>
                </a:solidFill>
                <a:latin typeface="MV Boli" panose="02000500030200090000" pitchFamily="2" charset="0"/>
                <a:cs typeface="MV Boli" panose="02000500030200090000" pitchFamily="2" charset="0"/>
              </a:rPr>
              <a:t>Intercultural Communication</a:t>
            </a:r>
            <a:endParaRPr lang="zh-TW" altLang="en-US" b="1" dirty="0">
              <a:solidFill>
                <a:schemeClr val="bg1"/>
              </a:solidFill>
              <a:latin typeface="MV Boli" panose="02000500030200090000" pitchFamily="2" charset="0"/>
              <a:cs typeface="MV Boli" panose="02000500030200090000" pitchFamily="2" charset="0"/>
            </a:endParaRPr>
          </a:p>
        </p:txBody>
      </p:sp>
      <p:sp>
        <p:nvSpPr>
          <p:cNvPr id="3" name="副標題 2"/>
          <p:cNvSpPr>
            <a:spLocks noGrp="1"/>
          </p:cNvSpPr>
          <p:nvPr>
            <p:ph type="subTitle" idx="1"/>
          </p:nvPr>
        </p:nvSpPr>
        <p:spPr>
          <a:xfrm>
            <a:off x="2964580" y="4824447"/>
            <a:ext cx="6474593" cy="1008463"/>
          </a:xfrm>
        </p:spPr>
        <p:txBody>
          <a:bodyPr/>
          <a:lstStyle/>
          <a:p>
            <a:r>
              <a:rPr lang="en-US" altLang="zh-TW" dirty="0" err="1" smtClean="0">
                <a:solidFill>
                  <a:schemeClr val="bg1"/>
                </a:solidFill>
              </a:rPr>
              <a:t>Yueh-chiu</a:t>
            </a:r>
            <a:r>
              <a:rPr lang="en-US" altLang="zh-TW" dirty="0" smtClean="0">
                <a:solidFill>
                  <a:schemeClr val="bg1"/>
                </a:solidFill>
              </a:rPr>
              <a:t> Wang, associate professor at National</a:t>
            </a:r>
            <a:r>
              <a:rPr lang="zh-TW" altLang="en-US" dirty="0" smtClean="0">
                <a:solidFill>
                  <a:schemeClr val="bg1"/>
                </a:solidFill>
              </a:rPr>
              <a:t> </a:t>
            </a:r>
            <a:r>
              <a:rPr lang="en-US" altLang="zh-TW" dirty="0" smtClean="0">
                <a:solidFill>
                  <a:schemeClr val="bg1"/>
                </a:solidFill>
              </a:rPr>
              <a:t>Penghu University of Science and Technology</a:t>
            </a:r>
            <a:endParaRPr lang="zh-TW" altLang="en-US" dirty="0">
              <a:solidFill>
                <a:schemeClr val="bg1"/>
              </a:solidFill>
            </a:endParaRPr>
          </a:p>
        </p:txBody>
      </p:sp>
      <p:cxnSp>
        <p:nvCxnSpPr>
          <p:cNvPr id="8" name="直線接點 7"/>
          <p:cNvCxnSpPr/>
          <p:nvPr/>
        </p:nvCxnSpPr>
        <p:spPr>
          <a:xfrm>
            <a:off x="1251284" y="1355266"/>
            <a:ext cx="3084897"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直線接點 9"/>
          <p:cNvCxnSpPr/>
          <p:nvPr/>
        </p:nvCxnSpPr>
        <p:spPr>
          <a:xfrm>
            <a:off x="7332846" y="1345640"/>
            <a:ext cx="3216442" cy="962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1318661" y="1626669"/>
            <a:ext cx="9230627" cy="4437247"/>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076" name="Picture 4" descr="ãè±ååæãçåçæå°çµæ"/>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34947" y="558213"/>
            <a:ext cx="2679188" cy="1865509"/>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2" name="音訊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21862284"/>
      </p:ext>
    </p:extLst>
  </p:cSld>
  <p:clrMapOvr>
    <a:masterClrMapping/>
  </p:clrMapOvr>
  <mc:AlternateContent xmlns:mc="http://schemas.openxmlformats.org/markup-compatibility/2006">
    <mc:Choice xmlns:p14="http://schemas.microsoft.com/office/powerpoint/2010/main" Requires="p14">
      <p:transition spd="slow" p14:dur="2000" advTm="6173"/>
    </mc:Choice>
    <mc:Fallback>
      <p:transition spd="slow" advTm="6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9" descr="「國際」的圖片搜尋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0" y="0"/>
            <a:ext cx="12192000" cy="6858000"/>
          </a:xfrm>
          <a:prstGeom prst="rect">
            <a:avLst/>
          </a:prstGeom>
          <a:solidFill>
            <a:schemeClr val="tx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11268" name="Picture 4" descr="相關圖片"/>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317751"/>
            <a:ext cx="4476750"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p:cNvSpPr/>
          <p:nvPr/>
        </p:nvSpPr>
        <p:spPr>
          <a:xfrm>
            <a:off x="4476750" y="2317751"/>
            <a:ext cx="7715250" cy="2511425"/>
          </a:xfrm>
          <a:prstGeom prst="rect">
            <a:avLst/>
          </a:prstGeom>
          <a:solidFill>
            <a:srgbClr val="00B0F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11270" name="Rectangle 3"/>
          <p:cNvSpPr>
            <a:spLocks noGrp="1" noRot="1" noChangeArrowheads="1"/>
          </p:cNvSpPr>
          <p:nvPr>
            <p:ph idx="1"/>
          </p:nvPr>
        </p:nvSpPr>
        <p:spPr>
          <a:xfrm>
            <a:off x="4844375" y="2421731"/>
            <a:ext cx="6682902" cy="2303463"/>
          </a:xfrm>
        </p:spPr>
        <p:txBody>
          <a:bodyPr>
            <a:normAutofit/>
          </a:bodyPr>
          <a:lstStyle/>
          <a:p>
            <a:pPr marL="0" indent="0">
              <a:buNone/>
            </a:pPr>
            <a:r>
              <a:rPr lang="en-US" altLang="zh-TW" dirty="0" smtClean="0">
                <a:solidFill>
                  <a:schemeClr val="bg1"/>
                </a:solidFill>
              </a:rPr>
              <a:t>Whether you are a man or a woman, it is advisable to mention your family life as assurance of your stability as a business associate. In Eastern cultures family ties are extremely important.</a:t>
            </a:r>
          </a:p>
        </p:txBody>
      </p:sp>
      <p:pic>
        <p:nvPicPr>
          <p:cNvPr id="2" name="音訊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52903137"/>
      </p:ext>
    </p:extLst>
  </p:cSld>
  <p:clrMapOvr>
    <a:masterClrMapping/>
  </p:clrMapOvr>
  <mc:AlternateContent xmlns:mc="http://schemas.openxmlformats.org/markup-compatibility/2006">
    <mc:Choice xmlns:p14="http://schemas.microsoft.com/office/powerpoint/2010/main" Requires="p14">
      <p:transition spd="slow" p14:dur="2000" advTm="35231"/>
    </mc:Choice>
    <mc:Fallback>
      <p:transition spd="slow" advTm="35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uk Easter」的圖片搜尋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6269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1270329" y="965200"/>
            <a:ext cx="9876033" cy="47244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內容版面配置區 2"/>
          <p:cNvSpPr>
            <a:spLocks noGrp="1"/>
          </p:cNvSpPr>
          <p:nvPr>
            <p:ph idx="1"/>
          </p:nvPr>
        </p:nvSpPr>
        <p:spPr>
          <a:xfrm>
            <a:off x="1983483" y="1718276"/>
            <a:ext cx="8915400" cy="3777622"/>
          </a:xfrm>
        </p:spPr>
        <p:txBody>
          <a:bodyPr>
            <a:noAutofit/>
          </a:bodyPr>
          <a:lstStyle/>
          <a:p>
            <a:pPr marL="0" indent="0">
              <a:buNone/>
            </a:pPr>
            <a:r>
              <a:rPr lang="en-US" altLang="zh-TW" sz="2400" dirty="0" smtClean="0">
                <a:latin typeface="Times New Roman" panose="02020603050405020304" pitchFamily="18" charset="0"/>
                <a:cs typeface="Times New Roman" panose="02020603050405020304" pitchFamily="18" charset="0"/>
              </a:rPr>
              <a:t>For Church goes it is Easter, which is the most important Christian festival.  Easter commemorates the crucifixion and resurrection of Jesus Christ.  It occurs in the spring, when schools and universities close for a break.  While Christians attend many church services over the Easter period, for most people the main symbol of Easter is the Easter egg, originally a Christian symbol of new life.  Nowadays people give each other chocolate or candy Easter Eggs which are often very large, elaborate and expensive. Rabbits and chicks are also animals traditionally associated with Easter and widely appear in chocolate form around this time. </a:t>
            </a:r>
            <a:endParaRPr lang="zh-TW" altLang="en-US" sz="2400" dirty="0">
              <a:latin typeface="Times New Roman" panose="02020603050405020304" pitchFamily="18" charset="0"/>
              <a:cs typeface="Times New Roman" panose="02020603050405020304" pitchFamily="18" charset="0"/>
            </a:endParaRPr>
          </a:p>
        </p:txBody>
      </p:sp>
      <p:pic>
        <p:nvPicPr>
          <p:cNvPr id="2" name="音訊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8172380"/>
      </p:ext>
    </p:extLst>
  </p:cSld>
  <p:clrMapOvr>
    <a:masterClrMapping/>
  </p:clrMapOvr>
  <mc:AlternateContent xmlns:mc="http://schemas.openxmlformats.org/markup-compatibility/2006">
    <mc:Choice xmlns:p14="http://schemas.microsoft.com/office/powerpoint/2010/main" Requires="p14">
      <p:transition spd="slow" p14:dur="2000" advTm="87251"/>
    </mc:Choice>
    <mc:Fallback>
      <p:transition spd="slow" advTm="87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6" descr="相關圖片"/>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0" y="0"/>
            <a:ext cx="12192000" cy="6858000"/>
          </a:xfrm>
          <a:prstGeom prst="rect">
            <a:avLst/>
          </a:pr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p:cNvSpPr/>
          <p:nvPr/>
        </p:nvSpPr>
        <p:spPr>
          <a:xfrm>
            <a:off x="2032000" y="1235132"/>
            <a:ext cx="8585200" cy="4387735"/>
          </a:xfrm>
          <a:prstGeom prst="rect">
            <a:avLst/>
          </a:prstGeom>
          <a:solidFill>
            <a:schemeClr val="accent1">
              <a:lumMod val="50000"/>
            </a:schemeClr>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內容版面配置區 2"/>
          <p:cNvSpPr>
            <a:spLocks noGrp="1"/>
          </p:cNvSpPr>
          <p:nvPr>
            <p:ph idx="1"/>
          </p:nvPr>
        </p:nvSpPr>
        <p:spPr>
          <a:xfrm>
            <a:off x="2778618" y="2808444"/>
            <a:ext cx="7091963" cy="2060376"/>
          </a:xfrm>
        </p:spPr>
        <p:txBody>
          <a:bodyPr>
            <a:normAutofit/>
          </a:bodyPr>
          <a:lstStyle/>
          <a:p>
            <a:pPr marL="0" indent="0">
              <a:buNone/>
            </a:pPr>
            <a:r>
              <a:rPr lang="en-US" altLang="zh-TW" sz="2400" dirty="0" smtClean="0">
                <a:solidFill>
                  <a:schemeClr val="accent4"/>
                </a:solidFill>
                <a:latin typeface="Times New Roman" panose="02020603050405020304" pitchFamily="18" charset="0"/>
                <a:cs typeface="Times New Roman" panose="02020603050405020304" pitchFamily="18" charset="0"/>
              </a:rPr>
              <a:t>Christmas and Easter have been adopted and celebrated by non-Christian people who emphasize the secular rather than the religious aspects of the holidays. </a:t>
            </a:r>
            <a:endParaRPr lang="zh-TW" altLang="en-US" sz="2400" dirty="0">
              <a:solidFill>
                <a:schemeClr val="accent4"/>
              </a:solidFill>
              <a:latin typeface="Times New Roman" panose="02020603050405020304" pitchFamily="18" charset="0"/>
              <a:cs typeface="Times New Roman" panose="02020603050405020304" pitchFamily="18" charset="0"/>
            </a:endParaRPr>
          </a:p>
        </p:txBody>
      </p:sp>
      <p:pic>
        <p:nvPicPr>
          <p:cNvPr id="2" name="音訊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21595904"/>
      </p:ext>
    </p:extLst>
  </p:cSld>
  <p:clrMapOvr>
    <a:masterClrMapping/>
  </p:clrMapOvr>
  <mc:AlternateContent xmlns:mc="http://schemas.openxmlformats.org/markup-compatibility/2006">
    <mc:Choice xmlns:p14="http://schemas.microsoft.com/office/powerpoint/2010/main" Requires="p14">
      <p:transition spd="slow" p14:dur="2000" advTm="19310"/>
    </mc:Choice>
    <mc:Fallback>
      <p:transition spd="slow" advTm="19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 y="1"/>
            <a:ext cx="12192000" cy="6858000"/>
          </a:xfrm>
          <a:prstGeom prst="rect">
            <a:avLst/>
          </a:prstGeom>
          <a:gradFill flip="none" rotWithShape="1">
            <a:gsLst>
              <a:gs pos="0">
                <a:srgbClr val="990099">
                  <a:tint val="66000"/>
                  <a:satMod val="160000"/>
                </a:srgbClr>
              </a:gs>
              <a:gs pos="50000">
                <a:srgbClr val="990099">
                  <a:tint val="44500"/>
                  <a:satMod val="160000"/>
                </a:srgbClr>
              </a:gs>
              <a:gs pos="100000">
                <a:srgbClr val="990099">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rot="5400000">
            <a:off x="8100217" y="2766219"/>
            <a:ext cx="6858001" cy="1325563"/>
          </a:xfrm>
          <a:solidFill>
            <a:srgbClr val="7030A0"/>
          </a:solidFill>
        </p:spPr>
        <p:txBody>
          <a:bodyPr/>
          <a:lstStyle/>
          <a:p>
            <a:pPr algn="ctr"/>
            <a:r>
              <a:rPr lang="en-US" altLang="zh-TW" dirty="0" smtClean="0">
                <a:solidFill>
                  <a:srgbClr val="FFFF00"/>
                </a:solidFill>
                <a:latin typeface="Times New Roman" panose="02020603050405020304" pitchFamily="18" charset="0"/>
                <a:cs typeface="Times New Roman" panose="02020603050405020304" pitchFamily="18" charset="0"/>
              </a:rPr>
              <a:t>National Holidays</a:t>
            </a:r>
            <a:endParaRPr lang="zh-TW" altLang="en-US" dirty="0">
              <a:solidFill>
                <a:srgbClr val="FFFF00"/>
              </a:solidFill>
              <a:latin typeface="Times New Roman" panose="02020603050405020304" pitchFamily="18" charset="0"/>
              <a:cs typeface="Times New Roman" panose="02020603050405020304" pitchFamily="18" charset="0"/>
            </a:endParaRPr>
          </a:p>
        </p:txBody>
      </p:sp>
      <p:pic>
        <p:nvPicPr>
          <p:cNvPr id="9220" name="Picture 4" descr="相關圖片"/>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919" y="457501"/>
            <a:ext cx="9852820" cy="6133799"/>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653919" y="457500"/>
            <a:ext cx="9852820" cy="613379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內容版面配置區 2"/>
          <p:cNvSpPr>
            <a:spLocks noGrp="1"/>
          </p:cNvSpPr>
          <p:nvPr>
            <p:ph idx="1"/>
          </p:nvPr>
        </p:nvSpPr>
        <p:spPr>
          <a:xfrm>
            <a:off x="1275689" y="2080088"/>
            <a:ext cx="8609280" cy="3777622"/>
          </a:xfrm>
        </p:spPr>
        <p:txBody>
          <a:bodyPr>
            <a:normAutofit/>
          </a:bodyPr>
          <a:lstStyle/>
          <a:p>
            <a:r>
              <a:rPr lang="en-US" altLang="zh-TW" sz="2400" dirty="0" smtClean="0">
                <a:solidFill>
                  <a:srgbClr val="CC0066"/>
                </a:solidFill>
                <a:latin typeface="Times New Roman" panose="02020603050405020304" pitchFamily="18" charset="0"/>
                <a:cs typeface="Times New Roman" panose="02020603050405020304" pitchFamily="18" charset="0"/>
              </a:rPr>
              <a:t>One of Britain’s most impressive and colorful festivals happens on the second Saturday in June when the Queen’s Birthday is officially celebrated by “Trooping the Color” around Buckingham Palace in London.  </a:t>
            </a:r>
          </a:p>
          <a:p>
            <a:endParaRPr lang="en-US" altLang="zh-TW" sz="2400" dirty="0" smtClean="0">
              <a:solidFill>
                <a:srgbClr val="CC0066"/>
              </a:solidFill>
              <a:latin typeface="Times New Roman" panose="02020603050405020304" pitchFamily="18" charset="0"/>
              <a:cs typeface="Times New Roman" panose="02020603050405020304" pitchFamily="18" charset="0"/>
            </a:endParaRPr>
          </a:p>
          <a:p>
            <a:r>
              <a:rPr lang="en-US" altLang="zh-TW" sz="2400" dirty="0" smtClean="0">
                <a:solidFill>
                  <a:srgbClr val="CC0066"/>
                </a:solidFill>
                <a:latin typeface="Times New Roman" panose="02020603050405020304" pitchFamily="18" charset="0"/>
                <a:cs typeface="Times New Roman" panose="02020603050405020304" pitchFamily="18" charset="0"/>
              </a:rPr>
              <a:t>The ceremony derives from old military traditions in which regimental flags were paraded before the monarch.  </a:t>
            </a:r>
            <a:endParaRPr lang="zh-TW" altLang="en-US" sz="2400" dirty="0">
              <a:solidFill>
                <a:srgbClr val="CC0066"/>
              </a:solidFill>
              <a:latin typeface="Times New Roman" panose="02020603050405020304" pitchFamily="18" charset="0"/>
              <a:cs typeface="Times New Roman" panose="02020603050405020304" pitchFamily="18" charset="0"/>
            </a:endParaRPr>
          </a:p>
        </p:txBody>
      </p:sp>
      <p:pic>
        <p:nvPicPr>
          <p:cNvPr id="6" name="音訊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14216152"/>
      </p:ext>
    </p:extLst>
  </p:cSld>
  <p:clrMapOvr>
    <a:masterClrMapping/>
  </p:clrMapOvr>
  <mc:AlternateContent xmlns:mc="http://schemas.openxmlformats.org/markup-compatibility/2006">
    <mc:Choice xmlns:p14="http://schemas.microsoft.com/office/powerpoint/2010/main" Requires="p14">
      <p:transition spd="slow" p14:dur="2000" advTm="34437"/>
    </mc:Choice>
    <mc:Fallback>
      <p:transition spd="slow" advTm="34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British Easter」的圖片搜尋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title"/>
          </p:nvPr>
        </p:nvSpPr>
        <p:spPr>
          <a:xfrm rot="5400000">
            <a:off x="8100218" y="2766220"/>
            <a:ext cx="6858000" cy="1325563"/>
          </a:xfrm>
          <a:solidFill>
            <a:schemeClr val="accent2">
              <a:lumMod val="60000"/>
              <a:lumOff val="40000"/>
            </a:schemeClr>
          </a:solidFill>
        </p:spPr>
        <p:txBody>
          <a:bodyPr/>
          <a:lstStyle/>
          <a:p>
            <a:pPr algn="ctr"/>
            <a:r>
              <a:rPr lang="en-US" altLang="zh-TW" dirty="0" smtClean="0">
                <a:solidFill>
                  <a:schemeClr val="accent4">
                    <a:lumMod val="50000"/>
                  </a:schemeClr>
                </a:solidFill>
                <a:latin typeface="Times New Roman" panose="02020603050405020304" pitchFamily="18" charset="0"/>
                <a:cs typeface="Times New Roman" panose="02020603050405020304" pitchFamily="18" charset="0"/>
              </a:rPr>
              <a:t>Holidays in four nations</a:t>
            </a:r>
            <a:endParaRPr lang="zh-TW" altLang="en-US" dirty="0">
              <a:solidFill>
                <a:schemeClr val="accent4">
                  <a:lumMod val="50000"/>
                </a:schemeClr>
              </a:solidFill>
              <a:latin typeface="Times New Roman" panose="02020603050405020304" pitchFamily="18" charset="0"/>
              <a:cs typeface="Times New Roman" panose="02020603050405020304" pitchFamily="18" charset="0"/>
            </a:endParaRPr>
          </a:p>
        </p:txBody>
      </p:sp>
      <p:sp>
        <p:nvSpPr>
          <p:cNvPr id="5" name="矩形 4"/>
          <p:cNvSpPr/>
          <p:nvPr/>
        </p:nvSpPr>
        <p:spPr>
          <a:xfrm>
            <a:off x="494504" y="536650"/>
            <a:ext cx="9852820" cy="5784700"/>
          </a:xfrm>
          <a:prstGeom prst="rect">
            <a:avLst/>
          </a:prstGeom>
          <a:solidFill>
            <a:schemeClr val="accent4">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內容版面配置區 2"/>
          <p:cNvSpPr>
            <a:spLocks noGrp="1"/>
          </p:cNvSpPr>
          <p:nvPr>
            <p:ph idx="1"/>
          </p:nvPr>
        </p:nvSpPr>
        <p:spPr>
          <a:xfrm>
            <a:off x="965070" y="1567648"/>
            <a:ext cx="8911687" cy="3925903"/>
          </a:xfrm>
        </p:spPr>
        <p:txBody>
          <a:bodyPr>
            <a:normAutofit/>
          </a:bodyPr>
          <a:lstStyle/>
          <a:p>
            <a:r>
              <a:rPr lang="en-US" altLang="zh-TW" sz="2000" dirty="0" smtClean="0">
                <a:solidFill>
                  <a:schemeClr val="accent4">
                    <a:lumMod val="50000"/>
                  </a:schemeClr>
                </a:solidFill>
                <a:latin typeface="Times New Roman" panose="02020603050405020304" pitchFamily="18" charset="0"/>
                <a:cs typeface="Times New Roman" panose="02020603050405020304" pitchFamily="18" charset="0"/>
              </a:rPr>
              <a:t>Many festivals and customs have been invented, adopted and used to serve political or religious functions in terms of conflict.  Special days in Scotland and Wales demonstrate their national pride in their unique languages and cultures and remind us that there is much more to the K than “the English” and “England”.</a:t>
            </a:r>
          </a:p>
          <a:p>
            <a:endParaRPr lang="en-US" altLang="zh-TW" sz="2000" dirty="0" smtClean="0">
              <a:solidFill>
                <a:schemeClr val="accent4">
                  <a:lumMod val="50000"/>
                </a:schemeClr>
              </a:solidFill>
              <a:latin typeface="Times New Roman" panose="02020603050405020304" pitchFamily="18" charset="0"/>
              <a:cs typeface="Times New Roman" panose="02020603050405020304" pitchFamily="18" charset="0"/>
            </a:endParaRPr>
          </a:p>
          <a:p>
            <a:r>
              <a:rPr lang="en-US" altLang="zh-TW" sz="2000" dirty="0" smtClean="0">
                <a:solidFill>
                  <a:schemeClr val="accent4">
                    <a:lumMod val="50000"/>
                  </a:schemeClr>
                </a:solidFill>
                <a:latin typeface="Times New Roman" panose="02020603050405020304" pitchFamily="18" charset="0"/>
                <a:cs typeface="Times New Roman" panose="02020603050405020304" pitchFamily="18" charset="0"/>
              </a:rPr>
              <a:t>England: </a:t>
            </a:r>
          </a:p>
          <a:p>
            <a:pPr marL="0" indent="0">
              <a:buNone/>
            </a:pPr>
            <a:r>
              <a:rPr lang="en-US" altLang="zh-TW" sz="2000" dirty="0" smtClean="0">
                <a:solidFill>
                  <a:schemeClr val="accent4">
                    <a:lumMod val="50000"/>
                  </a:schemeClr>
                </a:solidFill>
                <a:latin typeface="Times New Roman" panose="02020603050405020304" pitchFamily="18" charset="0"/>
                <a:cs typeface="Times New Roman" panose="02020603050405020304" pitchFamily="18" charset="0"/>
              </a:rPr>
              <a:t>     The English do not celebrate their famous writers or battles or patron saints,    </a:t>
            </a:r>
          </a:p>
          <a:p>
            <a:pPr marL="0" indent="0">
              <a:buNone/>
            </a:pPr>
            <a:r>
              <a:rPr lang="en-US" altLang="zh-TW" sz="2000" dirty="0">
                <a:solidFill>
                  <a:schemeClr val="accent4">
                    <a:lumMod val="50000"/>
                  </a:schemeClr>
                </a:solidFill>
                <a:latin typeface="Times New Roman" panose="02020603050405020304" pitchFamily="18" charset="0"/>
                <a:cs typeface="Times New Roman" panose="02020603050405020304" pitchFamily="18" charset="0"/>
              </a:rPr>
              <a:t> </a:t>
            </a:r>
            <a:r>
              <a:rPr lang="en-US" altLang="zh-TW" sz="2000" dirty="0" smtClean="0">
                <a:solidFill>
                  <a:schemeClr val="accent4">
                    <a:lumMod val="50000"/>
                  </a:schemeClr>
                </a:solidFill>
                <a:latin typeface="Times New Roman" panose="02020603050405020304" pitchFamily="18" charset="0"/>
                <a:cs typeface="Times New Roman" panose="02020603050405020304" pitchFamily="18" charset="0"/>
              </a:rPr>
              <a:t>    although they have all these things.  One truly English holiday is Bonfire </a:t>
            </a:r>
          </a:p>
          <a:p>
            <a:pPr marL="0" indent="0">
              <a:buNone/>
            </a:pPr>
            <a:r>
              <a:rPr lang="en-US" altLang="zh-TW" sz="2000" dirty="0">
                <a:solidFill>
                  <a:schemeClr val="accent4">
                    <a:lumMod val="50000"/>
                  </a:schemeClr>
                </a:solidFill>
                <a:latin typeface="Times New Roman" panose="02020603050405020304" pitchFamily="18" charset="0"/>
                <a:cs typeface="Times New Roman" panose="02020603050405020304" pitchFamily="18" charset="0"/>
              </a:rPr>
              <a:t> </a:t>
            </a:r>
            <a:r>
              <a:rPr lang="en-US" altLang="zh-TW" sz="2000" dirty="0" smtClean="0">
                <a:solidFill>
                  <a:schemeClr val="accent4">
                    <a:lumMod val="50000"/>
                  </a:schemeClr>
                </a:solidFill>
                <a:latin typeface="Times New Roman" panose="02020603050405020304" pitchFamily="18" charset="0"/>
                <a:cs typeface="Times New Roman" panose="02020603050405020304" pitchFamily="18" charset="0"/>
              </a:rPr>
              <a:t>    Night celebrated in the early autumn.  </a:t>
            </a:r>
            <a:endParaRPr lang="zh-TW" altLang="en-US" sz="2000" dirty="0">
              <a:solidFill>
                <a:schemeClr val="accent4">
                  <a:lumMod val="50000"/>
                </a:schemeClr>
              </a:solidFill>
              <a:latin typeface="Times New Roman" panose="02020603050405020304" pitchFamily="18" charset="0"/>
              <a:cs typeface="Times New Roman" panose="02020603050405020304" pitchFamily="18" charset="0"/>
            </a:endParaRPr>
          </a:p>
        </p:txBody>
      </p:sp>
      <p:pic>
        <p:nvPicPr>
          <p:cNvPr id="4" name="音訊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70445030"/>
      </p:ext>
    </p:extLst>
  </p:cSld>
  <p:clrMapOvr>
    <a:masterClrMapping/>
  </p:clrMapOvr>
  <mc:AlternateContent xmlns:mc="http://schemas.openxmlformats.org/markup-compatibility/2006">
    <mc:Choice xmlns:p14="http://schemas.microsoft.com/office/powerpoint/2010/main" Requires="p14">
      <p:transition spd="slow" p14:dur="2000" advTm="59256"/>
    </mc:Choice>
    <mc:Fallback>
      <p:transition spd="slow" advTm="59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 y="1"/>
            <a:ext cx="12192000" cy="6858000"/>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p:cNvSpPr/>
          <p:nvPr/>
        </p:nvSpPr>
        <p:spPr>
          <a:xfrm>
            <a:off x="0" y="2311400"/>
            <a:ext cx="11658600" cy="4318000"/>
          </a:xfrm>
          <a:prstGeom prst="rect">
            <a:avLst/>
          </a:prstGeom>
          <a:solidFill>
            <a:srgbClr val="C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1266" name="Picture 2" descr="相關圖片"/>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500" y="292100"/>
            <a:ext cx="4470130" cy="2959101"/>
          </a:xfrm>
          <a:prstGeom prst="wedgeRoundRectCallout">
            <a:avLst/>
          </a:prstGeom>
          <a:noFill/>
          <a:extLst>
            <a:ext uri="{909E8E84-426E-40DD-AFC4-6F175D3DCCD1}">
              <a14:hiddenFill xmlns:a14="http://schemas.microsoft.com/office/drawing/2010/main">
                <a:solidFill>
                  <a:srgbClr val="FFFFFF"/>
                </a:solidFill>
              </a14:hiddenFill>
            </a:ext>
          </a:extLst>
        </p:spPr>
      </p:pic>
      <p:sp>
        <p:nvSpPr>
          <p:cNvPr id="3" name="內容版面配置區 2"/>
          <p:cNvSpPr>
            <a:spLocks noGrp="1"/>
          </p:cNvSpPr>
          <p:nvPr>
            <p:ph idx="1"/>
          </p:nvPr>
        </p:nvSpPr>
        <p:spPr>
          <a:xfrm>
            <a:off x="2374765" y="3366673"/>
            <a:ext cx="8915400" cy="2981011"/>
          </a:xfrm>
        </p:spPr>
        <p:txBody>
          <a:bodyPr>
            <a:normAutofit/>
          </a:bodyPr>
          <a:lstStyle/>
          <a:p>
            <a:r>
              <a:rPr lang="en-US" altLang="zh-TW" sz="2000" dirty="0" smtClean="0">
                <a:solidFill>
                  <a:schemeClr val="bg1"/>
                </a:solidFill>
                <a:latin typeface="Times New Roman" panose="02020603050405020304" pitchFamily="18" charset="0"/>
                <a:cs typeface="Times New Roman" panose="02020603050405020304" pitchFamily="18" charset="0"/>
              </a:rPr>
              <a:t>Protestant politicians decided that Gunpowder Plot had failed because God wanted the Protestants to continue to rule England.  Parliament passed a legal act calling for a “Public Thanksgiving to Almighty God” for revealing the plot, to be held on the anniversary of the event.  Nowadays, English people still celebrate this event in the traditional way.  </a:t>
            </a:r>
          </a:p>
          <a:p>
            <a:endParaRPr lang="en-US" altLang="zh-TW" sz="2000" dirty="0" smtClean="0">
              <a:solidFill>
                <a:schemeClr val="bg1"/>
              </a:solidFill>
              <a:latin typeface="Times New Roman" panose="02020603050405020304" pitchFamily="18" charset="0"/>
              <a:cs typeface="Times New Roman" panose="02020603050405020304" pitchFamily="18" charset="0"/>
            </a:endParaRPr>
          </a:p>
          <a:p>
            <a:r>
              <a:rPr lang="en-US" altLang="zh-TW" sz="2000" dirty="0" smtClean="0">
                <a:solidFill>
                  <a:schemeClr val="bg1"/>
                </a:solidFill>
                <a:latin typeface="Times New Roman" panose="02020603050405020304" pitchFamily="18" charset="0"/>
                <a:cs typeface="Times New Roman" panose="02020603050405020304" pitchFamily="18" charset="0"/>
              </a:rPr>
              <a:t>In London, the cellars of Parliament are still symbolically searched by candlelight by the Beefeaters (the Royal Guard).  The Beefeaters still continue this tradition, with their search of the cellars ending with a drinking session.</a:t>
            </a:r>
            <a:endParaRPr lang="zh-TW" altLang="en-US" sz="2000" dirty="0">
              <a:solidFill>
                <a:schemeClr val="bg1"/>
              </a:solidFill>
              <a:latin typeface="Times New Roman" panose="02020603050405020304" pitchFamily="18" charset="0"/>
              <a:cs typeface="Times New Roman" panose="02020603050405020304" pitchFamily="18" charset="0"/>
            </a:endParaRPr>
          </a:p>
        </p:txBody>
      </p:sp>
      <p:pic>
        <p:nvPicPr>
          <p:cNvPr id="2" name="音訊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97149706"/>
      </p:ext>
    </p:extLst>
  </p:cSld>
  <p:clrMapOvr>
    <a:masterClrMapping/>
  </p:clrMapOvr>
  <mc:AlternateContent xmlns:mc="http://schemas.openxmlformats.org/markup-compatibility/2006">
    <mc:Choice xmlns:p14="http://schemas.microsoft.com/office/powerpoint/2010/main" Requires="p14">
      <p:transition spd="slow" p14:dur="2000" advTm="98132"/>
    </mc:Choice>
    <mc:Fallback>
      <p:transition spd="slow" advTm="98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St. Patrick」的圖片搜尋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
            <a:ext cx="10896601" cy="6858002"/>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title"/>
          </p:nvPr>
        </p:nvSpPr>
        <p:spPr>
          <a:xfrm rot="5400000">
            <a:off x="8100218" y="2766219"/>
            <a:ext cx="6858001" cy="1325563"/>
          </a:xfrm>
          <a:solidFill>
            <a:schemeClr val="accent6">
              <a:lumMod val="75000"/>
            </a:schemeClr>
          </a:solidFill>
        </p:spPr>
        <p:txBody>
          <a:bodyPr/>
          <a:lstStyle/>
          <a:p>
            <a:pPr algn="ctr"/>
            <a:r>
              <a:rPr lang="en-US" altLang="zh-TW" dirty="0" smtClean="0">
                <a:solidFill>
                  <a:srgbClr val="FFFF00"/>
                </a:solidFill>
                <a:latin typeface="Times New Roman" panose="02020603050405020304" pitchFamily="18" charset="0"/>
                <a:cs typeface="Times New Roman" panose="02020603050405020304" pitchFamily="18" charset="0"/>
              </a:rPr>
              <a:t>North Ireland</a:t>
            </a:r>
            <a:endParaRPr lang="zh-TW" altLang="en-US" dirty="0">
              <a:solidFill>
                <a:srgbClr val="FFFF00"/>
              </a:solidFill>
              <a:latin typeface="Times New Roman" panose="02020603050405020304" pitchFamily="18" charset="0"/>
              <a:cs typeface="Times New Roman" panose="02020603050405020304" pitchFamily="18" charset="0"/>
            </a:endParaRPr>
          </a:p>
        </p:txBody>
      </p:sp>
      <p:sp>
        <p:nvSpPr>
          <p:cNvPr id="5" name="矩形 4"/>
          <p:cNvSpPr/>
          <p:nvPr/>
        </p:nvSpPr>
        <p:spPr>
          <a:xfrm>
            <a:off x="494504" y="362099"/>
            <a:ext cx="10097295" cy="613379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內容版面配置區 2"/>
          <p:cNvSpPr>
            <a:spLocks noGrp="1"/>
          </p:cNvSpPr>
          <p:nvPr>
            <p:ph idx="1"/>
          </p:nvPr>
        </p:nvSpPr>
        <p:spPr>
          <a:xfrm>
            <a:off x="4380905" y="1354318"/>
            <a:ext cx="5918795" cy="5503680"/>
          </a:xfrm>
        </p:spPr>
        <p:txBody>
          <a:bodyPr>
            <a:normAutofit/>
          </a:bodyPr>
          <a:lstStyle/>
          <a:p>
            <a:r>
              <a:rPr lang="en-US" altLang="zh-TW" sz="2000" dirty="0" smtClean="0">
                <a:solidFill>
                  <a:schemeClr val="accent6">
                    <a:lumMod val="50000"/>
                  </a:schemeClr>
                </a:solidFill>
                <a:latin typeface="Times New Roman" panose="02020603050405020304" pitchFamily="18" charset="0"/>
                <a:cs typeface="Times New Roman" panose="02020603050405020304" pitchFamily="18" charset="0"/>
              </a:rPr>
              <a:t>North Ireland Catholics celebrate the birthday of the patron saint of Ireland, St. Patrick, on March 17 each year.  Patrick was a Catholic bishop who lived in the 5</a:t>
            </a:r>
            <a:r>
              <a:rPr lang="en-US" altLang="zh-TW" sz="2000" baseline="30000" dirty="0" smtClean="0">
                <a:solidFill>
                  <a:schemeClr val="accent6">
                    <a:lumMod val="50000"/>
                  </a:schemeClr>
                </a:solidFill>
                <a:latin typeface="Times New Roman" panose="02020603050405020304" pitchFamily="18" charset="0"/>
                <a:cs typeface="Times New Roman" panose="02020603050405020304" pitchFamily="18" charset="0"/>
              </a:rPr>
              <a:t>th</a:t>
            </a:r>
            <a:r>
              <a:rPr lang="en-US" altLang="zh-TW" sz="2000" dirty="0" smtClean="0">
                <a:solidFill>
                  <a:schemeClr val="accent6">
                    <a:lumMod val="50000"/>
                  </a:schemeClr>
                </a:solidFill>
                <a:latin typeface="Times New Roman" panose="02020603050405020304" pitchFamily="18" charset="0"/>
                <a:cs typeface="Times New Roman" panose="02020603050405020304" pitchFamily="18" charset="0"/>
              </a:rPr>
              <a:t> century and is thought to have brought Christianity to Ireland</a:t>
            </a:r>
            <a:r>
              <a:rPr lang="en-US" altLang="zh-TW" dirty="0" smtClean="0">
                <a:solidFill>
                  <a:schemeClr val="accent6">
                    <a:lumMod val="50000"/>
                  </a:schemeClr>
                </a:solidFill>
              </a:rPr>
              <a:t>. </a:t>
            </a:r>
          </a:p>
          <a:p>
            <a:endParaRPr lang="en-US" altLang="zh-TW" dirty="0" smtClean="0">
              <a:solidFill>
                <a:schemeClr val="accent6">
                  <a:lumMod val="50000"/>
                </a:schemeClr>
              </a:solidFill>
            </a:endParaRPr>
          </a:p>
          <a:p>
            <a:r>
              <a:rPr lang="en-US" altLang="zh-TW" sz="2000" dirty="0" smtClean="0">
                <a:solidFill>
                  <a:schemeClr val="accent6">
                    <a:lumMod val="50000"/>
                  </a:schemeClr>
                </a:solidFill>
                <a:latin typeface="Times New Roman" panose="02020603050405020304" pitchFamily="18" charset="0"/>
                <a:cs typeface="Times New Roman" panose="02020603050405020304" pitchFamily="18" charset="0"/>
              </a:rPr>
              <a:t>According to popular legend, St. Patrick drove snakes (the Christian symbol of evil) out of Ireland.  In another legend, it is said that he used the three-leafed clover, or shamrock, to explain the Christian trinity (Father, Son and Holy Ghost) to the pagan Irish.  The shamrock is a popular symbol to wear something green.  St. Patrick’s Day is celebrated very enthusiastically by Americans.</a:t>
            </a:r>
            <a:r>
              <a:rPr lang="en-US" altLang="zh-TW" sz="2000" strike="sngStrike" dirty="0" smtClean="0">
                <a:solidFill>
                  <a:schemeClr val="accent6">
                    <a:lumMod val="50000"/>
                  </a:schemeClr>
                </a:solidFill>
                <a:latin typeface="Times New Roman" panose="02020603050405020304" pitchFamily="18" charset="0"/>
                <a:cs typeface="Times New Roman" panose="02020603050405020304" pitchFamily="18" charset="0"/>
              </a:rPr>
              <a:t>   </a:t>
            </a:r>
            <a:endParaRPr lang="zh-TW" altLang="en-US" sz="2000" strike="sngStrike"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12294" name="Picture 6" descr="「St. Patrick」的圖片搜尋結果"/>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4075" y="515937"/>
            <a:ext cx="3324225" cy="5467351"/>
          </a:xfrm>
          <a:prstGeom prst="rect">
            <a:avLst/>
          </a:prstGeom>
          <a:noFill/>
          <a:extLst>
            <a:ext uri="{909E8E84-426E-40DD-AFC4-6F175D3DCCD1}">
              <a14:hiddenFill xmlns:a14="http://schemas.microsoft.com/office/drawing/2010/main">
                <a:solidFill>
                  <a:srgbClr val="FFFFFF"/>
                </a:solidFill>
              </a14:hiddenFill>
            </a:ext>
          </a:extLst>
        </p:spPr>
      </p:pic>
      <p:pic>
        <p:nvPicPr>
          <p:cNvPr id="4" name="音訊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17592572"/>
      </p:ext>
    </p:extLst>
  </p:cSld>
  <p:clrMapOvr>
    <a:masterClrMapping/>
  </p:clrMapOvr>
  <mc:AlternateContent xmlns:mc="http://schemas.openxmlformats.org/markup-compatibility/2006">
    <mc:Choice xmlns:p14="http://schemas.microsoft.com/office/powerpoint/2010/main" Requires="p14">
      <p:transition spd="slow" p14:dur="2000" advTm="77410"/>
    </mc:Choice>
    <mc:Fallback>
      <p:transition spd="slow" advTm="77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Robert Burns’night」的圖片搜尋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086643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title"/>
          </p:nvPr>
        </p:nvSpPr>
        <p:spPr>
          <a:xfrm rot="5400000">
            <a:off x="8100219" y="2766220"/>
            <a:ext cx="6858000" cy="1325563"/>
          </a:xfrm>
          <a:solidFill>
            <a:srgbClr val="CC0066"/>
          </a:solidFill>
        </p:spPr>
        <p:txBody>
          <a:bodyPr/>
          <a:lstStyle/>
          <a:p>
            <a:pPr algn="ctr"/>
            <a:r>
              <a:rPr lang="en-US" altLang="zh-TW" dirty="0" smtClean="0">
                <a:solidFill>
                  <a:schemeClr val="bg1"/>
                </a:solidFill>
                <a:latin typeface="Times New Roman" panose="02020603050405020304" pitchFamily="18" charset="0"/>
                <a:cs typeface="Times New Roman" panose="02020603050405020304" pitchFamily="18" charset="0"/>
              </a:rPr>
              <a:t>Robert </a:t>
            </a:r>
            <a:r>
              <a:rPr lang="en-US" altLang="zh-TW" dirty="0" err="1" smtClean="0">
                <a:solidFill>
                  <a:schemeClr val="bg1"/>
                </a:solidFill>
                <a:latin typeface="Times New Roman" panose="02020603050405020304" pitchFamily="18" charset="0"/>
                <a:cs typeface="Times New Roman" panose="02020603050405020304" pitchFamily="18" charset="0"/>
              </a:rPr>
              <a:t>Burns’night</a:t>
            </a:r>
            <a:endParaRPr lang="zh-TW" altLang="en-US" dirty="0">
              <a:solidFill>
                <a:schemeClr val="bg1"/>
              </a:solidFill>
              <a:latin typeface="Times New Roman" panose="02020603050405020304" pitchFamily="18" charset="0"/>
              <a:cs typeface="Times New Roman" panose="02020603050405020304" pitchFamily="18" charset="0"/>
            </a:endParaRPr>
          </a:p>
        </p:txBody>
      </p:sp>
      <p:sp>
        <p:nvSpPr>
          <p:cNvPr id="5" name="矩形 4"/>
          <p:cNvSpPr/>
          <p:nvPr/>
        </p:nvSpPr>
        <p:spPr>
          <a:xfrm>
            <a:off x="354719" y="559377"/>
            <a:ext cx="10148181" cy="61341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內容版面配置區 2"/>
          <p:cNvSpPr>
            <a:spLocks noGrp="1"/>
          </p:cNvSpPr>
          <p:nvPr>
            <p:ph idx="1"/>
          </p:nvPr>
        </p:nvSpPr>
        <p:spPr>
          <a:xfrm>
            <a:off x="4114800" y="2048829"/>
            <a:ext cx="6108700" cy="4006222"/>
          </a:xfrm>
        </p:spPr>
        <p:txBody>
          <a:bodyPr>
            <a:normAutofit lnSpcReduction="10000"/>
          </a:bodyPr>
          <a:lstStyle/>
          <a:p>
            <a:r>
              <a:rPr lang="en-US" altLang="zh-TW" sz="2000" dirty="0" smtClean="0">
                <a:solidFill>
                  <a:srgbClr val="990099"/>
                </a:solidFill>
                <a:latin typeface="Times New Roman" panose="02020603050405020304" pitchFamily="18" charset="0"/>
                <a:cs typeface="Times New Roman" panose="02020603050405020304" pitchFamily="18" charset="0"/>
              </a:rPr>
              <a:t>Each year Scottish people all over the world celebrate their most beloved national poet, Robert Burns (1759-1796), by holding a Burns Supper on the evening of his birthday (25 January). Burns wrote mainly in the Scots dialect and his poems drew on older traditions of Scottish folk songs and stories and so have a wide popular appeal.  </a:t>
            </a:r>
          </a:p>
          <a:p>
            <a:endParaRPr lang="en-US" altLang="zh-TW" sz="2000" dirty="0" smtClean="0">
              <a:solidFill>
                <a:srgbClr val="990099"/>
              </a:solidFill>
              <a:latin typeface="Times New Roman" panose="02020603050405020304" pitchFamily="18" charset="0"/>
              <a:cs typeface="Times New Roman" panose="02020603050405020304" pitchFamily="18" charset="0"/>
            </a:endParaRPr>
          </a:p>
          <a:p>
            <a:r>
              <a:rPr lang="en-US" altLang="zh-TW" sz="2000" dirty="0" smtClean="0">
                <a:solidFill>
                  <a:srgbClr val="990099"/>
                </a:solidFill>
                <a:latin typeface="Times New Roman" panose="02020603050405020304" pitchFamily="18" charset="0"/>
                <a:cs typeface="Times New Roman" panose="02020603050405020304" pitchFamily="18" charset="0"/>
              </a:rPr>
              <a:t>Burns night are celebrated with suppers of haggis and whisky and his poems are recited throughout the evening.  A bagpiper enters the dining room, followed by the chef carrying the haggis, who lays it in front of the guest of honor.  Then the haggis is punctured with a dagger of sword and Burn’s “Address to a Haggis” is recited. </a:t>
            </a:r>
            <a:endParaRPr lang="zh-TW" altLang="en-US" sz="2000" dirty="0">
              <a:solidFill>
                <a:srgbClr val="990099"/>
              </a:solidFill>
              <a:latin typeface="Times New Roman" panose="02020603050405020304" pitchFamily="18" charset="0"/>
              <a:cs typeface="Times New Roman" panose="02020603050405020304" pitchFamily="18" charset="0"/>
            </a:endParaRPr>
          </a:p>
        </p:txBody>
      </p:sp>
      <p:pic>
        <p:nvPicPr>
          <p:cNvPr id="13316" name="Picture 4" descr="「Robert Burns’night」的圖片搜尋結果"/>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121" y="1216740"/>
            <a:ext cx="3463925" cy="4819374"/>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4" name="音訊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60113056"/>
      </p:ext>
    </p:extLst>
  </p:cSld>
  <p:clrMapOvr>
    <a:masterClrMapping/>
  </p:clrMapOvr>
  <mc:AlternateContent xmlns:mc="http://schemas.openxmlformats.org/markup-compatibility/2006">
    <mc:Choice xmlns:p14="http://schemas.microsoft.com/office/powerpoint/2010/main" Requires="p14">
      <p:transition spd="slow" p14:dur="2000" advTm="114337"/>
    </mc:Choice>
    <mc:Fallback>
      <p:transition spd="slow" advTm="114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相關圖片"/>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1086643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title"/>
          </p:nvPr>
        </p:nvSpPr>
        <p:spPr>
          <a:xfrm rot="5400000">
            <a:off x="8100218" y="2766219"/>
            <a:ext cx="6858001" cy="1325563"/>
          </a:xfrm>
          <a:solidFill>
            <a:schemeClr val="accent4">
              <a:lumMod val="50000"/>
            </a:schemeClr>
          </a:solidFill>
        </p:spPr>
        <p:txBody>
          <a:bodyPr/>
          <a:lstStyle/>
          <a:p>
            <a:pPr algn="ctr"/>
            <a:r>
              <a:rPr lang="en-US" altLang="zh-TW" dirty="0" smtClean="0">
                <a:solidFill>
                  <a:schemeClr val="accent4">
                    <a:lumMod val="20000"/>
                    <a:lumOff val="80000"/>
                  </a:schemeClr>
                </a:solidFill>
              </a:rPr>
              <a:t>Halloween (31 October) </a:t>
            </a:r>
            <a:endParaRPr lang="zh-TW" altLang="en-US" dirty="0">
              <a:solidFill>
                <a:schemeClr val="accent4">
                  <a:lumMod val="20000"/>
                  <a:lumOff val="80000"/>
                </a:schemeClr>
              </a:solidFill>
            </a:endParaRPr>
          </a:p>
        </p:txBody>
      </p:sp>
      <p:sp>
        <p:nvSpPr>
          <p:cNvPr id="6" name="矩形 5"/>
          <p:cNvSpPr/>
          <p:nvPr/>
        </p:nvSpPr>
        <p:spPr>
          <a:xfrm>
            <a:off x="506807" y="1088877"/>
            <a:ext cx="9852820" cy="5088086"/>
          </a:xfrm>
          <a:prstGeom prst="rect">
            <a:avLst/>
          </a:prstGeom>
          <a:solidFill>
            <a:schemeClr val="accent4">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內容版面配置區 2"/>
          <p:cNvSpPr>
            <a:spLocks noGrp="1"/>
          </p:cNvSpPr>
          <p:nvPr>
            <p:ph idx="1"/>
          </p:nvPr>
        </p:nvSpPr>
        <p:spPr>
          <a:xfrm>
            <a:off x="1375567" y="2252265"/>
            <a:ext cx="8115300" cy="3141663"/>
          </a:xfrm>
        </p:spPr>
        <p:txBody>
          <a:bodyPr>
            <a:normAutofit/>
          </a:bodyPr>
          <a:lstStyle/>
          <a:p>
            <a:pPr marL="0" indent="0">
              <a:buNone/>
            </a:pPr>
            <a:r>
              <a:rPr lang="en-US" altLang="zh-TW" sz="2000" dirty="0" smtClean="0">
                <a:solidFill>
                  <a:schemeClr val="bg1"/>
                </a:solidFill>
                <a:latin typeface="Times New Roman" panose="02020603050405020304" pitchFamily="18" charset="0"/>
                <a:cs typeface="Times New Roman" panose="02020603050405020304" pitchFamily="18" charset="0"/>
              </a:rPr>
              <a:t>Halloween is a Scottish festival that comes from the great feast of the pagan Celts which marked the arrival of the winter half of the year.  Halloween is notable for showing the darker, supernatural side of Celtic custom-communion with the dead, mischief, fortune-telling, and masquerades are common practices. Nowadays, the bonfires and costumes are still a part of Halloween, especially for children.</a:t>
            </a:r>
            <a:endParaRPr lang="zh-TW" altLang="en-US" sz="2000" dirty="0">
              <a:solidFill>
                <a:schemeClr val="bg1"/>
              </a:solidFill>
              <a:latin typeface="Times New Roman" panose="02020603050405020304" pitchFamily="18" charset="0"/>
              <a:cs typeface="Times New Roman" panose="02020603050405020304" pitchFamily="18" charset="0"/>
            </a:endParaRPr>
          </a:p>
        </p:txBody>
      </p:sp>
      <p:pic>
        <p:nvPicPr>
          <p:cNvPr id="14342" name="Picture 6" descr="「Halloween」的圖片搜尋結果"/>
          <p:cNvPicPr>
            <a:picLocks noChangeAspect="1" noChangeArrowheads="1"/>
          </p:cNvPicPr>
          <p:nvPr/>
        </p:nvPicPr>
        <p:blipFill>
          <a:blip r:embed="rId5" cstate="print">
            <a:clrChange>
              <a:clrFrom>
                <a:srgbClr val="AB3D1A"/>
              </a:clrFrom>
              <a:clrTo>
                <a:srgbClr val="AB3D1A">
                  <a:alpha val="0"/>
                </a:srgbClr>
              </a:clrTo>
            </a:clrChange>
            <a:extLst>
              <a:ext uri="{28A0092B-C50C-407E-A947-70E740481C1C}">
                <a14:useLocalDpi xmlns:a14="http://schemas.microsoft.com/office/drawing/2010/main" val="0"/>
              </a:ext>
            </a:extLst>
          </a:blip>
          <a:srcRect/>
          <a:stretch>
            <a:fillRect/>
          </a:stretch>
        </p:blipFill>
        <p:spPr bwMode="auto">
          <a:xfrm>
            <a:off x="7049694" y="3848100"/>
            <a:ext cx="3563337" cy="2796381"/>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4" name="音訊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32129381"/>
      </p:ext>
    </p:extLst>
  </p:cSld>
  <p:clrMapOvr>
    <a:masterClrMapping/>
  </p:clrMapOvr>
  <mc:AlternateContent xmlns:mc="http://schemas.openxmlformats.org/markup-compatibility/2006">
    <mc:Choice xmlns:p14="http://schemas.microsoft.com/office/powerpoint/2010/main" Requires="p14">
      <p:transition spd="slow" p14:dur="2000" advTm="63161"/>
    </mc:Choice>
    <mc:Fallback>
      <p:transition spd="slow" advTm="63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eisteddfod」的圖片搜尋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086643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title"/>
          </p:nvPr>
        </p:nvSpPr>
        <p:spPr>
          <a:xfrm rot="5400000">
            <a:off x="8100219" y="2766219"/>
            <a:ext cx="6858001" cy="1325563"/>
          </a:xfrm>
          <a:solidFill>
            <a:schemeClr val="accent6">
              <a:lumMod val="50000"/>
            </a:schemeClr>
          </a:solidFill>
        </p:spPr>
        <p:txBody>
          <a:bodyPr/>
          <a:lstStyle/>
          <a:p>
            <a:pPr algn="ctr"/>
            <a:r>
              <a:rPr lang="en-US" altLang="zh-TW" dirty="0" smtClean="0">
                <a:solidFill>
                  <a:schemeClr val="accent4">
                    <a:lumMod val="20000"/>
                    <a:lumOff val="80000"/>
                  </a:schemeClr>
                </a:solidFill>
                <a:latin typeface="Times New Roman" panose="02020603050405020304" pitchFamily="18" charset="0"/>
                <a:cs typeface="Times New Roman" panose="02020603050405020304" pitchFamily="18" charset="0"/>
              </a:rPr>
              <a:t>Wales</a:t>
            </a:r>
            <a:endParaRPr lang="zh-TW" altLang="en-US" dirty="0">
              <a:solidFill>
                <a:schemeClr val="accent4">
                  <a:lumMod val="20000"/>
                  <a:lumOff val="80000"/>
                </a:schemeClr>
              </a:solidFill>
              <a:latin typeface="Times New Roman" panose="02020603050405020304" pitchFamily="18" charset="0"/>
              <a:cs typeface="Times New Roman" panose="02020603050405020304" pitchFamily="18" charset="0"/>
            </a:endParaRPr>
          </a:p>
        </p:txBody>
      </p:sp>
      <p:sp>
        <p:nvSpPr>
          <p:cNvPr id="5" name="矩形 4"/>
          <p:cNvSpPr/>
          <p:nvPr/>
        </p:nvSpPr>
        <p:spPr>
          <a:xfrm>
            <a:off x="307180" y="1088876"/>
            <a:ext cx="9852820" cy="550242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內容版面配置區 2"/>
          <p:cNvSpPr>
            <a:spLocks noGrp="1"/>
          </p:cNvSpPr>
          <p:nvPr>
            <p:ph idx="1"/>
          </p:nvPr>
        </p:nvSpPr>
        <p:spPr>
          <a:xfrm>
            <a:off x="772319" y="3281849"/>
            <a:ext cx="9321800" cy="3001963"/>
          </a:xfrm>
        </p:spPr>
        <p:txBody>
          <a:bodyPr/>
          <a:lstStyle/>
          <a:p>
            <a:r>
              <a:rPr lang="en-US" altLang="zh-TW" sz="2000" dirty="0" smtClean="0">
                <a:latin typeface="Times New Roman" panose="02020603050405020304" pitchFamily="18" charset="0"/>
                <a:cs typeface="Times New Roman" panose="02020603050405020304" pitchFamily="18" charset="0"/>
              </a:rPr>
              <a:t>Wales has some of the oldest and richest literary, musical and poetic traditions in Europe. </a:t>
            </a:r>
            <a:r>
              <a:rPr lang="zh-TW" altLang="en-US" sz="2000" dirty="0" smtClean="0">
                <a:latin typeface="Times New Roman" panose="02020603050405020304" pitchFamily="18" charset="0"/>
                <a:cs typeface="Times New Roman" panose="02020603050405020304" pitchFamily="18" charset="0"/>
              </a:rPr>
              <a:t> </a:t>
            </a:r>
            <a:r>
              <a:rPr lang="en-US" altLang="zh-TW" sz="2000" dirty="0" smtClean="0">
                <a:latin typeface="Times New Roman" panose="02020603050405020304" pitchFamily="18" charset="0"/>
                <a:cs typeface="Times New Roman" panose="02020603050405020304" pitchFamily="18" charset="0"/>
              </a:rPr>
              <a:t>Poems written in the traditional Welsh language and style are governed by ancient codes and conventions which can be track to the Druids, who instituted rigid rules of compositions to help them to correctly memorize and pass on poems and stories</a:t>
            </a:r>
            <a:r>
              <a:rPr lang="en-US" altLang="zh-TW" dirty="0" smtClean="0"/>
              <a:t>. </a:t>
            </a:r>
          </a:p>
          <a:p>
            <a:r>
              <a:rPr lang="en-US" altLang="zh-TW" sz="2000" dirty="0" smtClean="0">
                <a:latin typeface="Times New Roman" panose="02020603050405020304" pitchFamily="18" charset="0"/>
                <a:cs typeface="Times New Roman" panose="02020603050405020304" pitchFamily="18" charset="0"/>
              </a:rPr>
              <a:t>This poetic tradition has been celebrated for centuries in eisteddfod, a Welsh word meaning a gathering where people recite verses and sing songs. At the Eisteddfod, tents and pavilions are erected around a big open space: in the different tents competitions are held to find the best choirs, translators, essayists, and poets.  </a:t>
            </a:r>
            <a:endParaRPr lang="zh-TW" altLang="en-US" sz="2000" dirty="0">
              <a:latin typeface="Times New Roman" panose="02020603050405020304" pitchFamily="18" charset="0"/>
              <a:cs typeface="Times New Roman" panose="02020603050405020304" pitchFamily="18" charset="0"/>
            </a:endParaRPr>
          </a:p>
        </p:txBody>
      </p:sp>
      <p:pic>
        <p:nvPicPr>
          <p:cNvPr id="15364" name="Picture 4" descr="相關圖片"/>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180" y="407840"/>
            <a:ext cx="3924300" cy="2466169"/>
          </a:xfrm>
          <a:prstGeom prst="wedgeRoundRectCallout">
            <a:avLst/>
          </a:prstGeom>
          <a:noFill/>
          <a:extLst>
            <a:ext uri="{909E8E84-426E-40DD-AFC4-6F175D3DCCD1}">
              <a14:hiddenFill xmlns:a14="http://schemas.microsoft.com/office/drawing/2010/main">
                <a:solidFill>
                  <a:srgbClr val="FFFFFF"/>
                </a:solidFill>
              </a14:hiddenFill>
            </a:ext>
          </a:extLst>
        </p:spPr>
      </p:pic>
      <p:pic>
        <p:nvPicPr>
          <p:cNvPr id="4" name="音訊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99936184"/>
      </p:ext>
    </p:extLst>
  </p:cSld>
  <p:clrMapOvr>
    <a:masterClrMapping/>
  </p:clrMapOvr>
  <mc:AlternateContent xmlns:mc="http://schemas.openxmlformats.org/markup-compatibility/2006">
    <mc:Choice xmlns:p14="http://schemas.microsoft.com/office/powerpoint/2010/main" Requires="p14">
      <p:transition spd="slow" p14:dur="2000" advTm="67283"/>
    </mc:Choice>
    <mc:Fallback>
      <p:transition spd="slow" advTm="67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9" descr="「國際」的圖片搜尋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p:cNvSpPr/>
          <p:nvPr/>
        </p:nvSpPr>
        <p:spPr>
          <a:xfrm>
            <a:off x="0" y="-6350"/>
            <a:ext cx="12192000" cy="6858000"/>
          </a:xfrm>
          <a:prstGeom prst="rect">
            <a:avLst/>
          </a:prstGeom>
          <a:solidFill>
            <a:schemeClr val="tx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14340" name="Picture 8" descr="相關圖片"/>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669983"/>
            <a:ext cx="4805464" cy="3201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4805464" y="1663633"/>
            <a:ext cx="7386536" cy="3207491"/>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342" name="Rectangle 3"/>
          <p:cNvSpPr>
            <a:spLocks noGrp="1" noRot="1" noChangeArrowheads="1"/>
          </p:cNvSpPr>
          <p:nvPr>
            <p:ph idx="1"/>
          </p:nvPr>
        </p:nvSpPr>
        <p:spPr>
          <a:xfrm>
            <a:off x="5370919" y="2133601"/>
            <a:ext cx="6370366" cy="2574586"/>
          </a:xfrm>
        </p:spPr>
        <p:txBody>
          <a:bodyPr>
            <a:normAutofit/>
          </a:bodyPr>
          <a:lstStyle/>
          <a:p>
            <a:pPr marL="0" indent="0">
              <a:buNone/>
            </a:pPr>
            <a:r>
              <a:rPr lang="en-US" altLang="zh-TW" sz="2600" dirty="0">
                <a:solidFill>
                  <a:schemeClr val="bg1"/>
                </a:solidFill>
              </a:rPr>
              <a:t>Women also have a strong role in Africa, both in home and in business.  Yet visitors should remember that in Muslim and Buddhist-nations, the religious stricture against mixing the sexes socially still obtains.</a:t>
            </a:r>
          </a:p>
          <a:p>
            <a:pPr marL="0" indent="0">
              <a:buNone/>
            </a:pPr>
            <a:endParaRPr lang="en-US" altLang="zh-TW" dirty="0" smtClean="0">
              <a:solidFill>
                <a:schemeClr val="bg1"/>
              </a:solidFill>
            </a:endParaRPr>
          </a:p>
        </p:txBody>
      </p:sp>
      <p:pic>
        <p:nvPicPr>
          <p:cNvPr id="8" name="音訊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18377306"/>
      </p:ext>
    </p:extLst>
  </p:cSld>
  <p:clrMapOvr>
    <a:masterClrMapping/>
  </p:clrMapOvr>
  <mc:AlternateContent xmlns:mc="http://schemas.openxmlformats.org/markup-compatibility/2006">
    <mc:Choice xmlns:p14="http://schemas.microsoft.com/office/powerpoint/2010/main" Requires="p14">
      <p:transition spd="slow" p14:dur="2000" advTm="5565"/>
    </mc:Choice>
    <mc:Fallback>
      <p:transition spd="slow" advTm="5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9" descr="「國際」的圖片搜尋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0" y="0"/>
            <a:ext cx="12192000" cy="6858000"/>
          </a:xfrm>
          <a:prstGeom prst="rect">
            <a:avLst/>
          </a:prstGeom>
          <a:solidFill>
            <a:schemeClr val="tx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13316" name="Picture 4" descr="「拉丁美洲」的圖片搜尋結果"/>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636714"/>
            <a:ext cx="4211638"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p:cNvSpPr/>
          <p:nvPr/>
        </p:nvSpPr>
        <p:spPr>
          <a:xfrm>
            <a:off x="4211637" y="1636714"/>
            <a:ext cx="7980363" cy="3159125"/>
          </a:xfrm>
          <a:prstGeom prst="rect">
            <a:avLst/>
          </a:pr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dirty="0"/>
              <a:t>CC</a:t>
            </a:r>
            <a:endParaRPr lang="zh-TW" altLang="en-US" dirty="0"/>
          </a:p>
        </p:txBody>
      </p:sp>
      <p:sp>
        <p:nvSpPr>
          <p:cNvPr id="13318" name="Rectangle 3"/>
          <p:cNvSpPr>
            <a:spLocks noGrp="1" noRot="1" noChangeArrowheads="1"/>
          </p:cNvSpPr>
          <p:nvPr>
            <p:ph idx="1"/>
          </p:nvPr>
        </p:nvSpPr>
        <p:spPr>
          <a:xfrm>
            <a:off x="5018224" y="2303462"/>
            <a:ext cx="6675545" cy="2251075"/>
          </a:xfrm>
        </p:spPr>
        <p:txBody>
          <a:bodyPr>
            <a:normAutofit/>
          </a:bodyPr>
          <a:lstStyle/>
          <a:p>
            <a:pPr marL="0" indent="0">
              <a:buNone/>
            </a:pPr>
            <a:r>
              <a:rPr lang="en-US" altLang="zh-TW" dirty="0" smtClean="0"/>
              <a:t>In Latin America as well, women are smoothly accepted into business and governmental hierarchies.  But in a land where machismo is every man’s birthright, it does not pay to come on like </a:t>
            </a:r>
            <a:r>
              <a:rPr lang="en-US" altLang="zh-TW" dirty="0" err="1" smtClean="0"/>
              <a:t>Sueprwoman</a:t>
            </a:r>
            <a:r>
              <a:rPr lang="en-US" altLang="zh-TW" dirty="0" smtClean="0"/>
              <a:t>. </a:t>
            </a:r>
          </a:p>
        </p:txBody>
      </p:sp>
      <p:pic>
        <p:nvPicPr>
          <p:cNvPr id="2" name="音訊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05059281"/>
      </p:ext>
    </p:extLst>
  </p:cSld>
  <p:clrMapOvr>
    <a:masterClrMapping/>
  </p:clrMapOvr>
  <mc:AlternateContent xmlns:mc="http://schemas.openxmlformats.org/markup-compatibility/2006">
    <mc:Choice xmlns:p14="http://schemas.microsoft.com/office/powerpoint/2010/main" Requires="p14">
      <p:transition spd="slow" p14:dur="2000" advTm="21203"/>
    </mc:Choice>
    <mc:Fallback>
      <p:transition spd="slow" advTm="21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9" descr="「國際」的圖片搜尋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1446181" y="0"/>
            <a:ext cx="9142413" cy="6858000"/>
          </a:xfrm>
          <a:prstGeom prst="rect">
            <a:avLst/>
          </a:prstGeom>
          <a:solidFill>
            <a:schemeClr val="tx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 name="矩形 5"/>
          <p:cNvSpPr/>
          <p:nvPr/>
        </p:nvSpPr>
        <p:spPr>
          <a:xfrm>
            <a:off x="3368675" y="0"/>
            <a:ext cx="4897438" cy="68580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15365" name="Picture 6" descr="相關圖片"/>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8076" y="112714"/>
            <a:ext cx="4246563"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Rectangle 3"/>
          <p:cNvSpPr>
            <a:spLocks noGrp="1" noRot="1" noChangeArrowheads="1"/>
          </p:cNvSpPr>
          <p:nvPr>
            <p:ph idx="1"/>
          </p:nvPr>
        </p:nvSpPr>
        <p:spPr>
          <a:xfrm>
            <a:off x="3508375" y="2922588"/>
            <a:ext cx="4618038" cy="3541712"/>
          </a:xfrm>
        </p:spPr>
        <p:txBody>
          <a:bodyPr>
            <a:normAutofit fontScale="92500" lnSpcReduction="20000"/>
          </a:bodyPr>
          <a:lstStyle/>
          <a:p>
            <a:pPr marL="0" indent="0">
              <a:buNone/>
            </a:pPr>
            <a:r>
              <a:rPr lang="en-US" altLang="zh-TW" dirty="0" smtClean="0">
                <a:solidFill>
                  <a:schemeClr val="bg1"/>
                </a:solidFill>
              </a:rPr>
              <a:t>In Latin America as well, women are smoothly accepted into business and governmental hierarchies.  At presentations, sales meetings, even in personal conversations—particularly when the woman speaking outranks any men present—it is useful to avoid a lot of “I </a:t>
            </a:r>
            <a:r>
              <a:rPr lang="en-US" altLang="zh-TW" dirty="0" err="1" smtClean="0">
                <a:solidFill>
                  <a:schemeClr val="bg1"/>
                </a:solidFill>
              </a:rPr>
              <a:t>did”s</a:t>
            </a:r>
            <a:r>
              <a:rPr lang="en-US" altLang="zh-TW" dirty="0" smtClean="0">
                <a:solidFill>
                  <a:schemeClr val="bg1"/>
                </a:solidFill>
              </a:rPr>
              <a:t> and “I </a:t>
            </a:r>
            <a:r>
              <a:rPr lang="en-US" altLang="zh-TW" dirty="0" err="1" smtClean="0">
                <a:solidFill>
                  <a:schemeClr val="bg1"/>
                </a:solidFill>
              </a:rPr>
              <a:t>know”s</a:t>
            </a:r>
            <a:r>
              <a:rPr lang="en-US" altLang="zh-TW" dirty="0" smtClean="0">
                <a:solidFill>
                  <a:schemeClr val="bg1"/>
                </a:solidFill>
              </a:rPr>
              <a:t> in favor of At our company we found that …”.</a:t>
            </a:r>
          </a:p>
        </p:txBody>
      </p:sp>
      <p:pic>
        <p:nvPicPr>
          <p:cNvPr id="2" name="音訊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36653286"/>
      </p:ext>
    </p:extLst>
  </p:cSld>
  <p:clrMapOvr>
    <a:masterClrMapping/>
  </p:clrMapOvr>
  <mc:AlternateContent xmlns:mc="http://schemas.openxmlformats.org/markup-compatibility/2006">
    <mc:Choice xmlns:p14="http://schemas.microsoft.com/office/powerpoint/2010/main" Requires="p14">
      <p:transition spd="slow" p14:dur="2000" advTm="40272"/>
    </mc:Choice>
    <mc:Fallback>
      <p:transition spd="slow" advTm="402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5" descr="「女性商人」的圖片搜尋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6700" y="989013"/>
            <a:ext cx="9080500" cy="604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1" y="595314"/>
            <a:ext cx="6888164" cy="8651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388" name="Rectangle 2"/>
          <p:cNvSpPr>
            <a:spLocks noGrp="1" noRot="1" noChangeArrowheads="1"/>
          </p:cNvSpPr>
          <p:nvPr>
            <p:ph type="title"/>
          </p:nvPr>
        </p:nvSpPr>
        <p:spPr/>
        <p:txBody>
          <a:bodyPr/>
          <a:lstStyle/>
          <a:p>
            <a:pPr eaLnBrk="1" hangingPunct="1"/>
            <a:r>
              <a:rPr lang="en-US" altLang="zh-TW" smtClean="0">
                <a:solidFill>
                  <a:schemeClr val="bg1"/>
                </a:solidFill>
              </a:rPr>
              <a:t>After-hours etiquette</a:t>
            </a:r>
          </a:p>
        </p:txBody>
      </p:sp>
      <p:sp>
        <p:nvSpPr>
          <p:cNvPr id="2" name="矩形 1"/>
          <p:cNvSpPr/>
          <p:nvPr/>
        </p:nvSpPr>
        <p:spPr>
          <a:xfrm>
            <a:off x="1" y="1920876"/>
            <a:ext cx="12191999" cy="3452813"/>
          </a:xfrm>
          <a:prstGeom prst="rect">
            <a:avLst/>
          </a:prstGeom>
          <a:solidFill>
            <a:schemeClr val="tx2"/>
          </a:soli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zh-TW" altLang="en-US"/>
          </a:p>
        </p:txBody>
      </p:sp>
      <p:sp>
        <p:nvSpPr>
          <p:cNvPr id="16390" name="Rectangle 3"/>
          <p:cNvSpPr>
            <a:spLocks noGrp="1" noRot="1" noChangeArrowheads="1"/>
          </p:cNvSpPr>
          <p:nvPr>
            <p:ph idx="1"/>
          </p:nvPr>
        </p:nvSpPr>
        <p:spPr>
          <a:xfrm>
            <a:off x="5863990" y="2314576"/>
            <a:ext cx="5906478" cy="4351337"/>
          </a:xfrm>
        </p:spPr>
        <p:txBody>
          <a:bodyPr/>
          <a:lstStyle/>
          <a:p>
            <a:pPr marL="0" indent="0">
              <a:buNone/>
            </a:pPr>
            <a:r>
              <a:rPr lang="en-US" altLang="zh-TW" dirty="0" smtClean="0">
                <a:solidFill>
                  <a:schemeClr val="bg1"/>
                </a:solidFill>
              </a:rPr>
              <a:t>Never risk losing your credentials as a serious businesswoman by what you do after business.  In Western European countries this is almost never an issue.  But elsewhere it is easy to raise eyebrows—and lower your prestige.  </a:t>
            </a:r>
          </a:p>
        </p:txBody>
      </p:sp>
      <p:pic>
        <p:nvPicPr>
          <p:cNvPr id="16391" name="Picture 7" descr="「女性商人」的圖片搜尋結果"/>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972" y="2151063"/>
            <a:ext cx="4222750"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音訊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79176760"/>
      </p:ext>
    </p:extLst>
  </p:cSld>
  <p:clrMapOvr>
    <a:masterClrMapping/>
  </p:clrMapOvr>
  <mc:AlternateContent xmlns:mc="http://schemas.openxmlformats.org/markup-compatibility/2006">
    <mc:Choice xmlns:p14="http://schemas.microsoft.com/office/powerpoint/2010/main" Requires="p14">
      <p:transition spd="slow" p14:dur="2000" advTm="32203"/>
    </mc:Choice>
    <mc:Fallback>
      <p:transition spd="slow" advTm="32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4376738" y="3816134"/>
            <a:ext cx="7815262" cy="2516187"/>
          </a:xfrm>
          <a:prstGeom prst="rect">
            <a:avLst/>
          </a:prstGeom>
          <a:solidFill>
            <a:schemeClr val="accent3">
              <a:lumMod val="60000"/>
              <a:lumOff val="40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矩形 6"/>
          <p:cNvSpPr/>
          <p:nvPr/>
        </p:nvSpPr>
        <p:spPr>
          <a:xfrm>
            <a:off x="0" y="723901"/>
            <a:ext cx="7886700" cy="2905125"/>
          </a:xfrm>
          <a:prstGeom prst="rect">
            <a:avLst/>
          </a:prstGeom>
          <a:solidFill>
            <a:schemeClr val="accent3">
              <a:lumMod val="60000"/>
              <a:lumOff val="40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412" name="Rectangle 3"/>
          <p:cNvSpPr>
            <a:spLocks noGrp="1" noRot="1" noChangeArrowheads="1"/>
          </p:cNvSpPr>
          <p:nvPr>
            <p:ph idx="1"/>
          </p:nvPr>
        </p:nvSpPr>
        <p:spPr>
          <a:xfrm>
            <a:off x="566738" y="1599408"/>
            <a:ext cx="6495543" cy="1460500"/>
          </a:xfrm>
        </p:spPr>
        <p:txBody>
          <a:bodyPr>
            <a:normAutofit/>
          </a:bodyPr>
          <a:lstStyle/>
          <a:p>
            <a:pPr marL="0" indent="0">
              <a:buNone/>
            </a:pPr>
            <a:r>
              <a:rPr lang="en-US" altLang="zh-TW" dirty="0" smtClean="0"/>
              <a:t>1. Avoid eating or drinking alone in restaurants that the local or business travelers use to pick up women.  </a:t>
            </a:r>
          </a:p>
        </p:txBody>
      </p:sp>
      <p:pic>
        <p:nvPicPr>
          <p:cNvPr id="17413" name="Picture 6" descr="相關圖片"/>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738" y="3798671"/>
            <a:ext cx="381000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4899058" y="4244065"/>
            <a:ext cx="6744951" cy="1815882"/>
          </a:xfrm>
          <a:prstGeom prst="rect">
            <a:avLst/>
          </a:prstGeom>
        </p:spPr>
        <p:txBody>
          <a:bodyPr wrap="square">
            <a:spAutoFit/>
          </a:bodyPr>
          <a:lstStyle/>
          <a:p>
            <a:pPr>
              <a:defRPr/>
            </a:pPr>
            <a:r>
              <a:rPr lang="en-US" altLang="zh-TW" sz="2800" dirty="0"/>
              <a:t>2. Unless it comes from your company, do not give male colleagues any but the most perfunctory gift unless obviously earmarked for the home or children. </a:t>
            </a:r>
          </a:p>
        </p:txBody>
      </p:sp>
      <p:pic>
        <p:nvPicPr>
          <p:cNvPr id="17415" name="Picture 8" descr="「餐廳吃飯」的圖片搜尋結果"/>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6700" y="747713"/>
            <a:ext cx="43053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音訊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4487950"/>
      </p:ext>
    </p:extLst>
  </p:cSld>
  <p:clrMapOvr>
    <a:masterClrMapping/>
  </p:clrMapOvr>
  <mc:AlternateContent xmlns:mc="http://schemas.openxmlformats.org/markup-compatibility/2006">
    <mc:Choice xmlns:p14="http://schemas.microsoft.com/office/powerpoint/2010/main" Requires="p14">
      <p:transition spd="slow" p14:dur="2000" advTm="38303"/>
    </mc:Choice>
    <mc:Fallback>
      <p:transition spd="slow" advTm="38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9" descr="「國際」的圖片搜尋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6263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p:cNvSpPr/>
          <p:nvPr/>
        </p:nvSpPr>
        <p:spPr>
          <a:xfrm>
            <a:off x="0" y="0"/>
            <a:ext cx="12192000" cy="6858000"/>
          </a:xfrm>
          <a:prstGeom prst="rect">
            <a:avLst/>
          </a:prstGeom>
          <a:solidFill>
            <a:schemeClr val="tx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 name="矩形 2"/>
          <p:cNvSpPr/>
          <p:nvPr/>
        </p:nvSpPr>
        <p:spPr>
          <a:xfrm>
            <a:off x="0" y="898526"/>
            <a:ext cx="12162632" cy="2906713"/>
          </a:xfrm>
          <a:prstGeom prst="rect">
            <a:avLst/>
          </a:prstGeom>
          <a:solidFill>
            <a:schemeClr val="accent3">
              <a:lumMod val="60000"/>
              <a:lumOff val="40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 name="矩形 4"/>
          <p:cNvSpPr/>
          <p:nvPr/>
        </p:nvSpPr>
        <p:spPr>
          <a:xfrm>
            <a:off x="0" y="3984626"/>
            <a:ext cx="12162632" cy="2514600"/>
          </a:xfrm>
          <a:prstGeom prst="rect">
            <a:avLst/>
          </a:prstGeom>
          <a:solidFill>
            <a:schemeClr val="accent3">
              <a:lumMod val="60000"/>
              <a:lumOff val="40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438" name="Rectangle 3"/>
          <p:cNvSpPr>
            <a:spLocks noGrp="1" noRot="1" noChangeArrowheads="1"/>
          </p:cNvSpPr>
          <p:nvPr>
            <p:ph idx="1"/>
          </p:nvPr>
        </p:nvSpPr>
        <p:spPr>
          <a:xfrm>
            <a:off x="406400" y="2001586"/>
            <a:ext cx="10938668" cy="1262231"/>
          </a:xfrm>
        </p:spPr>
        <p:txBody>
          <a:bodyPr/>
          <a:lstStyle/>
          <a:p>
            <a:pPr marL="0" indent="0">
              <a:buNone/>
            </a:pPr>
            <a:r>
              <a:rPr lang="en-US" altLang="zh-TW" dirty="0" smtClean="0"/>
              <a:t>3. If you are married, use a Mrs. Even if you don’t at home.  </a:t>
            </a:r>
          </a:p>
        </p:txBody>
      </p:sp>
      <p:sp>
        <p:nvSpPr>
          <p:cNvPr id="2" name="矩形 1"/>
          <p:cNvSpPr/>
          <p:nvPr/>
        </p:nvSpPr>
        <p:spPr>
          <a:xfrm>
            <a:off x="406400" y="4639122"/>
            <a:ext cx="11429071" cy="954107"/>
          </a:xfrm>
          <a:prstGeom prst="rect">
            <a:avLst/>
          </a:prstGeom>
        </p:spPr>
        <p:txBody>
          <a:bodyPr wrap="square">
            <a:spAutoFit/>
          </a:bodyPr>
          <a:lstStyle/>
          <a:p>
            <a:pPr>
              <a:defRPr/>
            </a:pPr>
            <a:r>
              <a:rPr lang="en-US" altLang="zh-TW" sz="2800" dirty="0"/>
              <a:t>4. As soon as you are introduced to the family, stop talking business and strike up a rapport with the others.</a:t>
            </a:r>
          </a:p>
        </p:txBody>
      </p:sp>
      <p:pic>
        <p:nvPicPr>
          <p:cNvPr id="4" name="音訊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43649755"/>
      </p:ext>
    </p:extLst>
  </p:cSld>
  <p:clrMapOvr>
    <a:masterClrMapping/>
  </p:clrMapOvr>
  <mc:AlternateContent xmlns:mc="http://schemas.openxmlformats.org/markup-compatibility/2006">
    <mc:Choice xmlns:p14="http://schemas.microsoft.com/office/powerpoint/2010/main" Requires="p14">
      <p:transition spd="slow" p14:dur="2000" advTm="23398"/>
    </mc:Choice>
    <mc:Fallback>
      <p:transition spd="slow" advTm="23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6" name="Picture 6" descr="「法國」的圖片搜尋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0" y="-25148"/>
            <a:ext cx="12192000" cy="6858000"/>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 name="矩形 8"/>
          <p:cNvSpPr/>
          <p:nvPr/>
        </p:nvSpPr>
        <p:spPr>
          <a:xfrm>
            <a:off x="0" y="1429966"/>
            <a:ext cx="12192000" cy="3920247"/>
          </a:xfrm>
          <a:prstGeom prst="rect">
            <a:avLst/>
          </a:prstGeom>
          <a:solidFill>
            <a:srgbClr val="FFFF0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482" name="Rectangle 3"/>
          <p:cNvSpPr>
            <a:spLocks noGrp="1" noRot="1" noChangeArrowheads="1"/>
          </p:cNvSpPr>
          <p:nvPr>
            <p:ph idx="1"/>
          </p:nvPr>
        </p:nvSpPr>
        <p:spPr>
          <a:xfrm>
            <a:off x="5341744" y="1911376"/>
            <a:ext cx="6506545" cy="2897403"/>
          </a:xfrm>
        </p:spPr>
        <p:txBody>
          <a:bodyPr>
            <a:normAutofit/>
          </a:bodyPr>
          <a:lstStyle/>
          <a:p>
            <a:pPr marL="0" indent="0">
              <a:buNone/>
            </a:pPr>
            <a:r>
              <a:rPr lang="en-US" altLang="zh-TW" dirty="0" smtClean="0"/>
              <a:t>The French are proud of their education and their opinions.  They get right down to business matters but are slow to come to decisions, displaying a seemingly endless fascination with minute details.  Whether the decision is good news or bad, they state their intentions unambiguously.  </a:t>
            </a:r>
          </a:p>
        </p:txBody>
      </p:sp>
      <p:pic>
        <p:nvPicPr>
          <p:cNvPr id="20490" name="Picture 10" descr="「法國 教育」的圖片搜尋結果"/>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744" y="1911376"/>
            <a:ext cx="4539357" cy="3021510"/>
          </a:xfrm>
          <a:prstGeom prst="rect">
            <a:avLst/>
          </a:prstGeom>
          <a:noFill/>
          <a:extLst>
            <a:ext uri="{909E8E84-426E-40DD-AFC4-6F175D3DCCD1}">
              <a14:hiddenFill xmlns:a14="http://schemas.microsoft.com/office/drawing/2010/main">
                <a:solidFill>
                  <a:srgbClr val="FFFFFF"/>
                </a:solidFill>
              </a14:hiddenFill>
            </a:ext>
          </a:extLst>
        </p:spPr>
      </p:pic>
      <p:pic>
        <p:nvPicPr>
          <p:cNvPr id="2" name="音訊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99922379"/>
      </p:ext>
    </p:extLst>
  </p:cSld>
  <p:clrMapOvr>
    <a:masterClrMapping/>
  </p:clrMapOvr>
  <mc:AlternateContent xmlns:mc="http://schemas.openxmlformats.org/markup-compatibility/2006">
    <mc:Choice xmlns:p14="http://schemas.microsoft.com/office/powerpoint/2010/main" Requires="p14">
      <p:transition spd="slow" p14:dur="2000" advTm="28517"/>
    </mc:Choice>
    <mc:Fallback>
      <p:transition spd="slow" advTm="28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descr="「德國」的圖片搜尋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256"/>
            <a:ext cx="12191999" cy="6876256"/>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0" y="-9128"/>
            <a:ext cx="12192000" cy="6858000"/>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 name="矩形 4"/>
          <p:cNvSpPr/>
          <p:nvPr/>
        </p:nvSpPr>
        <p:spPr>
          <a:xfrm>
            <a:off x="-1" y="2195077"/>
            <a:ext cx="12191999" cy="3382962"/>
          </a:xfrm>
          <a:prstGeom prst="rect">
            <a:avLst/>
          </a:prstGeom>
          <a:solidFill>
            <a:srgbClr val="FFC00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1506" name="Rectangle 3"/>
          <p:cNvSpPr>
            <a:spLocks noGrp="1" noRot="1" noChangeArrowheads="1"/>
          </p:cNvSpPr>
          <p:nvPr>
            <p:ph idx="1"/>
          </p:nvPr>
        </p:nvSpPr>
        <p:spPr>
          <a:xfrm>
            <a:off x="5242666" y="2618877"/>
            <a:ext cx="6099785" cy="1456296"/>
          </a:xfrm>
        </p:spPr>
        <p:txBody>
          <a:bodyPr>
            <a:noAutofit/>
          </a:bodyPr>
          <a:lstStyle/>
          <a:p>
            <a:pPr marL="0" indent="0">
              <a:buNone/>
            </a:pPr>
            <a:r>
              <a:rPr lang="en-US" altLang="zh-TW" dirty="0"/>
              <a:t>In Germany, gentlemen walk and sit to the left of all ladies and men of senior business rank.  Men rise when a woman leaves or returns to the table.  Formality and punctiliousness are more pronounced here than anywhere else in Europe. </a:t>
            </a:r>
          </a:p>
        </p:txBody>
      </p:sp>
      <p:pic>
        <p:nvPicPr>
          <p:cNvPr id="21512" name="Picture 8" descr="「德國 禮儀」的圖片搜尋結果"/>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4906" y="2413176"/>
            <a:ext cx="4426469" cy="2946764"/>
          </a:xfrm>
          <a:prstGeom prst="rect">
            <a:avLst/>
          </a:prstGeom>
          <a:noFill/>
          <a:extLst>
            <a:ext uri="{909E8E84-426E-40DD-AFC4-6F175D3DCCD1}">
              <a14:hiddenFill xmlns:a14="http://schemas.microsoft.com/office/drawing/2010/main">
                <a:solidFill>
                  <a:srgbClr val="FFFFFF"/>
                </a:solidFill>
              </a14:hiddenFill>
            </a:ext>
          </a:extLst>
        </p:spPr>
      </p:pic>
      <p:pic>
        <p:nvPicPr>
          <p:cNvPr id="2" name="音訊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35960304"/>
      </p:ext>
    </p:extLst>
  </p:cSld>
  <p:clrMapOvr>
    <a:masterClrMapping/>
  </p:clrMapOvr>
  <mc:AlternateContent xmlns:mc="http://schemas.openxmlformats.org/markup-compatibility/2006">
    <mc:Choice xmlns:p14="http://schemas.microsoft.com/office/powerpoint/2010/main" Requires="p14">
      <p:transition spd="slow" p14:dur="2000" advTm="36465"/>
    </mc:Choice>
    <mc:Fallback>
      <p:transition spd="slow" advTm="36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descr="「英國 公立學校」的圖片搜尋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446038" y="0"/>
            <a:ext cx="11032600" cy="6858000"/>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 name="矩形 5"/>
          <p:cNvSpPr/>
          <p:nvPr/>
        </p:nvSpPr>
        <p:spPr>
          <a:xfrm>
            <a:off x="0" y="1512461"/>
            <a:ext cx="12192000" cy="3382962"/>
          </a:xfrm>
          <a:prstGeom prst="rect">
            <a:avLst/>
          </a:prstGeom>
          <a:solidFill>
            <a:schemeClr val="accent3">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22534" name="Picture 6" descr="相關圖片"/>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038" y="1710618"/>
            <a:ext cx="4486380" cy="2986648"/>
          </a:xfrm>
          <a:prstGeom prst="rect">
            <a:avLst/>
          </a:prstGeom>
          <a:noFill/>
          <a:extLst>
            <a:ext uri="{909E8E84-426E-40DD-AFC4-6F175D3DCCD1}">
              <a14:hiddenFill xmlns:a14="http://schemas.microsoft.com/office/drawing/2010/main">
                <a:solidFill>
                  <a:srgbClr val="FFFFFF"/>
                </a:solidFill>
              </a14:hiddenFill>
            </a:ext>
          </a:extLst>
        </p:spPr>
      </p:pic>
      <p:sp>
        <p:nvSpPr>
          <p:cNvPr id="22530" name="Rectangle 3"/>
          <p:cNvSpPr>
            <a:spLocks noGrp="1" noRot="1" noChangeArrowheads="1"/>
          </p:cNvSpPr>
          <p:nvPr>
            <p:ph idx="1"/>
          </p:nvPr>
        </p:nvSpPr>
        <p:spPr>
          <a:xfrm>
            <a:off x="5261724" y="2056546"/>
            <a:ext cx="6216914" cy="4351338"/>
          </a:xfrm>
        </p:spPr>
        <p:txBody>
          <a:bodyPr>
            <a:normAutofit/>
          </a:bodyPr>
          <a:lstStyle/>
          <a:p>
            <a:pPr marL="0" indent="0">
              <a:buNone/>
            </a:pPr>
            <a:r>
              <a:rPr lang="en-US" altLang="zh-TW" dirty="0" smtClean="0"/>
              <a:t>In Great Britain, the British public school specializes in manners and self-discipline.  In business, emotions are rarely vented and protocol (agreement) is given the utmost attention.  In socializing, be sure to issue your invitations well in advance.</a:t>
            </a:r>
          </a:p>
        </p:txBody>
      </p:sp>
      <p:pic>
        <p:nvPicPr>
          <p:cNvPr id="2" name="音訊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89156404"/>
      </p:ext>
    </p:extLst>
  </p:cSld>
  <p:clrMapOvr>
    <a:masterClrMapping/>
  </p:clrMapOvr>
  <mc:AlternateContent xmlns:mc="http://schemas.openxmlformats.org/markup-compatibility/2006">
    <mc:Choice xmlns:p14="http://schemas.microsoft.com/office/powerpoint/2010/main" Requires="p14">
      <p:transition spd="slow" p14:dur="2000" advTm="23406"/>
    </mc:Choice>
    <mc:Fallback>
      <p:transition spd="slow" advTm="23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9" descr="「國際」的圖片搜尋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03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矩形 60"/>
          <p:cNvSpPr/>
          <p:nvPr/>
        </p:nvSpPr>
        <p:spPr>
          <a:xfrm>
            <a:off x="0" y="9030"/>
            <a:ext cx="12192000" cy="6858000"/>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3" name="群組 2"/>
          <p:cNvGrpSpPr/>
          <p:nvPr/>
        </p:nvGrpSpPr>
        <p:grpSpPr>
          <a:xfrm>
            <a:off x="0" y="304792"/>
            <a:ext cx="3961984" cy="1107996"/>
            <a:chOff x="5418499" y="1589058"/>
            <a:chExt cx="3961984" cy="1107996"/>
          </a:xfrm>
        </p:grpSpPr>
        <p:sp>
          <p:nvSpPr>
            <p:cNvPr id="21" name="矩形 20"/>
            <p:cNvSpPr/>
            <p:nvPr/>
          </p:nvSpPr>
          <p:spPr>
            <a:xfrm>
              <a:off x="5418500" y="1589058"/>
              <a:ext cx="3961983" cy="1005879"/>
            </a:xfrm>
            <a:prstGeom prst="rect">
              <a:avLst/>
            </a:prstGeom>
            <a:solidFill>
              <a:srgbClr val="C00000">
                <a:alpha val="58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文字方塊 17"/>
            <p:cNvSpPr txBox="1"/>
            <p:nvPr/>
          </p:nvSpPr>
          <p:spPr>
            <a:xfrm>
              <a:off x="5418499" y="1589058"/>
              <a:ext cx="3961983" cy="1107996"/>
            </a:xfrm>
            <a:prstGeom prst="rect">
              <a:avLst/>
            </a:prstGeom>
            <a:noFill/>
          </p:spPr>
          <p:txBody>
            <a:bodyPr wrap="square" rtlCol="0">
              <a:spAutoFit/>
            </a:bodyPr>
            <a:lstStyle/>
            <a:p>
              <a:r>
                <a:rPr lang="en-US" altLang="zh-TW" sz="6600" b="1" dirty="0" smtClean="0">
                  <a:solidFill>
                    <a:schemeClr val="bg1"/>
                  </a:solidFill>
                </a:rPr>
                <a:t>C</a:t>
              </a:r>
              <a:r>
                <a:rPr lang="en-US" altLang="zh-TW" sz="6600" b="1" dirty="0" smtClean="0"/>
                <a:t>ONTENTS</a:t>
              </a:r>
              <a:r>
                <a:rPr lang="en-US" altLang="zh-TW" sz="5400" b="1" dirty="0" smtClean="0"/>
                <a:t> </a:t>
              </a:r>
              <a:endParaRPr lang="zh-TW" altLang="en-US" sz="5400" b="1" dirty="0"/>
            </a:p>
          </p:txBody>
        </p:sp>
      </p:grpSp>
      <p:grpSp>
        <p:nvGrpSpPr>
          <p:cNvPr id="29" name="群組 28"/>
          <p:cNvGrpSpPr/>
          <p:nvPr/>
        </p:nvGrpSpPr>
        <p:grpSpPr>
          <a:xfrm>
            <a:off x="207341" y="1641817"/>
            <a:ext cx="778801" cy="929821"/>
            <a:chOff x="6104467" y="3018085"/>
            <a:chExt cx="740331" cy="773140"/>
          </a:xfrm>
        </p:grpSpPr>
        <p:sp>
          <p:nvSpPr>
            <p:cNvPr id="22" name="矩形 21"/>
            <p:cNvSpPr/>
            <p:nvPr/>
          </p:nvSpPr>
          <p:spPr>
            <a:xfrm>
              <a:off x="6104467" y="3018085"/>
              <a:ext cx="668866" cy="651934"/>
            </a:xfrm>
            <a:prstGeom prst="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26" name="文字方塊 25"/>
            <p:cNvSpPr txBox="1"/>
            <p:nvPr/>
          </p:nvSpPr>
          <p:spPr>
            <a:xfrm>
              <a:off x="6119610" y="3034623"/>
              <a:ext cx="725188" cy="756602"/>
            </a:xfrm>
            <a:prstGeom prst="rect">
              <a:avLst/>
            </a:prstGeom>
            <a:noFill/>
          </p:spPr>
          <p:txBody>
            <a:bodyPr wrap="square" rtlCol="0">
              <a:spAutoFit/>
            </a:bodyPr>
            <a:lstStyle/>
            <a:p>
              <a:r>
                <a:rPr lang="en-US" altLang="zh-TW" sz="4400" dirty="0">
                  <a:solidFill>
                    <a:schemeClr val="bg1"/>
                  </a:solidFill>
                  <a:latin typeface="AR CENA" panose="02000000000000000000" pitchFamily="2" charset="0"/>
                  <a:ea typeface="Segoe UI Black" panose="020B0A02040204020203" pitchFamily="34" charset="0"/>
                  <a:cs typeface="+mj-cs"/>
                </a:rPr>
                <a:t>01</a:t>
              </a:r>
              <a:endParaRPr lang="zh-TW" altLang="en-US" sz="4400" dirty="0">
                <a:solidFill>
                  <a:schemeClr val="bg1"/>
                </a:solidFill>
                <a:latin typeface="AR CENA" panose="02000000000000000000" pitchFamily="2" charset="0"/>
                <a:ea typeface="Segoe UI Black" panose="020B0A02040204020203" pitchFamily="34" charset="0"/>
                <a:cs typeface="+mj-cs"/>
              </a:endParaRPr>
            </a:p>
          </p:txBody>
        </p:sp>
      </p:grpSp>
      <p:grpSp>
        <p:nvGrpSpPr>
          <p:cNvPr id="31" name="群組 30"/>
          <p:cNvGrpSpPr/>
          <p:nvPr/>
        </p:nvGrpSpPr>
        <p:grpSpPr>
          <a:xfrm>
            <a:off x="199026" y="2758511"/>
            <a:ext cx="972909" cy="769668"/>
            <a:chOff x="6100482" y="4319863"/>
            <a:chExt cx="883806" cy="664668"/>
          </a:xfrm>
        </p:grpSpPr>
        <p:sp>
          <p:nvSpPr>
            <p:cNvPr id="23" name="矩形 22"/>
            <p:cNvSpPr/>
            <p:nvPr/>
          </p:nvSpPr>
          <p:spPr>
            <a:xfrm>
              <a:off x="6104467" y="4319863"/>
              <a:ext cx="668866" cy="651934"/>
            </a:xfrm>
            <a:prstGeom prst="rect">
              <a:avLst/>
            </a:prstGeom>
            <a:solidFill>
              <a:srgbClr val="C00000"/>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27" name="文字方塊 26"/>
            <p:cNvSpPr txBox="1"/>
            <p:nvPr/>
          </p:nvSpPr>
          <p:spPr>
            <a:xfrm>
              <a:off x="6100482" y="4340175"/>
              <a:ext cx="883806" cy="644356"/>
            </a:xfrm>
            <a:prstGeom prst="rect">
              <a:avLst/>
            </a:prstGeom>
            <a:noFill/>
          </p:spPr>
          <p:txBody>
            <a:bodyPr wrap="square" rtlCol="0">
              <a:spAutoFit/>
            </a:bodyPr>
            <a:lstStyle/>
            <a:p>
              <a:r>
                <a:rPr lang="en-US" altLang="zh-TW" sz="4000" dirty="0">
                  <a:solidFill>
                    <a:schemeClr val="bg1"/>
                  </a:solidFill>
                  <a:latin typeface="AR CENA" panose="02000000000000000000" pitchFamily="2" charset="0"/>
                  <a:ea typeface="Segoe UI Black" panose="020B0A02040204020203" pitchFamily="34" charset="0"/>
                  <a:cs typeface="+mj-cs"/>
                </a:rPr>
                <a:t>02</a:t>
              </a:r>
              <a:endParaRPr lang="zh-TW" altLang="en-US" sz="4000" dirty="0">
                <a:solidFill>
                  <a:schemeClr val="bg1"/>
                </a:solidFill>
                <a:latin typeface="AR CENA" panose="02000000000000000000" pitchFamily="2" charset="0"/>
                <a:ea typeface="Segoe UI Black" panose="020B0A02040204020203" pitchFamily="34" charset="0"/>
                <a:cs typeface="+mj-cs"/>
              </a:endParaRPr>
            </a:p>
          </p:txBody>
        </p:sp>
      </p:grpSp>
      <p:grpSp>
        <p:nvGrpSpPr>
          <p:cNvPr id="32" name="群組 31"/>
          <p:cNvGrpSpPr/>
          <p:nvPr/>
        </p:nvGrpSpPr>
        <p:grpSpPr>
          <a:xfrm>
            <a:off x="203130" y="3781125"/>
            <a:ext cx="941815" cy="815257"/>
            <a:chOff x="6104467" y="5720912"/>
            <a:chExt cx="840758" cy="711310"/>
          </a:xfrm>
        </p:grpSpPr>
        <p:sp>
          <p:nvSpPr>
            <p:cNvPr id="24" name="矩形 23"/>
            <p:cNvSpPr/>
            <p:nvPr/>
          </p:nvSpPr>
          <p:spPr>
            <a:xfrm>
              <a:off x="6104467" y="5720912"/>
              <a:ext cx="668866" cy="651934"/>
            </a:xfrm>
            <a:prstGeom prst="rect">
              <a:avLst/>
            </a:prstGeom>
            <a:solidFill>
              <a:srgbClr val="C00000"/>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28" name="文字方塊 27"/>
            <p:cNvSpPr txBox="1"/>
            <p:nvPr/>
          </p:nvSpPr>
          <p:spPr>
            <a:xfrm>
              <a:off x="6123959" y="5724336"/>
              <a:ext cx="821266" cy="707886"/>
            </a:xfrm>
            <a:prstGeom prst="rect">
              <a:avLst/>
            </a:prstGeom>
            <a:noFill/>
          </p:spPr>
          <p:txBody>
            <a:bodyPr wrap="square" rtlCol="0">
              <a:spAutoFit/>
            </a:bodyPr>
            <a:lstStyle/>
            <a:p>
              <a:r>
                <a:rPr lang="en-US" altLang="zh-TW" sz="4000" dirty="0">
                  <a:solidFill>
                    <a:schemeClr val="bg1"/>
                  </a:solidFill>
                  <a:latin typeface="AR CENA" panose="02000000000000000000" pitchFamily="2" charset="0"/>
                  <a:ea typeface="Segoe UI Black" panose="020B0A02040204020203" pitchFamily="34" charset="0"/>
                  <a:cs typeface="+mj-cs"/>
                </a:rPr>
                <a:t>03</a:t>
              </a:r>
              <a:endParaRPr lang="zh-TW" altLang="en-US" sz="4000" dirty="0">
                <a:solidFill>
                  <a:schemeClr val="bg1"/>
                </a:solidFill>
                <a:latin typeface="AR CENA" panose="02000000000000000000" pitchFamily="2" charset="0"/>
                <a:ea typeface="Segoe UI Black" panose="020B0A02040204020203" pitchFamily="34" charset="0"/>
                <a:cs typeface="+mj-cs"/>
              </a:endParaRPr>
            </a:p>
          </p:txBody>
        </p:sp>
      </p:grpSp>
      <p:sp>
        <p:nvSpPr>
          <p:cNvPr id="2" name="矩形 1"/>
          <p:cNvSpPr/>
          <p:nvPr/>
        </p:nvSpPr>
        <p:spPr>
          <a:xfrm>
            <a:off x="1179900" y="3937413"/>
            <a:ext cx="5087889" cy="400110"/>
          </a:xfrm>
          <a:prstGeom prst="rect">
            <a:avLst/>
          </a:prstGeom>
        </p:spPr>
        <p:txBody>
          <a:bodyPr wrap="square">
            <a:spAutoFit/>
          </a:bodyPr>
          <a:lstStyle/>
          <a:p>
            <a:r>
              <a:rPr lang="en-US" altLang="zh-TW" sz="2000" dirty="0">
                <a:latin typeface="AR CENA" panose="02000000000000000000" pitchFamily="2" charset="0"/>
                <a:ea typeface="Segoe UI Black" panose="020B0A02040204020203" pitchFamily="34" charset="0"/>
              </a:rPr>
              <a:t>The UK Economy</a:t>
            </a:r>
            <a:endParaRPr lang="zh-TW" altLang="en-US" sz="2000" dirty="0">
              <a:latin typeface="AR CENA" panose="02000000000000000000" pitchFamily="2" charset="0"/>
              <a:ea typeface="Segoe UI Black" panose="020B0A02040204020203" pitchFamily="34" charset="0"/>
            </a:endParaRPr>
          </a:p>
        </p:txBody>
      </p:sp>
      <p:sp>
        <p:nvSpPr>
          <p:cNvPr id="20" name="矩形 19"/>
          <p:cNvSpPr/>
          <p:nvPr/>
        </p:nvSpPr>
        <p:spPr>
          <a:xfrm>
            <a:off x="1154169" y="1851556"/>
            <a:ext cx="4502707" cy="400110"/>
          </a:xfrm>
          <a:prstGeom prst="rect">
            <a:avLst/>
          </a:prstGeom>
        </p:spPr>
        <p:txBody>
          <a:bodyPr wrap="none">
            <a:spAutoFit/>
          </a:bodyPr>
          <a:lstStyle/>
          <a:p>
            <a:r>
              <a:rPr lang="en-US" altLang="zh-TW" sz="2000" dirty="0" smtClean="0">
                <a:latin typeface="AR CENA" panose="02000000000000000000" pitchFamily="2" charset="0"/>
                <a:ea typeface="Segoe UI Black" panose="020B0A02040204020203" pitchFamily="34" charset="0"/>
              </a:rPr>
              <a:t>The theories of cross-cultural communication</a:t>
            </a:r>
            <a:endParaRPr lang="zh-TW" altLang="en-US" sz="2000" dirty="0">
              <a:latin typeface="AR CENA" panose="02000000000000000000" pitchFamily="2" charset="0"/>
              <a:ea typeface="Segoe UI Black" panose="020B0A02040204020203" pitchFamily="34" charset="0"/>
            </a:endParaRPr>
          </a:p>
        </p:txBody>
      </p:sp>
      <p:sp>
        <p:nvSpPr>
          <p:cNvPr id="25" name="矩形 24"/>
          <p:cNvSpPr/>
          <p:nvPr/>
        </p:nvSpPr>
        <p:spPr>
          <a:xfrm>
            <a:off x="1179900" y="2953101"/>
            <a:ext cx="2137124" cy="400110"/>
          </a:xfrm>
          <a:prstGeom prst="rect">
            <a:avLst/>
          </a:prstGeom>
        </p:spPr>
        <p:txBody>
          <a:bodyPr wrap="none">
            <a:spAutoFit/>
          </a:bodyPr>
          <a:lstStyle/>
          <a:p>
            <a:r>
              <a:rPr lang="en-US" altLang="zh-TW" sz="2000" dirty="0">
                <a:latin typeface="AR CENA" panose="02000000000000000000" pitchFamily="2" charset="0"/>
                <a:ea typeface="Segoe UI Black" panose="020B0A02040204020203" pitchFamily="34" charset="0"/>
              </a:rPr>
              <a:t>The United Kingdom</a:t>
            </a:r>
            <a:endParaRPr lang="zh-TW" altLang="en-US" sz="2000" dirty="0">
              <a:latin typeface="AR CENA" panose="02000000000000000000" pitchFamily="2" charset="0"/>
              <a:ea typeface="Segoe UI Black" panose="020B0A02040204020203" pitchFamily="34" charset="0"/>
            </a:endParaRPr>
          </a:p>
        </p:txBody>
      </p:sp>
      <p:grpSp>
        <p:nvGrpSpPr>
          <p:cNvPr id="30" name="群組 29"/>
          <p:cNvGrpSpPr/>
          <p:nvPr/>
        </p:nvGrpSpPr>
        <p:grpSpPr>
          <a:xfrm>
            <a:off x="238085" y="4846398"/>
            <a:ext cx="941815" cy="747204"/>
            <a:chOff x="6104467" y="5720912"/>
            <a:chExt cx="840758" cy="651934"/>
          </a:xfrm>
        </p:grpSpPr>
        <p:sp>
          <p:nvSpPr>
            <p:cNvPr id="33" name="矩形 32"/>
            <p:cNvSpPr/>
            <p:nvPr/>
          </p:nvSpPr>
          <p:spPr>
            <a:xfrm>
              <a:off x="6104467" y="5720912"/>
              <a:ext cx="668866" cy="651934"/>
            </a:xfrm>
            <a:prstGeom prst="rect">
              <a:avLst/>
            </a:prstGeom>
            <a:solidFill>
              <a:srgbClr val="C00000"/>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34" name="文字方塊 33"/>
            <p:cNvSpPr txBox="1"/>
            <p:nvPr/>
          </p:nvSpPr>
          <p:spPr>
            <a:xfrm>
              <a:off x="6123959" y="5724336"/>
              <a:ext cx="821266" cy="617629"/>
            </a:xfrm>
            <a:prstGeom prst="rect">
              <a:avLst/>
            </a:prstGeom>
            <a:noFill/>
          </p:spPr>
          <p:txBody>
            <a:bodyPr wrap="square" rtlCol="0">
              <a:spAutoFit/>
            </a:bodyPr>
            <a:lstStyle/>
            <a:p>
              <a:r>
                <a:rPr lang="en-US" altLang="zh-TW" sz="4000" dirty="0" smtClean="0">
                  <a:solidFill>
                    <a:schemeClr val="bg1"/>
                  </a:solidFill>
                  <a:latin typeface="AR CENA" panose="02000000000000000000" pitchFamily="2" charset="0"/>
                  <a:ea typeface="Segoe UI Black" panose="020B0A02040204020203" pitchFamily="34" charset="0"/>
                  <a:cs typeface="+mj-cs"/>
                </a:rPr>
                <a:t>04</a:t>
              </a:r>
              <a:endParaRPr lang="zh-TW" altLang="en-US" sz="4000" dirty="0">
                <a:solidFill>
                  <a:schemeClr val="bg1"/>
                </a:solidFill>
                <a:latin typeface="AR CENA" panose="02000000000000000000" pitchFamily="2" charset="0"/>
                <a:ea typeface="Segoe UI Black" panose="020B0A02040204020203" pitchFamily="34" charset="0"/>
                <a:cs typeface="+mj-cs"/>
              </a:endParaRPr>
            </a:p>
          </p:txBody>
        </p:sp>
      </p:grpSp>
      <p:sp>
        <p:nvSpPr>
          <p:cNvPr id="35" name="矩形 34"/>
          <p:cNvSpPr/>
          <p:nvPr/>
        </p:nvSpPr>
        <p:spPr>
          <a:xfrm>
            <a:off x="1195830" y="4944748"/>
            <a:ext cx="5087889" cy="400110"/>
          </a:xfrm>
          <a:prstGeom prst="rect">
            <a:avLst/>
          </a:prstGeom>
        </p:spPr>
        <p:txBody>
          <a:bodyPr wrap="square">
            <a:spAutoFit/>
          </a:bodyPr>
          <a:lstStyle/>
          <a:p>
            <a:r>
              <a:rPr lang="en-US" altLang="zh-TW" sz="2000" dirty="0" smtClean="0">
                <a:latin typeface="AR CENA" panose="02000000000000000000" pitchFamily="2" charset="0"/>
                <a:ea typeface="Segoe UI Black" panose="020B0A02040204020203" pitchFamily="34" charset="0"/>
              </a:rPr>
              <a:t>British Literature</a:t>
            </a:r>
            <a:endParaRPr lang="zh-TW" altLang="en-US" sz="2000" dirty="0">
              <a:latin typeface="AR CENA" panose="02000000000000000000" pitchFamily="2" charset="0"/>
              <a:ea typeface="Segoe UI Black" panose="020B0A02040204020203" pitchFamily="34" charset="0"/>
            </a:endParaRPr>
          </a:p>
        </p:txBody>
      </p:sp>
      <p:grpSp>
        <p:nvGrpSpPr>
          <p:cNvPr id="36" name="群組 35"/>
          <p:cNvGrpSpPr/>
          <p:nvPr/>
        </p:nvGrpSpPr>
        <p:grpSpPr>
          <a:xfrm>
            <a:off x="6633509" y="440796"/>
            <a:ext cx="899842" cy="784052"/>
            <a:chOff x="6086559" y="3018085"/>
            <a:chExt cx="855393" cy="651934"/>
          </a:xfrm>
        </p:grpSpPr>
        <p:sp>
          <p:nvSpPr>
            <p:cNvPr id="37" name="矩形 36"/>
            <p:cNvSpPr/>
            <p:nvPr/>
          </p:nvSpPr>
          <p:spPr>
            <a:xfrm>
              <a:off x="6104467" y="3018085"/>
              <a:ext cx="668866" cy="651934"/>
            </a:xfrm>
            <a:prstGeom prst="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38" name="文字方塊 37"/>
            <p:cNvSpPr txBox="1"/>
            <p:nvPr/>
          </p:nvSpPr>
          <p:spPr>
            <a:xfrm>
              <a:off x="6086559" y="3024160"/>
              <a:ext cx="855393" cy="639785"/>
            </a:xfrm>
            <a:prstGeom prst="rect">
              <a:avLst/>
            </a:prstGeom>
            <a:noFill/>
          </p:spPr>
          <p:txBody>
            <a:bodyPr wrap="square" rtlCol="0">
              <a:spAutoFit/>
            </a:bodyPr>
            <a:lstStyle/>
            <a:p>
              <a:r>
                <a:rPr lang="en-US" altLang="zh-TW" sz="4400" dirty="0" smtClean="0">
                  <a:solidFill>
                    <a:schemeClr val="bg1"/>
                  </a:solidFill>
                  <a:latin typeface="AR CENA" panose="02000000000000000000" pitchFamily="2" charset="0"/>
                  <a:ea typeface="Segoe UI Black" panose="020B0A02040204020203" pitchFamily="34" charset="0"/>
                  <a:cs typeface="+mj-cs"/>
                </a:rPr>
                <a:t>06</a:t>
              </a:r>
              <a:endParaRPr lang="zh-TW" altLang="en-US" sz="4400" dirty="0">
                <a:solidFill>
                  <a:schemeClr val="bg1"/>
                </a:solidFill>
                <a:latin typeface="AR CENA" panose="02000000000000000000" pitchFamily="2" charset="0"/>
                <a:ea typeface="Segoe UI Black" panose="020B0A02040204020203" pitchFamily="34" charset="0"/>
                <a:cs typeface="+mj-cs"/>
              </a:endParaRPr>
            </a:p>
          </p:txBody>
        </p:sp>
      </p:grpSp>
      <p:grpSp>
        <p:nvGrpSpPr>
          <p:cNvPr id="39" name="群組 38"/>
          <p:cNvGrpSpPr/>
          <p:nvPr/>
        </p:nvGrpSpPr>
        <p:grpSpPr>
          <a:xfrm>
            <a:off x="6668277" y="1548790"/>
            <a:ext cx="778801" cy="789330"/>
            <a:chOff x="6104467" y="3018085"/>
            <a:chExt cx="740331" cy="656323"/>
          </a:xfrm>
        </p:grpSpPr>
        <p:sp>
          <p:nvSpPr>
            <p:cNvPr id="40" name="矩形 39"/>
            <p:cNvSpPr/>
            <p:nvPr/>
          </p:nvSpPr>
          <p:spPr>
            <a:xfrm>
              <a:off x="6104467" y="3018085"/>
              <a:ext cx="668866" cy="651934"/>
            </a:xfrm>
            <a:prstGeom prst="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41" name="文字方塊 40"/>
            <p:cNvSpPr txBox="1"/>
            <p:nvPr/>
          </p:nvSpPr>
          <p:spPr>
            <a:xfrm>
              <a:off x="6119610" y="3034623"/>
              <a:ext cx="725188" cy="639785"/>
            </a:xfrm>
            <a:prstGeom prst="rect">
              <a:avLst/>
            </a:prstGeom>
            <a:noFill/>
          </p:spPr>
          <p:txBody>
            <a:bodyPr wrap="square" rtlCol="0">
              <a:spAutoFit/>
            </a:bodyPr>
            <a:lstStyle/>
            <a:p>
              <a:r>
                <a:rPr lang="en-US" altLang="zh-TW" sz="4400" dirty="0" smtClean="0">
                  <a:solidFill>
                    <a:schemeClr val="bg1"/>
                  </a:solidFill>
                  <a:latin typeface="AR CENA" panose="02000000000000000000" pitchFamily="2" charset="0"/>
                  <a:ea typeface="Segoe UI Black" panose="020B0A02040204020203" pitchFamily="34" charset="0"/>
                  <a:cs typeface="+mj-cs"/>
                </a:rPr>
                <a:t>07</a:t>
              </a:r>
              <a:endParaRPr lang="zh-TW" altLang="en-US" sz="4400" dirty="0">
                <a:solidFill>
                  <a:schemeClr val="bg1"/>
                </a:solidFill>
                <a:latin typeface="AR CENA" panose="02000000000000000000" pitchFamily="2" charset="0"/>
                <a:ea typeface="Segoe UI Black" panose="020B0A02040204020203" pitchFamily="34" charset="0"/>
                <a:cs typeface="+mj-cs"/>
              </a:endParaRPr>
            </a:p>
          </p:txBody>
        </p:sp>
      </p:grpSp>
      <p:grpSp>
        <p:nvGrpSpPr>
          <p:cNvPr id="42" name="群組 41"/>
          <p:cNvGrpSpPr/>
          <p:nvPr/>
        </p:nvGrpSpPr>
        <p:grpSpPr>
          <a:xfrm>
            <a:off x="6686065" y="2653978"/>
            <a:ext cx="778801" cy="789330"/>
            <a:chOff x="6104467" y="3018085"/>
            <a:chExt cx="740331" cy="656323"/>
          </a:xfrm>
        </p:grpSpPr>
        <p:sp>
          <p:nvSpPr>
            <p:cNvPr id="43" name="矩形 42"/>
            <p:cNvSpPr/>
            <p:nvPr/>
          </p:nvSpPr>
          <p:spPr>
            <a:xfrm>
              <a:off x="6104467" y="3018085"/>
              <a:ext cx="668866" cy="651934"/>
            </a:xfrm>
            <a:prstGeom prst="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44" name="文字方塊 43"/>
            <p:cNvSpPr txBox="1"/>
            <p:nvPr/>
          </p:nvSpPr>
          <p:spPr>
            <a:xfrm>
              <a:off x="6119610" y="3034623"/>
              <a:ext cx="725188" cy="639785"/>
            </a:xfrm>
            <a:prstGeom prst="rect">
              <a:avLst/>
            </a:prstGeom>
            <a:noFill/>
          </p:spPr>
          <p:txBody>
            <a:bodyPr wrap="square" rtlCol="0">
              <a:spAutoFit/>
            </a:bodyPr>
            <a:lstStyle/>
            <a:p>
              <a:r>
                <a:rPr lang="en-US" altLang="zh-TW" sz="4400" dirty="0" smtClean="0">
                  <a:solidFill>
                    <a:schemeClr val="bg1"/>
                  </a:solidFill>
                  <a:latin typeface="AR CENA" panose="02000000000000000000" pitchFamily="2" charset="0"/>
                  <a:ea typeface="Segoe UI Black" panose="020B0A02040204020203" pitchFamily="34" charset="0"/>
                  <a:cs typeface="+mj-cs"/>
                </a:rPr>
                <a:t>08</a:t>
              </a:r>
              <a:endParaRPr lang="zh-TW" altLang="en-US" sz="4400" dirty="0">
                <a:solidFill>
                  <a:schemeClr val="bg1"/>
                </a:solidFill>
                <a:latin typeface="AR CENA" panose="02000000000000000000" pitchFamily="2" charset="0"/>
                <a:ea typeface="Segoe UI Black" panose="020B0A02040204020203" pitchFamily="34" charset="0"/>
                <a:cs typeface="+mj-cs"/>
              </a:endParaRPr>
            </a:p>
          </p:txBody>
        </p:sp>
      </p:grpSp>
      <p:grpSp>
        <p:nvGrpSpPr>
          <p:cNvPr id="45" name="群組 44"/>
          <p:cNvGrpSpPr/>
          <p:nvPr/>
        </p:nvGrpSpPr>
        <p:grpSpPr>
          <a:xfrm>
            <a:off x="6701996" y="3782822"/>
            <a:ext cx="831354" cy="789330"/>
            <a:chOff x="6104467" y="3018085"/>
            <a:chExt cx="790288" cy="656323"/>
          </a:xfrm>
        </p:grpSpPr>
        <p:sp>
          <p:nvSpPr>
            <p:cNvPr id="46" name="矩形 45"/>
            <p:cNvSpPr/>
            <p:nvPr/>
          </p:nvSpPr>
          <p:spPr>
            <a:xfrm>
              <a:off x="6104467" y="3018085"/>
              <a:ext cx="668866" cy="651934"/>
            </a:xfrm>
            <a:prstGeom prst="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47" name="文字方塊 46"/>
            <p:cNvSpPr txBox="1"/>
            <p:nvPr/>
          </p:nvSpPr>
          <p:spPr>
            <a:xfrm>
              <a:off x="6119610" y="3034623"/>
              <a:ext cx="775145" cy="639785"/>
            </a:xfrm>
            <a:prstGeom prst="rect">
              <a:avLst/>
            </a:prstGeom>
            <a:noFill/>
          </p:spPr>
          <p:txBody>
            <a:bodyPr wrap="square" rtlCol="0">
              <a:spAutoFit/>
            </a:bodyPr>
            <a:lstStyle/>
            <a:p>
              <a:r>
                <a:rPr lang="en-US" altLang="zh-TW" sz="4400" dirty="0" smtClean="0">
                  <a:solidFill>
                    <a:schemeClr val="bg1"/>
                  </a:solidFill>
                  <a:latin typeface="AR CENA" panose="02000000000000000000" pitchFamily="2" charset="0"/>
                  <a:ea typeface="Segoe UI Black" panose="020B0A02040204020203" pitchFamily="34" charset="0"/>
                  <a:cs typeface="+mj-cs"/>
                </a:rPr>
                <a:t>09</a:t>
              </a:r>
              <a:endParaRPr lang="zh-TW" altLang="en-US" sz="4400" dirty="0">
                <a:solidFill>
                  <a:schemeClr val="bg1"/>
                </a:solidFill>
                <a:latin typeface="AR CENA" panose="02000000000000000000" pitchFamily="2" charset="0"/>
                <a:ea typeface="Segoe UI Black" panose="020B0A02040204020203" pitchFamily="34" charset="0"/>
                <a:cs typeface="+mj-cs"/>
              </a:endParaRPr>
            </a:p>
          </p:txBody>
        </p:sp>
      </p:grpSp>
      <p:grpSp>
        <p:nvGrpSpPr>
          <p:cNvPr id="48" name="群組 47"/>
          <p:cNvGrpSpPr/>
          <p:nvPr/>
        </p:nvGrpSpPr>
        <p:grpSpPr>
          <a:xfrm>
            <a:off x="6714577" y="4894355"/>
            <a:ext cx="762871" cy="793097"/>
            <a:chOff x="6101284" y="3018085"/>
            <a:chExt cx="725188" cy="659455"/>
          </a:xfrm>
        </p:grpSpPr>
        <p:sp>
          <p:nvSpPr>
            <p:cNvPr id="49" name="矩形 48"/>
            <p:cNvSpPr/>
            <p:nvPr/>
          </p:nvSpPr>
          <p:spPr>
            <a:xfrm>
              <a:off x="6104467" y="3018085"/>
              <a:ext cx="668866" cy="651934"/>
            </a:xfrm>
            <a:prstGeom prst="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50" name="文字方塊 49"/>
            <p:cNvSpPr txBox="1"/>
            <p:nvPr/>
          </p:nvSpPr>
          <p:spPr>
            <a:xfrm>
              <a:off x="6101284" y="3037755"/>
              <a:ext cx="725188" cy="639785"/>
            </a:xfrm>
            <a:prstGeom prst="rect">
              <a:avLst/>
            </a:prstGeom>
            <a:noFill/>
          </p:spPr>
          <p:txBody>
            <a:bodyPr wrap="square" rtlCol="0">
              <a:spAutoFit/>
            </a:bodyPr>
            <a:lstStyle/>
            <a:p>
              <a:r>
                <a:rPr lang="en-US" altLang="zh-TW" sz="4400" dirty="0" smtClean="0">
                  <a:solidFill>
                    <a:schemeClr val="bg1"/>
                  </a:solidFill>
                  <a:latin typeface="AR CENA" panose="02000000000000000000" pitchFamily="2" charset="0"/>
                  <a:ea typeface="Segoe UI Black" panose="020B0A02040204020203" pitchFamily="34" charset="0"/>
                  <a:cs typeface="+mj-cs"/>
                </a:rPr>
                <a:t>10</a:t>
              </a:r>
              <a:endParaRPr lang="zh-TW" altLang="en-US" sz="4400" dirty="0">
                <a:solidFill>
                  <a:schemeClr val="bg1"/>
                </a:solidFill>
                <a:latin typeface="AR CENA" panose="02000000000000000000" pitchFamily="2" charset="0"/>
                <a:ea typeface="Segoe UI Black" panose="020B0A02040204020203" pitchFamily="34" charset="0"/>
                <a:cs typeface="+mj-cs"/>
              </a:endParaRPr>
            </a:p>
          </p:txBody>
        </p:sp>
      </p:grpSp>
      <p:grpSp>
        <p:nvGrpSpPr>
          <p:cNvPr id="51" name="群組 50"/>
          <p:cNvGrpSpPr/>
          <p:nvPr/>
        </p:nvGrpSpPr>
        <p:grpSpPr>
          <a:xfrm>
            <a:off x="259918" y="5812146"/>
            <a:ext cx="810123" cy="789330"/>
            <a:chOff x="6104467" y="3018085"/>
            <a:chExt cx="770106" cy="656323"/>
          </a:xfrm>
        </p:grpSpPr>
        <p:sp>
          <p:nvSpPr>
            <p:cNvPr id="52" name="矩形 51"/>
            <p:cNvSpPr/>
            <p:nvPr/>
          </p:nvSpPr>
          <p:spPr>
            <a:xfrm>
              <a:off x="6104467" y="3018085"/>
              <a:ext cx="668866" cy="651934"/>
            </a:xfrm>
            <a:prstGeom prst="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53" name="文字方塊 52"/>
            <p:cNvSpPr txBox="1"/>
            <p:nvPr/>
          </p:nvSpPr>
          <p:spPr>
            <a:xfrm>
              <a:off x="6119610" y="3034623"/>
              <a:ext cx="754963" cy="639785"/>
            </a:xfrm>
            <a:prstGeom prst="rect">
              <a:avLst/>
            </a:prstGeom>
            <a:noFill/>
          </p:spPr>
          <p:txBody>
            <a:bodyPr wrap="square" rtlCol="0">
              <a:spAutoFit/>
            </a:bodyPr>
            <a:lstStyle/>
            <a:p>
              <a:r>
                <a:rPr lang="en-US" altLang="zh-TW" sz="4400" dirty="0" smtClean="0">
                  <a:solidFill>
                    <a:schemeClr val="bg1"/>
                  </a:solidFill>
                  <a:latin typeface="AR CENA" panose="02000000000000000000" pitchFamily="2" charset="0"/>
                  <a:ea typeface="Segoe UI Black" panose="020B0A02040204020203" pitchFamily="34" charset="0"/>
                  <a:cs typeface="+mj-cs"/>
                </a:rPr>
                <a:t>05</a:t>
              </a:r>
              <a:endParaRPr lang="zh-TW" altLang="en-US" sz="4400" dirty="0">
                <a:solidFill>
                  <a:schemeClr val="bg1"/>
                </a:solidFill>
                <a:latin typeface="AR CENA" panose="02000000000000000000" pitchFamily="2" charset="0"/>
                <a:ea typeface="Segoe UI Black" panose="020B0A02040204020203" pitchFamily="34" charset="0"/>
                <a:cs typeface="+mj-cs"/>
              </a:endParaRPr>
            </a:p>
          </p:txBody>
        </p:sp>
      </p:grpSp>
      <p:sp>
        <p:nvSpPr>
          <p:cNvPr id="54" name="矩形 53"/>
          <p:cNvSpPr/>
          <p:nvPr/>
        </p:nvSpPr>
        <p:spPr>
          <a:xfrm>
            <a:off x="1195830" y="5973339"/>
            <a:ext cx="5087889" cy="400110"/>
          </a:xfrm>
          <a:prstGeom prst="rect">
            <a:avLst/>
          </a:prstGeom>
        </p:spPr>
        <p:txBody>
          <a:bodyPr wrap="square">
            <a:spAutoFit/>
          </a:bodyPr>
          <a:lstStyle/>
          <a:p>
            <a:r>
              <a:rPr lang="en-US" altLang="zh-TW" sz="2000" dirty="0" smtClean="0">
                <a:latin typeface="AR CENA" panose="02000000000000000000" pitchFamily="2" charset="0"/>
                <a:ea typeface="Segoe UI Black" panose="020B0A02040204020203" pitchFamily="34" charset="0"/>
              </a:rPr>
              <a:t>British Holidays and Festivals</a:t>
            </a:r>
            <a:endParaRPr lang="zh-TW" altLang="en-US" sz="2000" dirty="0">
              <a:latin typeface="AR CENA" panose="02000000000000000000" pitchFamily="2" charset="0"/>
              <a:ea typeface="Segoe UI Black" panose="020B0A02040204020203" pitchFamily="34" charset="0"/>
            </a:endParaRPr>
          </a:p>
        </p:txBody>
      </p:sp>
      <p:sp>
        <p:nvSpPr>
          <p:cNvPr id="55" name="矩形 54"/>
          <p:cNvSpPr/>
          <p:nvPr/>
        </p:nvSpPr>
        <p:spPr>
          <a:xfrm>
            <a:off x="7502389" y="627957"/>
            <a:ext cx="5087889" cy="400110"/>
          </a:xfrm>
          <a:prstGeom prst="rect">
            <a:avLst/>
          </a:prstGeom>
        </p:spPr>
        <p:txBody>
          <a:bodyPr wrap="square">
            <a:spAutoFit/>
          </a:bodyPr>
          <a:lstStyle/>
          <a:p>
            <a:r>
              <a:rPr lang="en-US" altLang="zh-TW" sz="2000" dirty="0" smtClean="0">
                <a:latin typeface="AR CENA" panose="02000000000000000000" pitchFamily="2" charset="0"/>
                <a:ea typeface="Segoe UI Black" panose="020B0A02040204020203" pitchFamily="34" charset="0"/>
              </a:rPr>
              <a:t>British Educational System</a:t>
            </a:r>
            <a:endParaRPr lang="zh-TW" altLang="en-US" sz="2000" dirty="0">
              <a:latin typeface="AR CENA" panose="02000000000000000000" pitchFamily="2" charset="0"/>
              <a:ea typeface="Segoe UI Black" panose="020B0A02040204020203" pitchFamily="34" charset="0"/>
            </a:endParaRPr>
          </a:p>
        </p:txBody>
      </p:sp>
      <p:sp>
        <p:nvSpPr>
          <p:cNvPr id="56" name="矩形 55"/>
          <p:cNvSpPr/>
          <p:nvPr/>
        </p:nvSpPr>
        <p:spPr>
          <a:xfrm>
            <a:off x="7533351" y="1722567"/>
            <a:ext cx="4658650" cy="400110"/>
          </a:xfrm>
          <a:prstGeom prst="rect">
            <a:avLst/>
          </a:prstGeom>
        </p:spPr>
        <p:txBody>
          <a:bodyPr wrap="square">
            <a:spAutoFit/>
          </a:bodyPr>
          <a:lstStyle/>
          <a:p>
            <a:r>
              <a:rPr lang="en-US" altLang="zh-TW" sz="2000" dirty="0" smtClean="0">
                <a:latin typeface="AR CENA" panose="02000000000000000000" pitchFamily="2" charset="0"/>
                <a:ea typeface="Segoe UI Black" panose="020B0A02040204020203" pitchFamily="34" charset="0"/>
              </a:rPr>
              <a:t>British society: housing, class and race</a:t>
            </a:r>
            <a:endParaRPr lang="zh-TW" altLang="en-US" sz="2000" dirty="0">
              <a:latin typeface="AR CENA" panose="02000000000000000000" pitchFamily="2" charset="0"/>
              <a:ea typeface="Segoe UI Black" panose="020B0A02040204020203" pitchFamily="34" charset="0"/>
            </a:endParaRPr>
          </a:p>
        </p:txBody>
      </p:sp>
      <p:sp>
        <p:nvSpPr>
          <p:cNvPr id="57" name="矩形 56"/>
          <p:cNvSpPr/>
          <p:nvPr/>
        </p:nvSpPr>
        <p:spPr>
          <a:xfrm>
            <a:off x="7533350" y="2872703"/>
            <a:ext cx="5087889" cy="400110"/>
          </a:xfrm>
          <a:prstGeom prst="rect">
            <a:avLst/>
          </a:prstGeom>
        </p:spPr>
        <p:txBody>
          <a:bodyPr wrap="square">
            <a:spAutoFit/>
          </a:bodyPr>
          <a:lstStyle/>
          <a:p>
            <a:r>
              <a:rPr lang="en-US" altLang="zh-TW" sz="2000" dirty="0" smtClean="0">
                <a:latin typeface="AR CENA" panose="02000000000000000000" pitchFamily="2" charset="0"/>
                <a:ea typeface="Segoe UI Black" panose="020B0A02040204020203" pitchFamily="34" charset="0"/>
              </a:rPr>
              <a:t>Land, people and history in Australia</a:t>
            </a:r>
            <a:endParaRPr lang="zh-TW" altLang="en-US" sz="2000" dirty="0">
              <a:latin typeface="AR CENA" panose="02000000000000000000" pitchFamily="2" charset="0"/>
              <a:ea typeface="Segoe UI Black" panose="020B0A02040204020203" pitchFamily="34" charset="0"/>
            </a:endParaRPr>
          </a:p>
        </p:txBody>
      </p:sp>
      <p:sp>
        <p:nvSpPr>
          <p:cNvPr id="58" name="矩形 57"/>
          <p:cNvSpPr/>
          <p:nvPr/>
        </p:nvSpPr>
        <p:spPr>
          <a:xfrm>
            <a:off x="7533350" y="3923894"/>
            <a:ext cx="5087889" cy="400110"/>
          </a:xfrm>
          <a:prstGeom prst="rect">
            <a:avLst/>
          </a:prstGeom>
        </p:spPr>
        <p:txBody>
          <a:bodyPr wrap="square">
            <a:spAutoFit/>
          </a:bodyPr>
          <a:lstStyle/>
          <a:p>
            <a:r>
              <a:rPr lang="en-US" altLang="zh-TW" sz="2000" dirty="0" smtClean="0">
                <a:latin typeface="AR CENA" panose="02000000000000000000" pitchFamily="2" charset="0"/>
                <a:ea typeface="Segoe UI Black" panose="020B0A02040204020203" pitchFamily="34" charset="0"/>
              </a:rPr>
              <a:t>Cultural and social life in Australia</a:t>
            </a:r>
            <a:endParaRPr lang="zh-TW" altLang="en-US" sz="2000" dirty="0">
              <a:latin typeface="AR CENA" panose="02000000000000000000" pitchFamily="2" charset="0"/>
              <a:ea typeface="Segoe UI Black" panose="020B0A02040204020203" pitchFamily="34" charset="0"/>
            </a:endParaRPr>
          </a:p>
        </p:txBody>
      </p:sp>
      <p:sp>
        <p:nvSpPr>
          <p:cNvPr id="59" name="矩形 58"/>
          <p:cNvSpPr/>
          <p:nvPr/>
        </p:nvSpPr>
        <p:spPr>
          <a:xfrm>
            <a:off x="7533351" y="5130693"/>
            <a:ext cx="4285046" cy="400110"/>
          </a:xfrm>
          <a:prstGeom prst="rect">
            <a:avLst/>
          </a:prstGeom>
        </p:spPr>
        <p:txBody>
          <a:bodyPr wrap="square">
            <a:spAutoFit/>
          </a:bodyPr>
          <a:lstStyle/>
          <a:p>
            <a:r>
              <a:rPr lang="en-US" altLang="zh-TW" sz="2000" dirty="0" smtClean="0">
                <a:latin typeface="AR CENA" panose="02000000000000000000" pitchFamily="2" charset="0"/>
                <a:ea typeface="Segoe UI Black" panose="020B0A02040204020203" pitchFamily="34" charset="0"/>
              </a:rPr>
              <a:t>Land, people and history in New Zealand</a:t>
            </a:r>
            <a:endParaRPr lang="zh-TW" altLang="en-US" sz="2000" dirty="0">
              <a:latin typeface="AR CENA" panose="02000000000000000000" pitchFamily="2" charset="0"/>
              <a:ea typeface="Segoe UI Black" panose="020B0A02040204020203" pitchFamily="34" charset="0"/>
            </a:endParaRPr>
          </a:p>
        </p:txBody>
      </p:sp>
      <p:pic>
        <p:nvPicPr>
          <p:cNvPr id="4" name="音訊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9322442"/>
      </p:ext>
    </p:extLst>
  </p:cSld>
  <p:clrMapOvr>
    <a:masterClrMapping/>
  </p:clrMapOvr>
  <mc:AlternateContent xmlns:mc="http://schemas.openxmlformats.org/markup-compatibility/2006">
    <mc:Choice xmlns:p14="http://schemas.microsoft.com/office/powerpoint/2010/main" Requires="p14">
      <p:transition spd="slow" p14:dur="2000" advTm="38447"/>
    </mc:Choice>
    <mc:Fallback>
      <p:transition spd="slow" advTm="38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descr="「國際」的圖片搜尋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p:cNvSpPr/>
          <p:nvPr/>
        </p:nvSpPr>
        <p:spPr>
          <a:xfrm>
            <a:off x="807396" y="14122"/>
            <a:ext cx="10437778" cy="6858000"/>
          </a:xfrm>
          <a:prstGeom prst="rect">
            <a:avLst/>
          </a:prstGeom>
          <a:solidFill>
            <a:schemeClr val="tx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矩形 6"/>
          <p:cNvSpPr/>
          <p:nvPr/>
        </p:nvSpPr>
        <p:spPr>
          <a:xfrm>
            <a:off x="1468794" y="3219718"/>
            <a:ext cx="9197976" cy="2658040"/>
          </a:xfrm>
          <a:prstGeom prst="rect">
            <a:avLst/>
          </a:prstGeom>
          <a:solidFill>
            <a:schemeClr val="accent3">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23556" name="Picture 4" descr="「小費」的圖片搜尋結果"/>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5580" y="3443122"/>
            <a:ext cx="3456384" cy="2211232"/>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5303912" y="4077073"/>
            <a:ext cx="4896544" cy="1061829"/>
          </a:xfrm>
          <a:prstGeom prst="rect">
            <a:avLst/>
          </a:prstGeom>
        </p:spPr>
        <p:txBody>
          <a:bodyPr wrap="square">
            <a:spAutoFit/>
          </a:bodyPr>
          <a:lstStyle/>
          <a:p>
            <a:pPr eaLnBrk="1" hangingPunct="1"/>
            <a:r>
              <a:rPr lang="en-US" altLang="zh-TW" sz="2100" dirty="0">
                <a:solidFill>
                  <a:schemeClr val="bg1"/>
                </a:solidFill>
              </a:rPr>
              <a:t>In pubs the change you leave on the counter for your next drink may be taken as a tip by the bartender.</a:t>
            </a:r>
          </a:p>
        </p:txBody>
      </p:sp>
      <p:sp>
        <p:nvSpPr>
          <p:cNvPr id="5" name="矩形 4"/>
          <p:cNvSpPr/>
          <p:nvPr/>
        </p:nvSpPr>
        <p:spPr>
          <a:xfrm>
            <a:off x="1468794" y="676277"/>
            <a:ext cx="9197976" cy="2028475"/>
          </a:xfrm>
          <a:prstGeom prst="rect">
            <a:avLst/>
          </a:prstGeom>
          <a:solidFill>
            <a:schemeClr val="accent3">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3554" name="Rectangle 3"/>
          <p:cNvSpPr>
            <a:spLocks noGrp="1" noRot="1" noChangeArrowheads="1"/>
          </p:cNvSpPr>
          <p:nvPr>
            <p:ph idx="1"/>
          </p:nvPr>
        </p:nvSpPr>
        <p:spPr>
          <a:xfrm>
            <a:off x="2158050" y="1308396"/>
            <a:ext cx="7886700" cy="930109"/>
          </a:xfrm>
        </p:spPr>
        <p:txBody>
          <a:bodyPr/>
          <a:lstStyle/>
          <a:p>
            <a:pPr marL="0" indent="0">
              <a:buNone/>
            </a:pPr>
            <a:r>
              <a:rPr lang="en-US" altLang="zh-TW" dirty="0" smtClean="0">
                <a:solidFill>
                  <a:schemeClr val="bg1"/>
                </a:solidFill>
              </a:rPr>
              <a:t>Most honorary titles such as sir, dame, and lord are used even among familiar acquaintances.  </a:t>
            </a:r>
          </a:p>
        </p:txBody>
      </p:sp>
      <p:pic>
        <p:nvPicPr>
          <p:cNvPr id="3" name="音訊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81429633"/>
      </p:ext>
    </p:extLst>
  </p:cSld>
  <p:clrMapOvr>
    <a:masterClrMapping/>
  </p:clrMapOvr>
  <mc:AlternateContent xmlns:mc="http://schemas.openxmlformats.org/markup-compatibility/2006">
    <mc:Choice xmlns:p14="http://schemas.microsoft.com/office/powerpoint/2010/main" Requires="p14">
      <p:transition spd="slow" p14:dur="2000" advTm="34467"/>
    </mc:Choice>
    <mc:Fallback>
      <p:transition spd="slow" advTm="34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12192000" cy="6858000"/>
          </a:xfrm>
          <a:prstGeom prst="rect">
            <a:avLst/>
          </a:prstGeom>
          <a:solidFill>
            <a:schemeClr val="tx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矩形 6"/>
          <p:cNvSpPr/>
          <p:nvPr/>
        </p:nvSpPr>
        <p:spPr>
          <a:xfrm>
            <a:off x="0" y="3611433"/>
            <a:ext cx="12110936" cy="3246567"/>
          </a:xfrm>
          <a:prstGeom prst="rect">
            <a:avLst/>
          </a:prstGeom>
          <a:solidFill>
            <a:schemeClr val="tx2">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 name="矩形 5"/>
          <p:cNvSpPr/>
          <p:nvPr/>
        </p:nvSpPr>
        <p:spPr>
          <a:xfrm>
            <a:off x="0" y="332657"/>
            <a:ext cx="12192000" cy="2969749"/>
          </a:xfrm>
          <a:prstGeom prst="rect">
            <a:avLst/>
          </a:prstGeom>
          <a:solidFill>
            <a:schemeClr val="tx2">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4578" name="Rectangle 3"/>
          <p:cNvSpPr>
            <a:spLocks noGrp="1" noRot="1" noChangeArrowheads="1"/>
          </p:cNvSpPr>
          <p:nvPr>
            <p:ph idx="1"/>
          </p:nvPr>
        </p:nvSpPr>
        <p:spPr>
          <a:xfrm>
            <a:off x="5204263" y="1277470"/>
            <a:ext cx="5130974" cy="1080120"/>
          </a:xfrm>
        </p:spPr>
        <p:txBody>
          <a:bodyPr/>
          <a:lstStyle/>
          <a:p>
            <a:pPr marL="0" indent="0">
              <a:buNone/>
            </a:pPr>
            <a:r>
              <a:rPr lang="en-US" altLang="zh-TW" dirty="0" smtClean="0">
                <a:solidFill>
                  <a:schemeClr val="bg1"/>
                </a:solidFill>
              </a:rPr>
              <a:t>In Bulgaria, a nod means no and a shake of the head means yes.</a:t>
            </a:r>
          </a:p>
        </p:txBody>
      </p:sp>
      <p:pic>
        <p:nvPicPr>
          <p:cNvPr id="24580" name="Picture 4" descr="「保加利亞」的圖片搜尋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210" y="463486"/>
            <a:ext cx="3096344" cy="2708088"/>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234175" y="4489465"/>
            <a:ext cx="7344383" cy="1815882"/>
          </a:xfrm>
          <a:prstGeom prst="rect">
            <a:avLst/>
          </a:prstGeom>
        </p:spPr>
        <p:txBody>
          <a:bodyPr wrap="square">
            <a:spAutoFit/>
          </a:bodyPr>
          <a:lstStyle/>
          <a:p>
            <a:pPr eaLnBrk="1" hangingPunct="1"/>
            <a:r>
              <a:rPr lang="en-US" altLang="zh-TW" sz="2800" dirty="0">
                <a:solidFill>
                  <a:schemeClr val="bg1"/>
                </a:solidFill>
              </a:rPr>
              <a:t>In both Denmark and Sweden, the toast can be a very formal regimen.  You must never toast your host or anyone senior to you in rank or age until they toast you, nor must you touch your drink. </a:t>
            </a:r>
          </a:p>
        </p:txBody>
      </p:sp>
      <p:pic>
        <p:nvPicPr>
          <p:cNvPr id="24582" name="Picture 6" descr="「敬酒」的圖片搜尋結果"/>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59622" y="3911346"/>
            <a:ext cx="3975790" cy="2646740"/>
          </a:xfrm>
          <a:prstGeom prst="rect">
            <a:avLst/>
          </a:prstGeom>
          <a:noFill/>
          <a:extLst>
            <a:ext uri="{909E8E84-426E-40DD-AFC4-6F175D3DCCD1}">
              <a14:hiddenFill xmlns:a14="http://schemas.microsoft.com/office/drawing/2010/main">
                <a:solidFill>
                  <a:srgbClr val="FFFFFF"/>
                </a:solidFill>
              </a14:hiddenFill>
            </a:ext>
          </a:extLst>
        </p:spPr>
      </p:pic>
      <p:pic>
        <p:nvPicPr>
          <p:cNvPr id="3" name="音訊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40798126"/>
      </p:ext>
    </p:extLst>
  </p:cSld>
  <p:clrMapOvr>
    <a:masterClrMapping/>
  </p:clrMapOvr>
  <mc:AlternateContent xmlns:mc="http://schemas.openxmlformats.org/markup-compatibility/2006">
    <mc:Choice xmlns:p14="http://schemas.microsoft.com/office/powerpoint/2010/main" Requires="p14">
      <p:transition spd="slow" p14:dur="2000" advTm="37538"/>
    </mc:Choice>
    <mc:Fallback>
      <p:transition spd="slow" advTm="37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descr="「希臘」的圖片搜尋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7957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0" y="1772817"/>
            <a:ext cx="12192000" cy="3541621"/>
          </a:xfrm>
          <a:prstGeom prst="rect">
            <a:avLst/>
          </a:prstGeom>
          <a:solidFill>
            <a:schemeClr val="tx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5602" name="Rectangle 3"/>
          <p:cNvSpPr>
            <a:spLocks noGrp="1" noRot="1" noChangeArrowheads="1"/>
          </p:cNvSpPr>
          <p:nvPr>
            <p:ph idx="1"/>
          </p:nvPr>
        </p:nvSpPr>
        <p:spPr>
          <a:xfrm>
            <a:off x="5807968" y="2645923"/>
            <a:ext cx="6069504" cy="2079221"/>
          </a:xfrm>
        </p:spPr>
        <p:txBody>
          <a:bodyPr>
            <a:normAutofit/>
          </a:bodyPr>
          <a:lstStyle/>
          <a:p>
            <a:pPr marL="0" indent="0">
              <a:buNone/>
            </a:pPr>
            <a:r>
              <a:rPr lang="en-US" altLang="zh-TW" dirty="0" smtClean="0">
                <a:solidFill>
                  <a:schemeClr val="bg1"/>
                </a:solidFill>
              </a:rPr>
              <a:t>In Greece, there are no rules of greeting; they may shake hands, embrace, and or kiss at the first and every meeting.  Punctuality is not a must. </a:t>
            </a:r>
          </a:p>
        </p:txBody>
      </p:sp>
      <p:pic>
        <p:nvPicPr>
          <p:cNvPr id="25606" name="Picture 6" descr="相關圖片"/>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622" y="2218807"/>
            <a:ext cx="4859953" cy="2733724"/>
          </a:xfrm>
          <a:prstGeom prst="rect">
            <a:avLst/>
          </a:prstGeom>
          <a:noFill/>
          <a:extLst>
            <a:ext uri="{909E8E84-426E-40DD-AFC4-6F175D3DCCD1}">
              <a14:hiddenFill xmlns:a14="http://schemas.microsoft.com/office/drawing/2010/main">
                <a:solidFill>
                  <a:srgbClr val="FFFFFF"/>
                </a:solidFill>
              </a14:hiddenFill>
            </a:ext>
          </a:extLst>
        </p:spPr>
      </p:pic>
      <p:pic>
        <p:nvPicPr>
          <p:cNvPr id="2" name="音訊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15314923"/>
      </p:ext>
    </p:extLst>
  </p:cSld>
  <p:clrMapOvr>
    <a:masterClrMapping/>
  </p:clrMapOvr>
  <mc:AlternateContent xmlns:mc="http://schemas.openxmlformats.org/markup-compatibility/2006">
    <mc:Choice xmlns:p14="http://schemas.microsoft.com/office/powerpoint/2010/main" Requires="p14">
      <p:transition spd="slow" p14:dur="2000" advTm="19061"/>
    </mc:Choice>
    <mc:Fallback>
      <p:transition spd="slow" advTm="19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532172" y="980728"/>
            <a:ext cx="10659827" cy="2448271"/>
          </a:xfrm>
          <a:prstGeom prst="rect">
            <a:avLst/>
          </a:prstGeom>
          <a:solidFill>
            <a:schemeClr val="accent6">
              <a:lumMod val="60000"/>
              <a:lumOff val="40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endParaRPr lang="en-US" altLang="zh-TW" sz="2100" dirty="0">
              <a:solidFill>
                <a:schemeClr val="tx1"/>
              </a:solidFill>
            </a:endParaRPr>
          </a:p>
        </p:txBody>
      </p:sp>
      <p:sp>
        <p:nvSpPr>
          <p:cNvPr id="2" name="矩形 1"/>
          <p:cNvSpPr/>
          <p:nvPr/>
        </p:nvSpPr>
        <p:spPr>
          <a:xfrm>
            <a:off x="4366259" y="1557020"/>
            <a:ext cx="7825740" cy="1384995"/>
          </a:xfrm>
          <a:prstGeom prst="rect">
            <a:avLst/>
          </a:prstGeom>
        </p:spPr>
        <p:txBody>
          <a:bodyPr wrap="square">
            <a:spAutoFit/>
          </a:bodyPr>
          <a:lstStyle/>
          <a:p>
            <a:pPr eaLnBrk="1" hangingPunct="1"/>
            <a:r>
              <a:rPr lang="en-US" altLang="zh-TW" sz="2800" dirty="0"/>
              <a:t>In Italy, handshaking is a national pastime, but seldom do Italians remember names on first introduction. </a:t>
            </a:r>
          </a:p>
        </p:txBody>
      </p:sp>
      <p:pic>
        <p:nvPicPr>
          <p:cNvPr id="26628" name="Picture 4" descr="相關圖片"/>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27" y="980727"/>
            <a:ext cx="4106546" cy="2448271"/>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1" y="3840028"/>
            <a:ext cx="10676347" cy="2630179"/>
          </a:xfrm>
          <a:prstGeom prst="rect">
            <a:avLst/>
          </a:prstGeom>
          <a:solidFill>
            <a:schemeClr val="accent6">
              <a:lumMod val="50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endParaRPr lang="en-US" altLang="zh-TW" sz="2100" dirty="0">
              <a:solidFill>
                <a:schemeClr val="tx1"/>
              </a:solidFill>
            </a:endParaRPr>
          </a:p>
        </p:txBody>
      </p:sp>
      <p:pic>
        <p:nvPicPr>
          <p:cNvPr id="26632" name="Picture 8" descr="「烤麵包」的圖片搜尋結果"/>
          <p:cNvPicPr>
            <a:picLocks noChangeAspect="1" noChangeArrowheads="1"/>
          </p:cNvPicPr>
          <p:nvPr/>
        </p:nvPicPr>
        <p:blipFill rotWithShape="1">
          <a:blip r:embed="rId5">
            <a:extLst>
              <a:ext uri="{28A0092B-C50C-407E-A947-70E740481C1C}">
                <a14:useLocalDpi xmlns:a14="http://schemas.microsoft.com/office/drawing/2010/main" val="0"/>
              </a:ext>
            </a:extLst>
          </a:blip>
          <a:srcRect b="22222"/>
          <a:stretch/>
        </p:blipFill>
        <p:spPr bwMode="auto">
          <a:xfrm>
            <a:off x="8826074" y="3840027"/>
            <a:ext cx="3365925" cy="2630179"/>
          </a:xfrm>
          <a:prstGeom prst="rect">
            <a:avLst/>
          </a:prstGeom>
          <a:noFill/>
          <a:extLst>
            <a:ext uri="{909E8E84-426E-40DD-AFC4-6F175D3DCCD1}">
              <a14:hiddenFill xmlns:a14="http://schemas.microsoft.com/office/drawing/2010/main">
                <a:solidFill>
                  <a:srgbClr val="FFFFFF"/>
                </a:solidFill>
              </a14:hiddenFill>
            </a:ext>
          </a:extLst>
        </p:spPr>
      </p:pic>
      <p:sp>
        <p:nvSpPr>
          <p:cNvPr id="26626" name="Rectangle 3"/>
          <p:cNvSpPr>
            <a:spLocks noGrp="1" noRot="1" noChangeArrowheads="1"/>
          </p:cNvSpPr>
          <p:nvPr>
            <p:ph idx="1"/>
          </p:nvPr>
        </p:nvSpPr>
        <p:spPr>
          <a:xfrm>
            <a:off x="243191" y="4581128"/>
            <a:ext cx="8375515" cy="4351338"/>
          </a:xfrm>
        </p:spPr>
        <p:txBody>
          <a:bodyPr/>
          <a:lstStyle/>
          <a:p>
            <a:pPr marL="0" indent="0">
              <a:buNone/>
            </a:pPr>
            <a:r>
              <a:rPr lang="en-US" altLang="zh-TW" dirty="0" smtClean="0">
                <a:solidFill>
                  <a:schemeClr val="bg1"/>
                </a:solidFill>
              </a:rPr>
              <a:t>In the Netherlands, the toast is given just before and just after the first sip.  Punctuality is a must. </a:t>
            </a:r>
          </a:p>
        </p:txBody>
      </p:sp>
      <p:pic>
        <p:nvPicPr>
          <p:cNvPr id="4" name="音訊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31474740"/>
      </p:ext>
    </p:extLst>
  </p:cSld>
  <p:clrMapOvr>
    <a:masterClrMapping/>
  </p:clrMapOvr>
  <mc:AlternateContent xmlns:mc="http://schemas.openxmlformats.org/markup-compatibility/2006">
    <mc:Choice xmlns:p14="http://schemas.microsoft.com/office/powerpoint/2010/main" Requires="p14">
      <p:transition spd="slow" p14:dur="2000" advTm="28313"/>
    </mc:Choice>
    <mc:Fallback>
      <p:transition spd="slow" advTm="28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4" name="Picture 6" descr="「西班牙」的圖片搜尋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1" y="1658190"/>
            <a:ext cx="12191998" cy="3541621"/>
          </a:xfrm>
          <a:prstGeom prst="rect">
            <a:avLst/>
          </a:prstGeom>
          <a:solidFill>
            <a:schemeClr val="tx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7650" name="Rectangle 3"/>
          <p:cNvSpPr>
            <a:spLocks noGrp="1" noRot="1" noChangeArrowheads="1"/>
          </p:cNvSpPr>
          <p:nvPr>
            <p:ph idx="1"/>
          </p:nvPr>
        </p:nvSpPr>
        <p:spPr>
          <a:xfrm>
            <a:off x="5730530" y="2352451"/>
            <a:ext cx="5894023" cy="2530834"/>
          </a:xfrm>
        </p:spPr>
        <p:txBody>
          <a:bodyPr>
            <a:normAutofit lnSpcReduction="10000"/>
          </a:bodyPr>
          <a:lstStyle/>
          <a:p>
            <a:pPr marL="0" indent="0">
              <a:buNone/>
            </a:pPr>
            <a:r>
              <a:rPr lang="en-US" altLang="zh-TW" dirty="0" smtClean="0">
                <a:solidFill>
                  <a:schemeClr val="bg1"/>
                </a:solidFill>
              </a:rPr>
              <a:t>In Spain, the only time you must take punctuality seriously is when attending a bullfight.  Most offices and shops close for siesta all the way from 1:30 to 4:30 p.m. and restaurants do not usually reopen until after 9 or get into full swing until 11.</a:t>
            </a:r>
          </a:p>
        </p:txBody>
      </p:sp>
      <p:pic>
        <p:nvPicPr>
          <p:cNvPr id="27656" name="Picture 8" descr="「西班牙 鬥牛」的圖片搜尋結果"/>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609" y="1812446"/>
            <a:ext cx="4734773" cy="3219646"/>
          </a:xfrm>
          <a:prstGeom prst="rect">
            <a:avLst/>
          </a:prstGeom>
          <a:noFill/>
          <a:extLst>
            <a:ext uri="{909E8E84-426E-40DD-AFC4-6F175D3DCCD1}">
              <a14:hiddenFill xmlns:a14="http://schemas.microsoft.com/office/drawing/2010/main">
                <a:solidFill>
                  <a:srgbClr val="FFFFFF"/>
                </a:solidFill>
              </a14:hiddenFill>
            </a:ext>
          </a:extLst>
        </p:spPr>
      </p:pic>
      <p:pic>
        <p:nvPicPr>
          <p:cNvPr id="2" name="音訊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63111457"/>
      </p:ext>
    </p:extLst>
  </p:cSld>
  <p:clrMapOvr>
    <a:masterClrMapping/>
  </p:clrMapOvr>
  <mc:AlternateContent xmlns:mc="http://schemas.openxmlformats.org/markup-compatibility/2006">
    <mc:Choice xmlns:p14="http://schemas.microsoft.com/office/powerpoint/2010/main" Requires="p14">
      <p:transition spd="slow" p14:dur="2000" advTm="33300"/>
    </mc:Choice>
    <mc:Fallback>
      <p:transition spd="slow" advTm="33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4" descr="「瑞士」的圖片搜尋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957392"/>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0" y="1"/>
            <a:ext cx="12192000" cy="2787162"/>
          </a:xfrm>
          <a:prstGeom prst="rect">
            <a:avLst/>
          </a:prstGeom>
          <a:solidFill>
            <a:schemeClr val="tx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8674" name="Rectangle 3"/>
          <p:cNvSpPr>
            <a:spLocks noGrp="1" noRot="1" noChangeArrowheads="1"/>
          </p:cNvSpPr>
          <p:nvPr>
            <p:ph idx="1"/>
          </p:nvPr>
        </p:nvSpPr>
        <p:spPr>
          <a:xfrm>
            <a:off x="581442" y="321803"/>
            <a:ext cx="10707881" cy="2143558"/>
          </a:xfrm>
        </p:spPr>
        <p:txBody>
          <a:bodyPr>
            <a:normAutofit/>
          </a:bodyPr>
          <a:lstStyle/>
          <a:p>
            <a:pPr marL="0" indent="0">
              <a:buNone/>
            </a:pPr>
            <a:r>
              <a:rPr lang="en-US" altLang="zh-TW" dirty="0">
                <a:solidFill>
                  <a:schemeClr val="bg1"/>
                </a:solidFill>
              </a:rPr>
              <a:t>In Switzerland, punctuality is a way of life.  </a:t>
            </a:r>
            <a:endParaRPr lang="en-US" altLang="zh-TW" dirty="0" smtClean="0">
              <a:solidFill>
                <a:schemeClr val="bg1"/>
              </a:solidFill>
            </a:endParaRPr>
          </a:p>
          <a:p>
            <a:pPr marL="0" indent="0">
              <a:buNone/>
            </a:pPr>
            <a:r>
              <a:rPr lang="en-US" altLang="zh-TW" dirty="0" smtClean="0">
                <a:solidFill>
                  <a:schemeClr val="bg1"/>
                </a:solidFill>
              </a:rPr>
              <a:t>Handshakes are the custom outside the home, but a host may welcome you with a kiss on both cheeks and you should reciprocate.  Do not ask for an alcoholic drink unless it is offered, and do not bring the hostess a gift or inquire about her.  </a:t>
            </a:r>
          </a:p>
        </p:txBody>
      </p:sp>
      <p:pic>
        <p:nvPicPr>
          <p:cNvPr id="2" name="音訊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15391061"/>
      </p:ext>
    </p:extLst>
  </p:cSld>
  <p:clrMapOvr>
    <a:masterClrMapping/>
  </p:clrMapOvr>
  <mc:AlternateContent xmlns:mc="http://schemas.openxmlformats.org/markup-compatibility/2006">
    <mc:Choice xmlns:p14="http://schemas.microsoft.com/office/powerpoint/2010/main" Requires="p14">
      <p:transition spd="slow" p14:dur="2000" advTm="31232"/>
    </mc:Choice>
    <mc:Fallback>
      <p:transition spd="slow" advTm="31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相關圖片"/>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2639546" y="0"/>
            <a:ext cx="6552727" cy="6858000"/>
          </a:xfrm>
          <a:prstGeom prst="rect">
            <a:avLst/>
          </a:prstGeom>
          <a:solidFill>
            <a:schemeClr val="tx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9698" name="Rectangle 3"/>
          <p:cNvSpPr>
            <a:spLocks noGrp="1" noRot="1" noChangeArrowheads="1"/>
          </p:cNvSpPr>
          <p:nvPr>
            <p:ph idx="1"/>
          </p:nvPr>
        </p:nvSpPr>
        <p:spPr>
          <a:xfrm>
            <a:off x="3268774" y="4172567"/>
            <a:ext cx="5654452" cy="4351338"/>
          </a:xfrm>
        </p:spPr>
        <p:txBody>
          <a:bodyPr/>
          <a:lstStyle/>
          <a:p>
            <a:pPr marL="0" indent="0">
              <a:buNone/>
            </a:pPr>
            <a:r>
              <a:rPr lang="en-US" altLang="zh-TW" dirty="0" smtClean="0">
                <a:solidFill>
                  <a:schemeClr val="bg1"/>
                </a:solidFill>
              </a:rPr>
              <a:t>It is important to arrive at both social and business affairs on time.  But do not expect to leave them on time.  Pork is also forbidden.  Any animal that scavenges or has a cloven hoof is shunned by devout Muslims. </a:t>
            </a:r>
          </a:p>
        </p:txBody>
      </p:sp>
      <p:pic>
        <p:nvPicPr>
          <p:cNvPr id="29700" name="Picture 4" descr="「穆斯林 禮儀」的圖片搜尋結果"/>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84626" y="170798"/>
            <a:ext cx="4990889" cy="3743167"/>
          </a:xfrm>
          <a:prstGeom prst="rect">
            <a:avLst/>
          </a:prstGeom>
          <a:noFill/>
          <a:extLst>
            <a:ext uri="{909E8E84-426E-40DD-AFC4-6F175D3DCCD1}">
              <a14:hiddenFill xmlns:a14="http://schemas.microsoft.com/office/drawing/2010/main">
                <a:solidFill>
                  <a:srgbClr val="FFFFFF"/>
                </a:solidFill>
              </a14:hiddenFill>
            </a:ext>
          </a:extLst>
        </p:spPr>
      </p:pic>
      <p:pic>
        <p:nvPicPr>
          <p:cNvPr id="3" name="音訊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83882826"/>
      </p:ext>
    </p:extLst>
  </p:cSld>
  <p:clrMapOvr>
    <a:masterClrMapping/>
  </p:clrMapOvr>
  <mc:AlternateContent xmlns:mc="http://schemas.openxmlformats.org/markup-compatibility/2006">
    <mc:Choice xmlns:p14="http://schemas.microsoft.com/office/powerpoint/2010/main" Requires="p14">
      <p:transition spd="slow" p14:dur="2000" advTm="23253"/>
    </mc:Choice>
    <mc:Fallback>
      <p:transition spd="slow" advTm="23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736812"/>
            <a:ext cx="12192000" cy="5121188"/>
          </a:xfrm>
          <a:prstGeom prst="rect">
            <a:avLst/>
          </a:prstGeom>
          <a:solidFill>
            <a:srgbClr val="FF000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30726" name="Picture 6" descr="「沙特阿拉伯」的圖片搜尋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939"/>
            <a:ext cx="12192000" cy="4116251"/>
          </a:xfrm>
          <a:prstGeom prst="rect">
            <a:avLst/>
          </a:prstGeom>
          <a:noFill/>
          <a:extLst>
            <a:ext uri="{909E8E84-426E-40DD-AFC4-6F175D3DCCD1}">
              <a14:hiddenFill xmlns:a14="http://schemas.microsoft.com/office/drawing/2010/main">
                <a:solidFill>
                  <a:srgbClr val="FFFFFF"/>
                </a:solidFill>
              </a14:hiddenFill>
            </a:ext>
          </a:extLst>
        </p:spPr>
      </p:pic>
      <p:sp>
        <p:nvSpPr>
          <p:cNvPr id="30722" name="Rectangle 3"/>
          <p:cNvSpPr>
            <a:spLocks noGrp="1" noRot="1" noChangeArrowheads="1"/>
          </p:cNvSpPr>
          <p:nvPr>
            <p:ph idx="1"/>
          </p:nvPr>
        </p:nvSpPr>
        <p:spPr>
          <a:xfrm>
            <a:off x="604736" y="4733701"/>
            <a:ext cx="10982528" cy="1534580"/>
          </a:xfrm>
        </p:spPr>
        <p:txBody>
          <a:bodyPr>
            <a:normAutofit lnSpcReduction="10000"/>
          </a:bodyPr>
          <a:lstStyle/>
          <a:p>
            <a:pPr marL="0" indent="0">
              <a:buNone/>
            </a:pPr>
            <a:r>
              <a:rPr lang="en-US" altLang="zh-TW" dirty="0" smtClean="0">
                <a:solidFill>
                  <a:schemeClr val="bg1"/>
                </a:solidFill>
              </a:rPr>
              <a:t>In Saudi Arabia, greetings are particularly elaborate: first, you say salaam </a:t>
            </a:r>
            <a:r>
              <a:rPr lang="en-US" altLang="zh-TW" dirty="0" err="1" smtClean="0">
                <a:solidFill>
                  <a:schemeClr val="bg1"/>
                </a:solidFill>
              </a:rPr>
              <a:t>alaykum</a:t>
            </a:r>
            <a:r>
              <a:rPr lang="en-US" altLang="zh-TW" dirty="0" smtClean="0">
                <a:solidFill>
                  <a:schemeClr val="bg1"/>
                </a:solidFill>
              </a:rPr>
              <a:t>; second, you shake hands, accompanied by the words </a:t>
            </a:r>
            <a:r>
              <a:rPr lang="en-US" altLang="zh-TW" dirty="0" err="1" smtClean="0">
                <a:solidFill>
                  <a:schemeClr val="bg1"/>
                </a:solidFill>
              </a:rPr>
              <a:t>kaif</a:t>
            </a:r>
            <a:r>
              <a:rPr lang="en-US" altLang="zh-TW" dirty="0" smtClean="0">
                <a:solidFill>
                  <a:schemeClr val="bg1"/>
                </a:solidFill>
              </a:rPr>
              <a:t> </a:t>
            </a:r>
            <a:r>
              <a:rPr lang="en-US" altLang="zh-TW" dirty="0" err="1" smtClean="0">
                <a:solidFill>
                  <a:schemeClr val="bg1"/>
                </a:solidFill>
              </a:rPr>
              <a:t>halak</a:t>
            </a:r>
            <a:r>
              <a:rPr lang="en-US" altLang="zh-TW" dirty="0" smtClean="0">
                <a:solidFill>
                  <a:schemeClr val="bg1"/>
                </a:solidFill>
              </a:rPr>
              <a:t>; next, a Saudi will often extend his left hand to your right shoulder and kiss you on both cheeks. </a:t>
            </a:r>
          </a:p>
        </p:txBody>
      </p:sp>
      <p:pic>
        <p:nvPicPr>
          <p:cNvPr id="2" name="音訊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90418356"/>
      </p:ext>
    </p:extLst>
  </p:cSld>
  <p:clrMapOvr>
    <a:masterClrMapping/>
  </p:clrMapOvr>
  <mc:AlternateContent xmlns:mc="http://schemas.openxmlformats.org/markup-compatibility/2006">
    <mc:Choice xmlns:p14="http://schemas.microsoft.com/office/powerpoint/2010/main" Requires="p14">
      <p:transition spd="slow" p14:dur="2000" advTm="30384"/>
    </mc:Choice>
    <mc:Fallback>
      <p:transition spd="slow" advTm="30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9" descr="「國際」的圖片搜尋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1" y="4941277"/>
            <a:ext cx="12191999" cy="1934306"/>
          </a:xfrm>
          <a:prstGeom prst="rect">
            <a:avLst/>
          </a:prstGeom>
          <a:solidFill>
            <a:schemeClr val="tx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1746" name="Rectangle 3"/>
          <p:cNvSpPr>
            <a:spLocks noGrp="1" noRot="1" noChangeArrowheads="1"/>
          </p:cNvSpPr>
          <p:nvPr>
            <p:ph idx="1"/>
          </p:nvPr>
        </p:nvSpPr>
        <p:spPr>
          <a:xfrm>
            <a:off x="522300" y="5310554"/>
            <a:ext cx="11048377" cy="1253549"/>
          </a:xfrm>
        </p:spPr>
        <p:txBody>
          <a:bodyPr>
            <a:normAutofit/>
          </a:bodyPr>
          <a:lstStyle/>
          <a:p>
            <a:pPr marL="0" indent="0">
              <a:buNone/>
            </a:pPr>
            <a:r>
              <a:rPr lang="en-US" altLang="zh-TW" dirty="0" smtClean="0">
                <a:solidFill>
                  <a:schemeClr val="bg1"/>
                </a:solidFill>
                <a:latin typeface="Times New Roman" panose="02020603050405020304" pitchFamily="18" charset="0"/>
              </a:rPr>
              <a:t>Putting a good face on even the worst situation remains a way of life even in Hong Kong and Singapore, where the English have introduced an equal dose of Westernization.   </a:t>
            </a:r>
          </a:p>
        </p:txBody>
      </p:sp>
      <p:pic>
        <p:nvPicPr>
          <p:cNvPr id="2" name="音訊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12224994"/>
      </p:ext>
    </p:extLst>
  </p:cSld>
  <p:clrMapOvr>
    <a:masterClrMapping/>
  </p:clrMapOvr>
  <mc:AlternateContent xmlns:mc="http://schemas.openxmlformats.org/markup-compatibility/2006">
    <mc:Choice xmlns:p14="http://schemas.microsoft.com/office/powerpoint/2010/main" Requires="p14">
      <p:transition spd="slow" p14:dur="2000" advTm="19287"/>
    </mc:Choice>
    <mc:Fallback>
      <p:transition spd="slow" advTm="19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tx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 name="矩形 4"/>
          <p:cNvSpPr/>
          <p:nvPr/>
        </p:nvSpPr>
        <p:spPr>
          <a:xfrm>
            <a:off x="1167319" y="4090778"/>
            <a:ext cx="9780829" cy="2582395"/>
          </a:xfrm>
          <a:prstGeom prst="rect">
            <a:avLst/>
          </a:prstGeom>
          <a:solidFill>
            <a:schemeClr val="tx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2770" name="Rectangle 3"/>
          <p:cNvSpPr>
            <a:spLocks noGrp="1" noRot="1" noChangeArrowheads="1"/>
          </p:cNvSpPr>
          <p:nvPr>
            <p:ph idx="1"/>
          </p:nvPr>
        </p:nvSpPr>
        <p:spPr>
          <a:xfrm>
            <a:off x="1584620" y="4181873"/>
            <a:ext cx="9363528" cy="4351338"/>
          </a:xfrm>
        </p:spPr>
        <p:txBody>
          <a:bodyPr/>
          <a:lstStyle/>
          <a:p>
            <a:pPr marL="0" indent="0">
              <a:buNone/>
            </a:pPr>
            <a:r>
              <a:rPr lang="en-US" altLang="zh-TW" dirty="0" smtClean="0">
                <a:solidFill>
                  <a:schemeClr val="bg1"/>
                </a:solidFill>
              </a:rPr>
              <a:t>In Malaysia, for instance, you will be given chopsticks and a spoon when dining with a Chinese, but if your host is a Hindu or Malay, you may get nothing at all.  Your hands are your utensils for the evening.  Pork is a staple of Chinese cooking, but Malays will not touch it. </a:t>
            </a:r>
            <a:r>
              <a:rPr lang="en-US" altLang="zh-TW" dirty="0" smtClean="0">
                <a:solidFill>
                  <a:schemeClr val="bg1"/>
                </a:solidFill>
                <a:latin typeface="Times New Roman" panose="02020603050405020304" pitchFamily="18" charset="0"/>
              </a:rPr>
              <a:t> On the other hand, Hindus and Buddhists avoid beef.  </a:t>
            </a:r>
            <a:endParaRPr lang="en-US" altLang="zh-TW" dirty="0" smtClean="0">
              <a:solidFill>
                <a:schemeClr val="bg1"/>
              </a:solidFill>
            </a:endParaRPr>
          </a:p>
        </p:txBody>
      </p:sp>
      <p:pic>
        <p:nvPicPr>
          <p:cNvPr id="32774" name="Picture 6" descr="「各國用餐禮儀」的圖片搜尋結果"/>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076876" y="109736"/>
            <a:ext cx="5715000" cy="39624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各國用餐禮儀」的圖片搜尋結果"/>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839416" y="254570"/>
            <a:ext cx="5426968" cy="3762699"/>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descr="相關圖片"/>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2252" y="181059"/>
            <a:ext cx="5760640" cy="3762699"/>
          </a:xfrm>
          <a:prstGeom prst="rect">
            <a:avLst/>
          </a:prstGeom>
          <a:noFill/>
          <a:extLst>
            <a:ext uri="{909E8E84-426E-40DD-AFC4-6F175D3DCCD1}">
              <a14:hiddenFill xmlns:a14="http://schemas.microsoft.com/office/drawing/2010/main">
                <a:solidFill>
                  <a:srgbClr val="FFFFFF"/>
                </a:solidFill>
              </a14:hiddenFill>
            </a:ext>
          </a:extLst>
        </p:spPr>
      </p:pic>
      <p:pic>
        <p:nvPicPr>
          <p:cNvPr id="2" name="音訊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19936573"/>
      </p:ext>
    </p:extLst>
  </p:cSld>
  <p:clrMapOvr>
    <a:masterClrMapping/>
  </p:clrMapOvr>
  <mc:AlternateContent xmlns:mc="http://schemas.openxmlformats.org/markup-compatibility/2006">
    <mc:Choice xmlns:p14="http://schemas.microsoft.com/office/powerpoint/2010/main" Requires="p14">
      <p:transition spd="slow" p14:dur="2000" advTm="36202"/>
    </mc:Choice>
    <mc:Fallback>
      <p:transition spd="slow" advTm="36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ãè±åãçåçæå°çµæ"/>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87354"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0" y="0"/>
            <a:ext cx="12192000" cy="6858000"/>
          </a:xfrm>
          <a:prstGeom prst="rect">
            <a:avLst/>
          </a:prstGeom>
          <a:solidFill>
            <a:schemeClr val="bg2">
              <a:lumMod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標題 1"/>
          <p:cNvSpPr txBox="1">
            <a:spLocks/>
          </p:cNvSpPr>
          <p:nvPr/>
        </p:nvSpPr>
        <p:spPr>
          <a:xfrm>
            <a:off x="5304210" y="4041940"/>
            <a:ext cx="4958249" cy="8571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4800" b="1" dirty="0" smtClean="0">
                <a:solidFill>
                  <a:srgbClr val="FFFF00"/>
                </a:solidFill>
                <a:latin typeface="MV Boli" panose="02000500030200090000" pitchFamily="2" charset="0"/>
                <a:cs typeface="MV Boli" panose="02000500030200090000" pitchFamily="2" charset="0"/>
              </a:rPr>
              <a:t>The theories </a:t>
            </a:r>
            <a:r>
              <a:rPr lang="en-US" altLang="zh-TW" sz="4800" b="1" smtClean="0">
                <a:solidFill>
                  <a:srgbClr val="FFFF00"/>
                </a:solidFill>
                <a:latin typeface="MV Boli" panose="02000500030200090000" pitchFamily="2" charset="0"/>
                <a:cs typeface="MV Boli" panose="02000500030200090000" pitchFamily="2" charset="0"/>
              </a:rPr>
              <a:t>of cross-cultural </a:t>
            </a:r>
            <a:r>
              <a:rPr lang="en-US" altLang="zh-TW" sz="4800" b="1" dirty="0" smtClean="0">
                <a:solidFill>
                  <a:srgbClr val="FFFF00"/>
                </a:solidFill>
                <a:latin typeface="MV Boli" panose="02000500030200090000" pitchFamily="2" charset="0"/>
                <a:cs typeface="MV Boli" panose="02000500030200090000" pitchFamily="2" charset="0"/>
              </a:rPr>
              <a:t>communication</a:t>
            </a:r>
            <a:endParaRPr lang="zh-TW" altLang="en-US" sz="4800" b="1" dirty="0">
              <a:solidFill>
                <a:srgbClr val="FFFF00"/>
              </a:solidFill>
              <a:latin typeface="MV Boli" panose="02000500030200090000" pitchFamily="2" charset="0"/>
              <a:cs typeface="MV Boli" panose="02000500030200090000" pitchFamily="2" charset="0"/>
            </a:endParaRPr>
          </a:p>
        </p:txBody>
      </p:sp>
      <p:sp>
        <p:nvSpPr>
          <p:cNvPr id="2" name="矩形 1"/>
          <p:cNvSpPr/>
          <p:nvPr/>
        </p:nvSpPr>
        <p:spPr>
          <a:xfrm>
            <a:off x="510883" y="0"/>
            <a:ext cx="831307" cy="6858000"/>
          </a:xfrm>
          <a:prstGeom prst="rect">
            <a:avLst/>
          </a:prstGeom>
          <a:solidFill>
            <a:schemeClr val="bg2">
              <a:lumMod val="2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3975821" y="2316178"/>
            <a:ext cx="6663351" cy="4019739"/>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1668154" y="1545878"/>
            <a:ext cx="6663351" cy="4019739"/>
          </a:xfrm>
          <a:prstGeom prst="rect">
            <a:avLst/>
          </a:prstGeom>
          <a:noFill/>
          <a:ln w="762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11094213" y="1"/>
            <a:ext cx="1093141" cy="6858000"/>
          </a:xfrm>
          <a:prstGeom prst="rect">
            <a:avLst/>
          </a:prstGeom>
          <a:solidFill>
            <a:srgbClr val="C0000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p>
        </p:txBody>
      </p:sp>
      <p:sp>
        <p:nvSpPr>
          <p:cNvPr id="5" name="文字方塊 4"/>
          <p:cNvSpPr txBox="1"/>
          <p:nvPr/>
        </p:nvSpPr>
        <p:spPr>
          <a:xfrm rot="5400000">
            <a:off x="10279865" y="3265810"/>
            <a:ext cx="2731136" cy="769441"/>
          </a:xfrm>
          <a:prstGeom prst="rect">
            <a:avLst/>
          </a:prstGeom>
          <a:noFill/>
        </p:spPr>
        <p:txBody>
          <a:bodyPr wrap="square" rtlCol="0">
            <a:spAutoFit/>
          </a:bodyPr>
          <a:lstStyle/>
          <a:p>
            <a:r>
              <a:rPr lang="en-US" altLang="zh-TW" sz="4400" b="1" dirty="0" smtClean="0">
                <a:solidFill>
                  <a:schemeClr val="bg1"/>
                </a:solidFill>
              </a:rPr>
              <a:t>Chapter 1</a:t>
            </a:r>
            <a:endParaRPr lang="zh-TW" altLang="en-US" sz="4400" b="1" dirty="0">
              <a:solidFill>
                <a:schemeClr val="bg1"/>
              </a:solidFill>
            </a:endParaRPr>
          </a:p>
        </p:txBody>
      </p:sp>
      <p:pic>
        <p:nvPicPr>
          <p:cNvPr id="1026" name="Picture 2" descr="「跨文化」的圖片搜尋結果"/>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511" y="2174584"/>
            <a:ext cx="4558255" cy="2951893"/>
          </a:xfrm>
          <a:prstGeom prst="rect">
            <a:avLst/>
          </a:prstGeom>
          <a:noFill/>
          <a:extLst>
            <a:ext uri="{909E8E84-426E-40DD-AFC4-6F175D3DCCD1}">
              <a14:hiddenFill xmlns:a14="http://schemas.microsoft.com/office/drawing/2010/main">
                <a:solidFill>
                  <a:srgbClr val="FFFFFF"/>
                </a:solidFill>
              </a14:hiddenFill>
            </a:ext>
          </a:extLst>
        </p:spPr>
      </p:pic>
      <p:pic>
        <p:nvPicPr>
          <p:cNvPr id="3" name="音訊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98842310"/>
      </p:ext>
    </p:extLst>
  </p:cSld>
  <p:clrMapOvr>
    <a:masterClrMapping/>
  </p:clrMapOvr>
  <mc:AlternateContent xmlns:mc="http://schemas.openxmlformats.org/markup-compatibility/2006">
    <mc:Choice xmlns:p14="http://schemas.microsoft.com/office/powerpoint/2010/main" Requires="p14">
      <p:transition spd="slow" p14:dur="2000" advTm="8224"/>
    </mc:Choice>
    <mc:Fallback>
      <p:transition spd="slow" advTm="8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0"/>
            <a:ext cx="12192000" cy="6858000"/>
          </a:xfrm>
          <a:prstGeom prst="rect">
            <a:avLst/>
          </a:prstGeom>
          <a:solidFill>
            <a:schemeClr val="tx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 name="矩形 5"/>
          <p:cNvSpPr/>
          <p:nvPr/>
        </p:nvSpPr>
        <p:spPr>
          <a:xfrm>
            <a:off x="0" y="836713"/>
            <a:ext cx="12192000" cy="4763367"/>
          </a:xfrm>
          <a:prstGeom prst="rect">
            <a:avLst/>
          </a:prstGeom>
          <a:solidFill>
            <a:schemeClr val="accent4">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33796" name="Picture 4" descr="「泰國 問候手勢」的圖片搜尋結果"/>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2221" y="1451405"/>
            <a:ext cx="4499992" cy="3533981"/>
          </a:xfrm>
          <a:prstGeom prst="rect">
            <a:avLst/>
          </a:prstGeom>
          <a:noFill/>
          <a:extLst>
            <a:ext uri="{909E8E84-426E-40DD-AFC4-6F175D3DCCD1}">
              <a14:hiddenFill xmlns:a14="http://schemas.microsoft.com/office/drawing/2010/main">
                <a:solidFill>
                  <a:srgbClr val="FFFFFF"/>
                </a:solidFill>
              </a14:hiddenFill>
            </a:ext>
          </a:extLst>
        </p:spPr>
      </p:pic>
      <p:sp>
        <p:nvSpPr>
          <p:cNvPr id="33794" name="Rectangle 3"/>
          <p:cNvSpPr>
            <a:spLocks noGrp="1" noRot="1" noChangeArrowheads="1"/>
          </p:cNvSpPr>
          <p:nvPr>
            <p:ph idx="1"/>
          </p:nvPr>
        </p:nvSpPr>
        <p:spPr>
          <a:xfrm>
            <a:off x="6284434" y="1311971"/>
            <a:ext cx="5651404" cy="4351338"/>
          </a:xfrm>
        </p:spPr>
        <p:txBody>
          <a:bodyPr>
            <a:normAutofit/>
          </a:bodyPr>
          <a:lstStyle/>
          <a:p>
            <a:pPr marL="0" indent="0">
              <a:buNone/>
            </a:pPr>
            <a:r>
              <a:rPr lang="en-US" altLang="zh-TW" dirty="0" smtClean="0">
                <a:solidFill>
                  <a:schemeClr val="bg1"/>
                </a:solidFill>
              </a:rPr>
              <a:t>Buddhists are also extremely sensitive about being touched on the head, especially in Thailand.  While the handshake takes precedence over any other greeting in most Oriental countries (except Japan), Thais still prefer the </a:t>
            </a:r>
            <a:r>
              <a:rPr lang="en-US" altLang="zh-TW" dirty="0" err="1" smtClean="0">
                <a:solidFill>
                  <a:schemeClr val="bg1"/>
                </a:solidFill>
              </a:rPr>
              <a:t>Wai</a:t>
            </a:r>
            <a:r>
              <a:rPr lang="en-US" altLang="zh-TW" dirty="0" smtClean="0">
                <a:solidFill>
                  <a:schemeClr val="bg1"/>
                </a:solidFill>
              </a:rPr>
              <a:t>, which is executed by placing both hands together in a praying position at the chest. </a:t>
            </a:r>
          </a:p>
        </p:txBody>
      </p:sp>
      <p:pic>
        <p:nvPicPr>
          <p:cNvPr id="2" name="音訊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38112211"/>
      </p:ext>
    </p:extLst>
  </p:cSld>
  <p:clrMapOvr>
    <a:masterClrMapping/>
  </p:clrMapOvr>
  <mc:AlternateContent xmlns:mc="http://schemas.openxmlformats.org/markup-compatibility/2006">
    <mc:Choice xmlns:p14="http://schemas.microsoft.com/office/powerpoint/2010/main" Requires="p14">
      <p:transition spd="slow" p14:dur="2000" advTm="33233"/>
    </mc:Choice>
    <mc:Fallback>
      <p:transition spd="slow" advTm="33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0" name="Picture 4" descr="「泰國」的圖片搜尋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1" y="0"/>
            <a:ext cx="12191999" cy="2373923"/>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4818" name="Rectangle 3"/>
          <p:cNvSpPr>
            <a:spLocks noGrp="1" noRot="1" noChangeArrowheads="1"/>
          </p:cNvSpPr>
          <p:nvPr>
            <p:ph idx="1"/>
          </p:nvPr>
        </p:nvSpPr>
        <p:spPr>
          <a:xfrm>
            <a:off x="382940" y="330521"/>
            <a:ext cx="11310829" cy="2386302"/>
          </a:xfrm>
        </p:spPr>
        <p:txBody>
          <a:bodyPr/>
          <a:lstStyle/>
          <a:p>
            <a:pPr marL="0" indent="0">
              <a:buNone/>
            </a:pPr>
            <a:r>
              <a:rPr lang="en-US" altLang="zh-TW" dirty="0" smtClean="0"/>
              <a:t>The higher the hands, the more respect you show.  When shopping in Thailand, remember that except in department stores and bookstores, prices are merely an invitation to bargain and may be anywhere from 100 to 300 percent higher than the seller is willing to accept after vigorous haggling.</a:t>
            </a:r>
          </a:p>
        </p:txBody>
      </p:sp>
      <p:pic>
        <p:nvPicPr>
          <p:cNvPr id="2" name="音訊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51440198"/>
      </p:ext>
    </p:extLst>
  </p:cSld>
  <p:clrMapOvr>
    <a:masterClrMapping/>
  </p:clrMapOvr>
  <mc:AlternateContent xmlns:mc="http://schemas.openxmlformats.org/markup-compatibility/2006">
    <mc:Choice xmlns:p14="http://schemas.microsoft.com/office/powerpoint/2010/main" Requires="p14">
      <p:transition spd="slow" p14:dur="2000" advTm="24416"/>
    </mc:Choice>
    <mc:Fallback>
      <p:transition spd="slow" advTm="24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descr="「國際」的圖片搜尋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2639546" y="0"/>
            <a:ext cx="6552727" cy="6858000"/>
          </a:xfrm>
          <a:prstGeom prst="rect">
            <a:avLst/>
          </a:prstGeom>
          <a:solidFill>
            <a:schemeClr val="tx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5842" name="Rectangle 3"/>
          <p:cNvSpPr>
            <a:spLocks noGrp="1" noRot="1" noChangeArrowheads="1"/>
          </p:cNvSpPr>
          <p:nvPr>
            <p:ph idx="1"/>
          </p:nvPr>
        </p:nvSpPr>
        <p:spPr>
          <a:xfrm>
            <a:off x="3192772" y="3382517"/>
            <a:ext cx="5494028" cy="3018283"/>
          </a:xfrm>
        </p:spPr>
        <p:txBody>
          <a:bodyPr>
            <a:normAutofit fontScale="92500"/>
          </a:bodyPr>
          <a:lstStyle/>
          <a:p>
            <a:pPr marL="0" indent="0">
              <a:buNone/>
            </a:pPr>
            <a:r>
              <a:rPr lang="en-US" altLang="zh-TW" dirty="0" smtClean="0">
                <a:solidFill>
                  <a:schemeClr val="bg1"/>
                </a:solidFill>
              </a:rPr>
              <a:t>In India, Muslim women are kept from the view of men outside their families, and even non-Muslim women seldom show up at social functions or sit at the dinner table or join in the conversation even in their homes.  That red dot on the forehead or hair usually a woman is married.  </a:t>
            </a:r>
          </a:p>
        </p:txBody>
      </p:sp>
      <p:pic>
        <p:nvPicPr>
          <p:cNvPr id="2" name="圖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38180" y="332657"/>
            <a:ext cx="5155461" cy="2443821"/>
          </a:xfrm>
          <a:prstGeom prst="rect">
            <a:avLst/>
          </a:prstGeom>
        </p:spPr>
      </p:pic>
      <p:pic>
        <p:nvPicPr>
          <p:cNvPr id="3" name="音訊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32395388"/>
      </p:ext>
    </p:extLst>
  </p:cSld>
  <p:clrMapOvr>
    <a:masterClrMapping/>
  </p:clrMapOvr>
  <mc:AlternateContent xmlns:mc="http://schemas.openxmlformats.org/markup-compatibility/2006">
    <mc:Choice xmlns:p14="http://schemas.microsoft.com/office/powerpoint/2010/main" Requires="p14">
      <p:transition spd="slow" p14:dur="2000" advTm="28476"/>
    </mc:Choice>
    <mc:Fallback>
      <p:transition spd="slow" advTm="28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4" descr="「日本 景點」的圖片搜尋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440"/>
            <a:ext cx="12191999" cy="688544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0" y="-27439"/>
            <a:ext cx="12191998" cy="2594794"/>
          </a:xfrm>
          <a:prstGeom prst="rect">
            <a:avLst/>
          </a:prstGeom>
          <a:solidFill>
            <a:schemeClr val="tx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6866" name="Rectangle 3"/>
          <p:cNvSpPr>
            <a:spLocks noGrp="1" noRot="1" noChangeArrowheads="1"/>
          </p:cNvSpPr>
          <p:nvPr>
            <p:ph idx="1"/>
          </p:nvPr>
        </p:nvSpPr>
        <p:spPr>
          <a:xfrm>
            <a:off x="3970743" y="211938"/>
            <a:ext cx="7942833" cy="2249908"/>
          </a:xfrm>
        </p:spPr>
        <p:txBody>
          <a:bodyPr>
            <a:normAutofit/>
          </a:bodyPr>
          <a:lstStyle/>
          <a:p>
            <a:pPr marL="0" indent="0">
              <a:buNone/>
            </a:pPr>
            <a:r>
              <a:rPr lang="en-US" altLang="zh-TW" dirty="0" smtClean="0">
                <a:solidFill>
                  <a:schemeClr val="bg1"/>
                </a:solidFill>
              </a:rPr>
              <a:t>In Japan, they never say no in public, which is why American businessmen often take away the wrong impression.  But this obsession with pleasing does not mean that the Japanese make quick friends, particularly with Western businesspeople.</a:t>
            </a:r>
          </a:p>
        </p:txBody>
      </p:sp>
      <p:pic>
        <p:nvPicPr>
          <p:cNvPr id="36870" name="Picture 6" descr="「日本 禮儀」的圖片搜尋結果"/>
          <p:cNvPicPr>
            <a:picLocks noChangeAspect="1" noChangeArrowheads="1"/>
          </p:cNvPicPr>
          <p:nvPr/>
        </p:nvPicPr>
        <p:blipFill rotWithShape="1">
          <a:blip r:embed="rId5">
            <a:extLst>
              <a:ext uri="{28A0092B-C50C-407E-A947-70E740481C1C}">
                <a14:useLocalDpi xmlns:a14="http://schemas.microsoft.com/office/drawing/2010/main" val="0"/>
              </a:ext>
            </a:extLst>
          </a:blip>
          <a:srcRect t="26817" r="31066" b="7116"/>
          <a:stretch/>
        </p:blipFill>
        <p:spPr bwMode="auto">
          <a:xfrm>
            <a:off x="286883" y="211938"/>
            <a:ext cx="3208183" cy="2161985"/>
          </a:xfrm>
          <a:prstGeom prst="rect">
            <a:avLst/>
          </a:prstGeom>
          <a:noFill/>
          <a:extLst>
            <a:ext uri="{909E8E84-426E-40DD-AFC4-6F175D3DCCD1}">
              <a14:hiddenFill xmlns:a14="http://schemas.microsoft.com/office/drawing/2010/main">
                <a:solidFill>
                  <a:srgbClr val="FFFFFF"/>
                </a:solidFill>
              </a14:hiddenFill>
            </a:ext>
          </a:extLst>
        </p:spPr>
      </p:pic>
      <p:pic>
        <p:nvPicPr>
          <p:cNvPr id="2" name="音訊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5815094"/>
      </p:ext>
    </p:extLst>
  </p:cSld>
  <p:clrMapOvr>
    <a:masterClrMapping/>
  </p:clrMapOvr>
  <mc:AlternateContent xmlns:mc="http://schemas.openxmlformats.org/markup-compatibility/2006">
    <mc:Choice xmlns:p14="http://schemas.microsoft.com/office/powerpoint/2010/main" Requires="p14">
      <p:transition spd="slow" p14:dur="2000" advTm="23210"/>
    </mc:Choice>
    <mc:Fallback>
      <p:transition spd="slow" advTm="232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descr="「俄羅斯」的圖片搜尋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1" y="17584"/>
            <a:ext cx="12191999" cy="2965163"/>
          </a:xfrm>
          <a:prstGeom prst="rect">
            <a:avLst/>
          </a:prstGeom>
          <a:solidFill>
            <a:schemeClr val="tx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7890" name="Rectangle 3"/>
          <p:cNvSpPr>
            <a:spLocks noGrp="1" noRot="1" noChangeArrowheads="1"/>
          </p:cNvSpPr>
          <p:nvPr>
            <p:ph idx="1"/>
          </p:nvPr>
        </p:nvSpPr>
        <p:spPr>
          <a:xfrm>
            <a:off x="4415235" y="326823"/>
            <a:ext cx="7463173" cy="2638340"/>
          </a:xfrm>
        </p:spPr>
        <p:txBody>
          <a:bodyPr>
            <a:normAutofit/>
          </a:bodyPr>
          <a:lstStyle/>
          <a:p>
            <a:pPr marL="0" indent="0">
              <a:buNone/>
            </a:pPr>
            <a:r>
              <a:rPr lang="en-US" altLang="zh-TW" dirty="0" smtClean="0">
                <a:solidFill>
                  <a:schemeClr val="bg1"/>
                </a:solidFill>
              </a:rPr>
              <a:t>In Russia, there is no oriental-style masking of emotions and keeping you cool. Expansiveness, generosity, and letting go are everything.  Since democratization and the move to a market economy, you may take gifts for your Russian business acquaintances. </a:t>
            </a:r>
          </a:p>
        </p:txBody>
      </p:sp>
      <p:pic>
        <p:nvPicPr>
          <p:cNvPr id="37898" name="Picture 10" descr="相關圖片"/>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583" y="326823"/>
            <a:ext cx="3653060" cy="2435374"/>
          </a:xfrm>
          <a:prstGeom prst="rect">
            <a:avLst/>
          </a:prstGeom>
          <a:noFill/>
          <a:extLst>
            <a:ext uri="{909E8E84-426E-40DD-AFC4-6F175D3DCCD1}">
              <a14:hiddenFill xmlns:a14="http://schemas.microsoft.com/office/drawing/2010/main">
                <a:solidFill>
                  <a:srgbClr val="FFFFFF"/>
                </a:solidFill>
              </a14:hiddenFill>
            </a:ext>
          </a:extLst>
        </p:spPr>
      </p:pic>
      <p:pic>
        <p:nvPicPr>
          <p:cNvPr id="2" name="音訊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46676022"/>
      </p:ext>
    </p:extLst>
  </p:cSld>
  <p:clrMapOvr>
    <a:masterClrMapping/>
  </p:clrMapOvr>
  <mc:AlternateContent xmlns:mc="http://schemas.openxmlformats.org/markup-compatibility/2006">
    <mc:Choice xmlns:p14="http://schemas.microsoft.com/office/powerpoint/2010/main" Requires="p14">
      <p:transition spd="slow" p14:dur="2000" advTm="33441"/>
    </mc:Choice>
    <mc:Fallback>
      <p:transition spd="slow" advTm="33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Picture 4" descr="「俄羅斯」的圖片搜尋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952"/>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0" y="7952"/>
            <a:ext cx="12192000" cy="6858000"/>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矩形 6"/>
          <p:cNvSpPr/>
          <p:nvPr/>
        </p:nvSpPr>
        <p:spPr>
          <a:xfrm>
            <a:off x="0" y="2069640"/>
            <a:ext cx="12192000" cy="3382962"/>
          </a:xfrm>
          <a:prstGeom prst="rect">
            <a:avLst/>
          </a:prstGeom>
          <a:solidFill>
            <a:schemeClr val="accent6">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38920" name="Picture 8" descr="「俄羅斯 小朋友」的圖片搜尋結果"/>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367" y="2374461"/>
            <a:ext cx="4658377" cy="2911486"/>
          </a:xfrm>
          <a:prstGeom prst="rect">
            <a:avLst/>
          </a:prstGeom>
          <a:noFill/>
          <a:extLst>
            <a:ext uri="{909E8E84-426E-40DD-AFC4-6F175D3DCCD1}">
              <a14:hiddenFill xmlns:a14="http://schemas.microsoft.com/office/drawing/2010/main">
                <a:solidFill>
                  <a:srgbClr val="FFFFFF"/>
                </a:solidFill>
              </a14:hiddenFill>
            </a:ext>
          </a:extLst>
        </p:spPr>
      </p:pic>
      <p:sp>
        <p:nvSpPr>
          <p:cNvPr id="38914" name="Rectangle 3"/>
          <p:cNvSpPr>
            <a:spLocks noGrp="1" noRot="1" noChangeArrowheads="1"/>
          </p:cNvSpPr>
          <p:nvPr>
            <p:ph idx="1"/>
          </p:nvPr>
        </p:nvSpPr>
        <p:spPr>
          <a:xfrm>
            <a:off x="5361111" y="2711880"/>
            <a:ext cx="6059161" cy="2395463"/>
          </a:xfrm>
        </p:spPr>
        <p:txBody>
          <a:bodyPr>
            <a:normAutofit/>
          </a:bodyPr>
          <a:lstStyle/>
          <a:p>
            <a:pPr marL="0" indent="0">
              <a:buNone/>
            </a:pPr>
            <a:r>
              <a:rPr lang="en-US" altLang="zh-TW" dirty="0" smtClean="0">
                <a:solidFill>
                  <a:schemeClr val="bg1"/>
                </a:solidFill>
              </a:rPr>
              <a:t>Language is not an impenetrable barrier.  English is taught in Russian schools beginning in third or fourth grade, so most citizens under the age of forty speak at least some English.  </a:t>
            </a:r>
          </a:p>
        </p:txBody>
      </p:sp>
      <p:pic>
        <p:nvPicPr>
          <p:cNvPr id="2" name="音訊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72873485"/>
      </p:ext>
    </p:extLst>
  </p:cSld>
  <p:clrMapOvr>
    <a:masterClrMapping/>
  </p:clrMapOvr>
  <mc:AlternateContent xmlns:mc="http://schemas.openxmlformats.org/markup-compatibility/2006">
    <mc:Choice xmlns:p14="http://schemas.microsoft.com/office/powerpoint/2010/main" Requires="p14">
      <p:transition spd="slow" p14:dur="2000" advTm="14490"/>
    </mc:Choice>
    <mc:Fallback>
      <p:transition spd="slow" advTm="14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9" descr="「國際」的圖片搜尋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0" y="4923692"/>
            <a:ext cx="12192000" cy="1934308"/>
          </a:xfrm>
          <a:prstGeom prst="rect">
            <a:avLst/>
          </a:prstGeom>
          <a:solidFill>
            <a:schemeClr val="tx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9938" name="Rectangle 3"/>
          <p:cNvSpPr>
            <a:spLocks noGrp="1" noRot="1" noChangeArrowheads="1"/>
          </p:cNvSpPr>
          <p:nvPr>
            <p:ph idx="1"/>
          </p:nvPr>
        </p:nvSpPr>
        <p:spPr>
          <a:xfrm>
            <a:off x="349572" y="5099539"/>
            <a:ext cx="11492855" cy="1559357"/>
          </a:xfrm>
        </p:spPr>
        <p:txBody>
          <a:bodyPr>
            <a:normAutofit fontScale="92500"/>
          </a:bodyPr>
          <a:lstStyle/>
          <a:p>
            <a:pPr marL="0" indent="0">
              <a:buNone/>
            </a:pPr>
            <a:r>
              <a:rPr lang="en-US" altLang="zh-TW" dirty="0" smtClean="0">
                <a:solidFill>
                  <a:schemeClr val="bg1"/>
                </a:solidFill>
              </a:rPr>
              <a:t>Public scales are a common sight throughout the country; taxis and private cars are more plentiful than before the Soviet breakup, and taxi rates are negotiable. Birthdays are not celebrated because they are almost ignored; the metro (subway system) is a national prize, clean and efficient; dogs are forbidden in the cities.</a:t>
            </a:r>
          </a:p>
        </p:txBody>
      </p:sp>
      <p:pic>
        <p:nvPicPr>
          <p:cNvPr id="2" name="音訊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32700614"/>
      </p:ext>
    </p:extLst>
  </p:cSld>
  <p:clrMapOvr>
    <a:masterClrMapping/>
  </p:clrMapOvr>
  <mc:AlternateContent xmlns:mc="http://schemas.openxmlformats.org/markup-compatibility/2006">
    <mc:Choice xmlns:p14="http://schemas.microsoft.com/office/powerpoint/2010/main" Requires="p14">
      <p:transition spd="slow" p14:dur="2000" advTm="38295"/>
    </mc:Choice>
    <mc:Fallback>
      <p:transition spd="slow" advTm="38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ãè±åãçåçæå°çµæ"/>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87354"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0" y="-12974"/>
            <a:ext cx="12192000" cy="6883948"/>
          </a:xfrm>
          <a:prstGeom prst="rect">
            <a:avLst/>
          </a:prstGeom>
          <a:solidFill>
            <a:schemeClr val="bg2">
              <a:lumMod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標題 1"/>
          <p:cNvSpPr txBox="1">
            <a:spLocks/>
          </p:cNvSpPr>
          <p:nvPr/>
        </p:nvSpPr>
        <p:spPr>
          <a:xfrm>
            <a:off x="5304210" y="4041940"/>
            <a:ext cx="4958249" cy="8571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8800" b="1" dirty="0">
                <a:solidFill>
                  <a:srgbClr val="FFFF00"/>
                </a:solidFill>
                <a:latin typeface="MV Boli" panose="02000500030200090000" pitchFamily="2" charset="0"/>
                <a:cs typeface="MV Boli" panose="02000500030200090000" pitchFamily="2" charset="0"/>
              </a:rPr>
              <a:t>T</a:t>
            </a:r>
            <a:r>
              <a:rPr lang="en-US" altLang="zh-TW" sz="8800" b="1" dirty="0" smtClean="0">
                <a:solidFill>
                  <a:srgbClr val="FFFF00"/>
                </a:solidFill>
                <a:latin typeface="MV Boli" panose="02000500030200090000" pitchFamily="2" charset="0"/>
                <a:cs typeface="MV Boli" panose="02000500030200090000" pitchFamily="2" charset="0"/>
              </a:rPr>
              <a:t>he </a:t>
            </a:r>
            <a:r>
              <a:rPr lang="en-US" altLang="zh-TW" sz="8800" b="1" dirty="0">
                <a:solidFill>
                  <a:srgbClr val="FFFF00"/>
                </a:solidFill>
                <a:latin typeface="MV Boli" panose="02000500030200090000" pitchFamily="2" charset="0"/>
                <a:cs typeface="MV Boli" panose="02000500030200090000" pitchFamily="2" charset="0"/>
              </a:rPr>
              <a:t>U</a:t>
            </a:r>
            <a:r>
              <a:rPr lang="en-US" altLang="zh-TW" sz="8800" b="1" dirty="0" smtClean="0">
                <a:solidFill>
                  <a:srgbClr val="FFFF00"/>
                </a:solidFill>
                <a:latin typeface="MV Boli" panose="02000500030200090000" pitchFamily="2" charset="0"/>
                <a:cs typeface="MV Boli" panose="02000500030200090000" pitchFamily="2" charset="0"/>
              </a:rPr>
              <a:t>nited Kingdom</a:t>
            </a:r>
            <a:endParaRPr lang="zh-TW" altLang="en-US" sz="8800" b="1" dirty="0">
              <a:solidFill>
                <a:srgbClr val="FFFF00"/>
              </a:solidFill>
              <a:latin typeface="MV Boli" panose="02000500030200090000" pitchFamily="2" charset="0"/>
              <a:cs typeface="MV Boli" panose="02000500030200090000" pitchFamily="2" charset="0"/>
            </a:endParaRPr>
          </a:p>
        </p:txBody>
      </p:sp>
      <p:sp>
        <p:nvSpPr>
          <p:cNvPr id="2" name="矩形 1"/>
          <p:cNvSpPr/>
          <p:nvPr/>
        </p:nvSpPr>
        <p:spPr>
          <a:xfrm>
            <a:off x="510883" y="-12974"/>
            <a:ext cx="831307" cy="6858000"/>
          </a:xfrm>
          <a:prstGeom prst="rect">
            <a:avLst/>
          </a:prstGeom>
          <a:solidFill>
            <a:schemeClr val="bg2">
              <a:lumMod val="2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3975821" y="2316178"/>
            <a:ext cx="6663351" cy="4019739"/>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1668154" y="1545878"/>
            <a:ext cx="6663351" cy="4019739"/>
          </a:xfrm>
          <a:prstGeom prst="rect">
            <a:avLst/>
          </a:prstGeom>
          <a:noFill/>
          <a:ln w="762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11222727" y="-11637"/>
            <a:ext cx="969273" cy="6882611"/>
          </a:xfrm>
          <a:prstGeom prst="rect">
            <a:avLst/>
          </a:prstGeom>
          <a:solidFill>
            <a:srgbClr val="C0000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p>
        </p:txBody>
      </p:sp>
      <p:pic>
        <p:nvPicPr>
          <p:cNvPr id="1032" name="Picture 8" descr="ãè±å åæãçåçæå°çµæ"/>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710" y="2154744"/>
            <a:ext cx="4190419" cy="2614903"/>
          </a:xfrm>
          <a:prstGeom prst="rect">
            <a:avLst/>
          </a:prstGeom>
          <a:noFill/>
          <a:extLst>
            <a:ext uri="{909E8E84-426E-40DD-AFC4-6F175D3DCCD1}">
              <a14:hiddenFill xmlns:a14="http://schemas.microsoft.com/office/drawing/2010/main">
                <a:solidFill>
                  <a:srgbClr val="FFFFFF"/>
                </a:solidFill>
              </a14:hiddenFill>
            </a:ext>
          </a:extLst>
        </p:spPr>
      </p:pic>
      <p:sp>
        <p:nvSpPr>
          <p:cNvPr id="5" name="文字方塊 4"/>
          <p:cNvSpPr txBox="1"/>
          <p:nvPr/>
        </p:nvSpPr>
        <p:spPr>
          <a:xfrm rot="5400000">
            <a:off x="10082844" y="3657220"/>
            <a:ext cx="3249038" cy="769441"/>
          </a:xfrm>
          <a:prstGeom prst="rect">
            <a:avLst/>
          </a:prstGeom>
          <a:noFill/>
        </p:spPr>
        <p:txBody>
          <a:bodyPr wrap="square" rtlCol="0">
            <a:spAutoFit/>
          </a:bodyPr>
          <a:lstStyle/>
          <a:p>
            <a:r>
              <a:rPr lang="en-US" altLang="zh-TW" sz="4400" b="1" dirty="0" smtClean="0">
                <a:solidFill>
                  <a:schemeClr val="bg1"/>
                </a:solidFill>
              </a:rPr>
              <a:t>Chapter 2</a:t>
            </a:r>
            <a:endParaRPr lang="zh-TW" altLang="en-US" sz="4400" b="1" dirty="0">
              <a:solidFill>
                <a:schemeClr val="bg1"/>
              </a:solidFill>
            </a:endParaRPr>
          </a:p>
        </p:txBody>
      </p:sp>
      <p:pic>
        <p:nvPicPr>
          <p:cNvPr id="3" name="音訊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05095618"/>
      </p:ext>
    </p:extLst>
  </p:cSld>
  <p:clrMapOvr>
    <a:masterClrMapping/>
  </p:clrMapOvr>
  <mc:AlternateContent xmlns:mc="http://schemas.openxmlformats.org/markup-compatibility/2006">
    <mc:Choice xmlns:p14="http://schemas.microsoft.com/office/powerpoint/2010/main" Requires="p14">
      <p:transition spd="slow" p14:dur="2000" advTm="3255"/>
    </mc:Choice>
    <mc:Fallback>
      <p:transition spd="slow" advTm="3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ãè±åãçåçæå°çµæ"/>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937"/>
            <a:ext cx="12192000" cy="6850063"/>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0" y="0"/>
            <a:ext cx="12192000" cy="6858000"/>
          </a:xfrm>
          <a:prstGeom prst="rect">
            <a:avLst/>
          </a:prstGeom>
          <a:solidFill>
            <a:schemeClr val="bg2">
              <a:lumMod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3748772" y="1050717"/>
            <a:ext cx="7549953" cy="1588168"/>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p:cNvSpPr txBox="1"/>
          <p:nvPr/>
        </p:nvSpPr>
        <p:spPr>
          <a:xfrm>
            <a:off x="4149895" y="1262567"/>
            <a:ext cx="6732474" cy="1569660"/>
          </a:xfrm>
          <a:prstGeom prst="rect">
            <a:avLst/>
          </a:prstGeom>
          <a:noFill/>
        </p:spPr>
        <p:txBody>
          <a:bodyPr wrap="square" rtlCol="0">
            <a:spAutoFit/>
          </a:bodyPr>
          <a:lstStyle/>
          <a:p>
            <a:r>
              <a:rPr lang="en-US" altLang="zh-TW" sz="2400" dirty="0">
                <a:solidFill>
                  <a:schemeClr val="bg1"/>
                </a:solidFill>
                <a:latin typeface="Times New Roman" panose="02020603050405020304" pitchFamily="18" charset="0"/>
                <a:cs typeface="Times New Roman" panose="02020603050405020304" pitchFamily="18" charset="0"/>
              </a:rPr>
              <a:t>England is a highly urbanized country, with 80% of its population living in cities, and only 2% of the population working in agriculture</a:t>
            </a:r>
            <a:r>
              <a:rPr lang="en-US" altLang="zh-TW" sz="2400" dirty="0">
                <a:solidFill>
                  <a:schemeClr val="bg1"/>
                </a:solidFill>
              </a:rPr>
              <a:t>. </a:t>
            </a:r>
          </a:p>
          <a:p>
            <a:endParaRPr lang="zh-TW" altLang="en-US" sz="2400" dirty="0">
              <a:solidFill>
                <a:schemeClr val="bg1"/>
              </a:solidFill>
            </a:endParaRPr>
          </a:p>
        </p:txBody>
      </p:sp>
      <p:sp>
        <p:nvSpPr>
          <p:cNvPr id="6" name="橢圓 5"/>
          <p:cNvSpPr/>
          <p:nvPr/>
        </p:nvSpPr>
        <p:spPr>
          <a:xfrm>
            <a:off x="1119227" y="409753"/>
            <a:ext cx="2987548" cy="2985564"/>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26" name="Picture 2" descr="ç¸éåç"/>
          <p:cNvPicPr>
            <a:picLocks noChangeAspect="1" noChangeArrowheads="1"/>
          </p:cNvPicPr>
          <p:nvPr/>
        </p:nvPicPr>
        <p:blipFill>
          <a:blip r:embed="rId5">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312445" y="658026"/>
            <a:ext cx="2794330" cy="2235464"/>
          </a:xfrm>
          <a:prstGeom prst="rect">
            <a:avLst/>
          </a:prstGeom>
          <a:noFill/>
          <a:extLst>
            <a:ext uri="{909E8E84-426E-40DD-AFC4-6F175D3DCCD1}">
              <a14:hiddenFill xmlns:a14="http://schemas.microsoft.com/office/drawing/2010/main">
                <a:solidFill>
                  <a:srgbClr val="FFFFFF"/>
                </a:solidFill>
              </a14:hiddenFill>
            </a:ext>
          </a:extLst>
        </p:spPr>
      </p:pic>
      <p:sp>
        <p:nvSpPr>
          <p:cNvPr id="13" name="橢圓 12"/>
          <p:cNvSpPr/>
          <p:nvPr/>
        </p:nvSpPr>
        <p:spPr>
          <a:xfrm>
            <a:off x="1256360" y="3700187"/>
            <a:ext cx="2987548" cy="2985564"/>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3685396" y="4149658"/>
            <a:ext cx="7694809" cy="220845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4"/>
          <p:cNvSpPr txBox="1"/>
          <p:nvPr/>
        </p:nvSpPr>
        <p:spPr>
          <a:xfrm>
            <a:off x="4256728" y="4223473"/>
            <a:ext cx="7041997" cy="1938992"/>
          </a:xfrm>
          <a:prstGeom prst="rect">
            <a:avLst/>
          </a:prstGeom>
          <a:noFill/>
        </p:spPr>
        <p:txBody>
          <a:bodyPr wrap="square" rtlCol="0">
            <a:spAutoFit/>
          </a:bodyPr>
          <a:lstStyle/>
          <a:p>
            <a:r>
              <a:rPr lang="en-US" altLang="zh-TW" sz="2400" dirty="0">
                <a:solidFill>
                  <a:schemeClr val="bg1"/>
                </a:solidFill>
                <a:latin typeface="Times New Roman" panose="02020603050405020304" pitchFamily="18" charset="0"/>
                <a:cs typeface="Times New Roman" panose="02020603050405020304" pitchFamily="18" charset="0"/>
              </a:rPr>
              <a:t>England is physically the largest of the four nations, and it has by far the largest population.  This dominance in size is reflected in a cultural and economic dominance too, which has the result that people in foreign countries when they mean the UK. </a:t>
            </a:r>
            <a:r>
              <a:rPr lang="en-US" altLang="zh-TW" sz="2400" dirty="0">
                <a:solidFill>
                  <a:schemeClr val="bg1"/>
                </a:solidFill>
              </a:rPr>
              <a:t> </a:t>
            </a:r>
            <a:endParaRPr lang="zh-TW" altLang="en-US" sz="2400" dirty="0">
              <a:solidFill>
                <a:schemeClr val="bg1"/>
              </a:solidFill>
            </a:endParaRPr>
          </a:p>
        </p:txBody>
      </p:sp>
      <p:pic>
        <p:nvPicPr>
          <p:cNvPr id="1030" name="Picture 6" descr="ç¸éåç"/>
          <p:cNvPicPr>
            <a:picLocks noChangeAspect="1" noChangeArrowheads="1"/>
          </p:cNvPicPr>
          <p:nvPr/>
        </p:nvPicPr>
        <p:blipFill rotWithShape="1">
          <a:blip r:embed="rId6">
            <a:extLst>
              <a:ext uri="{28A0092B-C50C-407E-A947-70E740481C1C}">
                <a14:useLocalDpi xmlns:a14="http://schemas.microsoft.com/office/drawing/2010/main" val="0"/>
              </a:ext>
            </a:extLst>
          </a:blip>
          <a:srcRect l="15777"/>
          <a:stretch/>
        </p:blipFill>
        <p:spPr bwMode="auto">
          <a:xfrm>
            <a:off x="1426021" y="4035764"/>
            <a:ext cx="2648225" cy="2314410"/>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2" name="音訊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75228268"/>
      </p:ext>
    </p:extLst>
  </p:cSld>
  <p:clrMapOvr>
    <a:masterClrMapping/>
  </p:clrMapOvr>
  <mc:AlternateContent xmlns:mc="http://schemas.openxmlformats.org/markup-compatibility/2006">
    <mc:Choice xmlns:p14="http://schemas.microsoft.com/office/powerpoint/2010/main" Requires="p14">
      <p:transition spd="slow" p14:dur="2000" advTm="38221"/>
    </mc:Choice>
    <mc:Fallback>
      <p:transition spd="slow" advTm="38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1" y="0"/>
            <a:ext cx="12192000" cy="6858000"/>
          </a:xfrm>
          <a:prstGeom prst="rect">
            <a:avLst/>
          </a:prstGeom>
          <a:solidFill>
            <a:schemeClr val="bg2">
              <a:lumMod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AutoShape 4" descr="ãè±åãçåçæå°çµæ"/>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2058" name="Picture 10" descr="ãè±åãçåçæå°çµæ"/>
          <p:cNvPicPr>
            <a:picLocks noChangeAspect="1" noChangeArrowheads="1"/>
          </p:cNvPicPr>
          <p:nvPr/>
        </p:nvPicPr>
        <p:blipFill rotWithShape="1">
          <a:blip r:embed="rId4">
            <a:grayscl/>
            <a:extLst>
              <a:ext uri="{28A0092B-C50C-407E-A947-70E740481C1C}">
                <a14:useLocalDpi xmlns:a14="http://schemas.microsoft.com/office/drawing/2010/main" val="0"/>
              </a:ext>
            </a:extLst>
          </a:blip>
          <a:srcRect b="26904"/>
          <a:stretch/>
        </p:blipFill>
        <p:spPr bwMode="auto">
          <a:xfrm>
            <a:off x="0" y="1366788"/>
            <a:ext cx="12192000" cy="3989438"/>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729883" y="7937"/>
            <a:ext cx="386647" cy="685006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3" name="矩形 12"/>
          <p:cNvSpPr/>
          <p:nvPr/>
        </p:nvSpPr>
        <p:spPr>
          <a:xfrm>
            <a:off x="1740534" y="748364"/>
            <a:ext cx="367797" cy="536127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5" name="矩形 14"/>
          <p:cNvSpPr/>
          <p:nvPr/>
        </p:nvSpPr>
        <p:spPr>
          <a:xfrm>
            <a:off x="2603633" y="1366788"/>
            <a:ext cx="226195" cy="3989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6" name="矩形 15"/>
          <p:cNvSpPr/>
          <p:nvPr/>
        </p:nvSpPr>
        <p:spPr>
          <a:xfrm>
            <a:off x="5360853" y="-1"/>
            <a:ext cx="5743876" cy="685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內容版面配置區 2"/>
          <p:cNvSpPr>
            <a:spLocks noGrp="1"/>
          </p:cNvSpPr>
          <p:nvPr>
            <p:ph idx="1"/>
          </p:nvPr>
        </p:nvSpPr>
        <p:spPr>
          <a:xfrm>
            <a:off x="5794391" y="894791"/>
            <a:ext cx="4876800" cy="5214845"/>
          </a:xfrm>
        </p:spPr>
        <p:txBody>
          <a:bodyPr>
            <a:normAutofit fontScale="92500"/>
          </a:bodyPr>
          <a:lstStyle/>
          <a:p>
            <a:pPr marL="0" indent="0" algn="just">
              <a:buNone/>
            </a:pPr>
            <a:r>
              <a:rPr lang="en-US" altLang="zh-TW" sz="2400" dirty="0" smtClean="0">
                <a:solidFill>
                  <a:schemeClr val="bg1"/>
                </a:solidFill>
                <a:latin typeface="Times New Roman" panose="02020603050405020304" pitchFamily="18" charset="0"/>
                <a:cs typeface="Times New Roman" panose="02020603050405020304" pitchFamily="18" charset="0"/>
              </a:rPr>
              <a:t>British history has been a history of invasions.  Before the first century AD Britain was made up of many tribal kingdoms of Celtic people: a powerful culture originated in central Europe</a:t>
            </a:r>
            <a:r>
              <a:rPr lang="en-US" altLang="zh-TW" dirty="0" smtClean="0">
                <a:solidFill>
                  <a:schemeClr val="bg1"/>
                </a:solidFill>
              </a:rPr>
              <a:t>. </a:t>
            </a:r>
            <a:r>
              <a:rPr lang="en-US" altLang="zh-TW" sz="2400" dirty="0" smtClean="0">
                <a:solidFill>
                  <a:schemeClr val="bg1"/>
                </a:solidFill>
                <a:latin typeface="Times New Roman" panose="02020603050405020304" pitchFamily="18" charset="0"/>
                <a:cs typeface="Times New Roman" panose="02020603050405020304" pitchFamily="18" charset="0"/>
              </a:rPr>
              <a:t>In 43 AD Britain was invaded by the Roman Empire, and England and Wales became a part of Roman Empire for nearly 400 years.  As the Roman Empire came under threat from the east, the Roman armies and Roman protection were withdrawn from Britain, and Britain was again divided into small kingdoms, and again it came under threat from outside, this time from Germanic peoples: the Angles, and the Saxons.</a:t>
            </a:r>
            <a:endParaRPr lang="zh-TW" altLang="en-US" dirty="0">
              <a:solidFill>
                <a:schemeClr val="bg1"/>
              </a:solidFill>
            </a:endParaRPr>
          </a:p>
        </p:txBody>
      </p:sp>
      <p:pic>
        <p:nvPicPr>
          <p:cNvPr id="2" name="音訊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32723075"/>
      </p:ext>
    </p:extLst>
  </p:cSld>
  <p:clrMapOvr>
    <a:masterClrMapping/>
  </p:clrMapOvr>
  <mc:AlternateContent xmlns:mc="http://schemas.openxmlformats.org/markup-compatibility/2006">
    <mc:Choice xmlns:p14="http://schemas.microsoft.com/office/powerpoint/2010/main" Requires="p14">
      <p:transition spd="slow" p14:dur="2000" advTm="70610"/>
    </mc:Choice>
    <mc:Fallback>
      <p:transition spd="slow" advTm="70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7" descr="相關圖片"/>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p:cNvSpPr/>
          <p:nvPr/>
        </p:nvSpPr>
        <p:spPr>
          <a:xfrm>
            <a:off x="0" y="0"/>
            <a:ext cx="12192000" cy="6858001"/>
          </a:xfrm>
          <a:prstGeom prst="rect">
            <a:avLst/>
          </a:prstGeom>
          <a:solidFill>
            <a:schemeClr val="tx2">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 name="矩形 1"/>
          <p:cNvSpPr/>
          <p:nvPr/>
        </p:nvSpPr>
        <p:spPr>
          <a:xfrm>
            <a:off x="-1" y="277576"/>
            <a:ext cx="6303523" cy="86518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101" name="Rectangle 2"/>
          <p:cNvSpPr>
            <a:spLocks noGrp="1" noRot="1" noChangeArrowheads="1"/>
          </p:cNvSpPr>
          <p:nvPr>
            <p:ph type="title"/>
          </p:nvPr>
        </p:nvSpPr>
        <p:spPr>
          <a:xfrm>
            <a:off x="101669" y="47387"/>
            <a:ext cx="5569557" cy="1325563"/>
          </a:xfrm>
        </p:spPr>
        <p:txBody>
          <a:bodyPr/>
          <a:lstStyle/>
          <a:p>
            <a:pPr eaLnBrk="1" hangingPunct="1"/>
            <a:r>
              <a:rPr lang="en-US" altLang="zh-TW" dirty="0" smtClean="0">
                <a:solidFill>
                  <a:schemeClr val="bg1"/>
                </a:solidFill>
              </a:rPr>
              <a:t>Take it off or put it on</a:t>
            </a:r>
          </a:p>
        </p:txBody>
      </p:sp>
      <p:pic>
        <p:nvPicPr>
          <p:cNvPr id="4102" name="Picture 5" descr="「禁止在穆斯林清真寺和佛教寺院内使用。」的圖片搜尋結果"/>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416" y="1951039"/>
            <a:ext cx="5386827" cy="3860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p:cNvSpPr/>
          <p:nvPr/>
        </p:nvSpPr>
        <p:spPr>
          <a:xfrm>
            <a:off x="6594720" y="1639635"/>
            <a:ext cx="5101803" cy="4483091"/>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104" name="Rectangle 3"/>
          <p:cNvSpPr>
            <a:spLocks noGrp="1" noRot="1" noChangeArrowheads="1"/>
          </p:cNvSpPr>
          <p:nvPr>
            <p:ph idx="1"/>
          </p:nvPr>
        </p:nvSpPr>
        <p:spPr>
          <a:xfrm>
            <a:off x="6896911" y="2010057"/>
            <a:ext cx="4620638" cy="3914088"/>
          </a:xfrm>
        </p:spPr>
        <p:txBody>
          <a:bodyPr>
            <a:normAutofit lnSpcReduction="10000"/>
          </a:bodyPr>
          <a:lstStyle/>
          <a:p>
            <a:pPr marL="0" indent="0">
              <a:buNone/>
            </a:pPr>
            <a:r>
              <a:rPr lang="en-US" altLang="zh-TW" dirty="0" smtClean="0">
                <a:solidFill>
                  <a:schemeClr val="bg1"/>
                </a:solidFill>
              </a:rPr>
              <a:t>Shoes are among the biggest offenders in the East, even if you war a 5AAA.  They are forbidden within Muslim mosques and Buddhist temples.  Never wear them into Japanese homes or restaurants unless the owner insists.  And in Indian and Indonesian homes, if the host goes shoeless, do likewise. </a:t>
            </a:r>
          </a:p>
        </p:txBody>
      </p:sp>
      <p:pic>
        <p:nvPicPr>
          <p:cNvPr id="3" name="音訊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24327886"/>
      </p:ext>
    </p:extLst>
  </p:cSld>
  <p:clrMapOvr>
    <a:masterClrMapping/>
  </p:clrMapOvr>
  <mc:AlternateContent xmlns:mc="http://schemas.openxmlformats.org/markup-compatibility/2006">
    <mc:Choice xmlns:p14="http://schemas.microsoft.com/office/powerpoint/2010/main" Requires="p14">
      <p:transition spd="slow" p14:dur="2000" advTm="67281"/>
    </mc:Choice>
    <mc:Fallback>
      <p:transition spd="slow" advTm="67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12192000" cy="6858000"/>
          </a:xfrm>
          <a:prstGeom prst="rect">
            <a:avLst/>
          </a:prstGeom>
          <a:solidFill>
            <a:schemeClr val="bg2">
              <a:lumMod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126" name="Picture 6" descr="ç¸éåç"/>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138" y="1807144"/>
            <a:ext cx="4291263" cy="3265370"/>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p:nvSpPr>
        <p:spPr>
          <a:xfrm>
            <a:off x="5465336" y="0"/>
            <a:ext cx="6190858" cy="685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內容版面配置區 2"/>
          <p:cNvSpPr>
            <a:spLocks noGrp="1"/>
          </p:cNvSpPr>
          <p:nvPr>
            <p:ph idx="1"/>
          </p:nvPr>
        </p:nvSpPr>
        <p:spPr>
          <a:xfrm>
            <a:off x="5569819" y="1325880"/>
            <a:ext cx="5836118" cy="4995512"/>
          </a:xfrm>
        </p:spPr>
        <p:txBody>
          <a:bodyPr>
            <a:normAutofit/>
          </a:bodyPr>
          <a:lstStyle/>
          <a:p>
            <a:r>
              <a:rPr lang="en-US" altLang="zh-TW" sz="2400" dirty="0" smtClean="0">
                <a:solidFill>
                  <a:schemeClr val="bg1"/>
                </a:solidFill>
                <a:latin typeface="Times New Roman" panose="02020603050405020304" pitchFamily="18" charset="0"/>
                <a:cs typeface="Times New Roman" panose="02020603050405020304" pitchFamily="18" charset="0"/>
              </a:rPr>
              <a:t>Whether Arthur’s success, legend or not, it did not last, for the Anglo-Saxon did succeed in invading Britain, and either absorbed the Celtic people, or pushed them to the western and northern edges of Britain</a:t>
            </a:r>
            <a:r>
              <a:rPr lang="en-US" altLang="zh-TW" dirty="0" smtClean="0">
                <a:solidFill>
                  <a:schemeClr val="bg1"/>
                </a:solidFill>
              </a:rPr>
              <a:t>.</a:t>
            </a:r>
          </a:p>
          <a:p>
            <a:pPr marL="0" indent="0">
              <a:buNone/>
            </a:pPr>
            <a:r>
              <a:rPr lang="en-US" altLang="zh-TW" dirty="0" smtClean="0">
                <a:solidFill>
                  <a:schemeClr val="bg1"/>
                </a:solidFill>
              </a:rPr>
              <a:t>  </a:t>
            </a:r>
            <a:endParaRPr lang="en-US" altLang="zh-TW" sz="2400" dirty="0" smtClean="0">
              <a:solidFill>
                <a:schemeClr val="bg1"/>
              </a:solidFill>
              <a:latin typeface="Times New Roman" panose="02020603050405020304" pitchFamily="18" charset="0"/>
              <a:cs typeface="Times New Roman" panose="02020603050405020304" pitchFamily="18" charset="0"/>
            </a:endParaRPr>
          </a:p>
          <a:p>
            <a:r>
              <a:rPr lang="en-US" altLang="zh-TW" sz="2400" dirty="0" smtClean="0">
                <a:solidFill>
                  <a:schemeClr val="bg1"/>
                </a:solidFill>
                <a:latin typeface="Times New Roman" panose="02020603050405020304" pitchFamily="18" charset="0"/>
                <a:cs typeface="Times New Roman" panose="02020603050405020304" pitchFamily="18" charset="0"/>
              </a:rPr>
              <a:t>The next invaders were the Normans, from Northern France, who were descendants of Vikings.  William of Normandy took the English throne, and became William the First of England.  The Tower of London, a castle in the center of London which he built, stills stands today. </a:t>
            </a:r>
            <a:endParaRPr lang="zh-TW" altLang="en-US" dirty="0">
              <a:solidFill>
                <a:schemeClr val="bg1"/>
              </a:solidFill>
            </a:endParaRPr>
          </a:p>
        </p:txBody>
      </p:sp>
      <p:pic>
        <p:nvPicPr>
          <p:cNvPr id="2" name="音訊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0936284"/>
      </p:ext>
    </p:extLst>
  </p:cSld>
  <p:clrMapOvr>
    <a:masterClrMapping/>
  </p:clrMapOvr>
  <mc:AlternateContent xmlns:mc="http://schemas.openxmlformats.org/markup-compatibility/2006">
    <mc:Choice xmlns:p14="http://schemas.microsoft.com/office/powerpoint/2010/main" Requires="p14">
      <p:transition spd="slow" p14:dur="2000" advTm="67081"/>
    </mc:Choice>
    <mc:Fallback>
      <p:transition spd="slow" advTm="67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bg2">
              <a:lumMod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AutoShape 2" descr="ãèªè¨ãçåçæå°çµæ"/>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1028" name="Picture 4" descr="ãè±å Gardeningãçåçæå°çµæ"/>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4289" y="3675707"/>
            <a:ext cx="5607711" cy="2968582"/>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24064" y="3675707"/>
            <a:ext cx="6608354" cy="2968582"/>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p:cNvSpPr txBox="1"/>
          <p:nvPr/>
        </p:nvSpPr>
        <p:spPr>
          <a:xfrm>
            <a:off x="475643" y="4390521"/>
            <a:ext cx="5654220" cy="1938992"/>
          </a:xfrm>
          <a:prstGeom prst="rect">
            <a:avLst/>
          </a:prstGeom>
          <a:noFill/>
        </p:spPr>
        <p:txBody>
          <a:bodyPr wrap="square" rtlCol="0">
            <a:spAutoFit/>
          </a:bodyPr>
          <a:lstStyle/>
          <a:p>
            <a:r>
              <a:rPr lang="en-US" altLang="zh-TW" sz="2400" dirty="0">
                <a:solidFill>
                  <a:schemeClr val="bg1"/>
                </a:solidFill>
                <a:latin typeface="Times New Roman" panose="02020603050405020304" pitchFamily="18" charset="0"/>
                <a:cs typeface="Times New Roman" panose="02020603050405020304" pitchFamily="18" charset="0"/>
              </a:rPr>
              <a:t>Gardening is one of the most popular pastimes in England, and the back garden provides a place where people’s outdoor life at home can go on out of the public gaze.  </a:t>
            </a:r>
            <a:endParaRPr lang="zh-TW" altLang="en-US" sz="2400" dirty="0">
              <a:solidFill>
                <a:schemeClr val="bg1"/>
              </a:solidFill>
              <a:latin typeface="Times New Roman" panose="02020603050405020304" pitchFamily="18" charset="0"/>
              <a:cs typeface="Times New Roman" panose="02020603050405020304" pitchFamily="18" charset="0"/>
            </a:endParaRPr>
          </a:p>
          <a:p>
            <a:endParaRPr lang="zh-TW" altLang="en-US" sz="2400" dirty="0">
              <a:solidFill>
                <a:schemeClr val="bg1"/>
              </a:solidFill>
              <a:latin typeface="Times New Roman" panose="02020603050405020304" pitchFamily="18" charset="0"/>
              <a:cs typeface="Times New Roman" panose="02020603050405020304" pitchFamily="18" charset="0"/>
            </a:endParaRPr>
          </a:p>
        </p:txBody>
      </p:sp>
      <p:pic>
        <p:nvPicPr>
          <p:cNvPr id="1032" name="Picture 8" descr="ç¸éåç"/>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93414"/>
            <a:ext cx="5205742" cy="2602871"/>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10"/>
          <p:cNvSpPr/>
          <p:nvPr/>
        </p:nvSpPr>
        <p:spPr>
          <a:xfrm>
            <a:off x="4264774" y="491334"/>
            <a:ext cx="7927226" cy="2604951"/>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內容版面配置區 2"/>
          <p:cNvSpPr>
            <a:spLocks noGrp="1"/>
          </p:cNvSpPr>
          <p:nvPr>
            <p:ph idx="1"/>
          </p:nvPr>
        </p:nvSpPr>
        <p:spPr>
          <a:xfrm>
            <a:off x="4880334" y="940776"/>
            <a:ext cx="6696105" cy="1920753"/>
          </a:xfrm>
        </p:spPr>
        <p:txBody>
          <a:bodyPr>
            <a:normAutofit/>
          </a:bodyPr>
          <a:lstStyle/>
          <a:p>
            <a:pPr marL="0" indent="0">
              <a:buNone/>
            </a:pPr>
            <a:r>
              <a:rPr lang="en-US" altLang="zh-TW" sz="2400" dirty="0" smtClean="0">
                <a:solidFill>
                  <a:schemeClr val="bg1"/>
                </a:solidFill>
                <a:latin typeface="Times New Roman" panose="02020603050405020304" pitchFamily="18" charset="0"/>
                <a:cs typeface="Times New Roman" panose="02020603050405020304" pitchFamily="18" charset="0"/>
              </a:rPr>
              <a:t>The next three hundred years may be thought of as a Norman (and French-speaking) aristocracy ruling a largely Saxon and English-speaking population.  It is this situation which produced another of England’s heroic legends.  </a:t>
            </a:r>
          </a:p>
          <a:p>
            <a:endParaRPr lang="en-US" altLang="zh-TW" sz="2400" dirty="0" smtClean="0">
              <a:solidFill>
                <a:schemeClr val="bg1"/>
              </a:solidFill>
              <a:latin typeface="Times New Roman" panose="02020603050405020304" pitchFamily="18" charset="0"/>
              <a:cs typeface="Times New Roman" panose="02020603050405020304" pitchFamily="18" charset="0"/>
            </a:endParaRPr>
          </a:p>
        </p:txBody>
      </p:sp>
      <p:pic>
        <p:nvPicPr>
          <p:cNvPr id="5" name="音訊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56351694"/>
      </p:ext>
    </p:extLst>
  </p:cSld>
  <p:clrMapOvr>
    <a:masterClrMapping/>
  </p:clrMapOvr>
  <mc:AlternateContent xmlns:mc="http://schemas.openxmlformats.org/markup-compatibility/2006">
    <mc:Choice xmlns:p14="http://schemas.microsoft.com/office/powerpoint/2010/main" Requires="p14">
      <p:transition spd="slow" p14:dur="2000" advTm="46119"/>
    </mc:Choice>
    <mc:Fallback>
      <p:transition spd="slow" advTm="46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bg2">
              <a:lumMod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內容版面配置區 2"/>
          <p:cNvSpPr>
            <a:spLocks noGrp="1"/>
          </p:cNvSpPr>
          <p:nvPr>
            <p:ph idx="1"/>
          </p:nvPr>
        </p:nvSpPr>
        <p:spPr>
          <a:xfrm>
            <a:off x="878186" y="4751845"/>
            <a:ext cx="10804232" cy="1533869"/>
          </a:xfrm>
        </p:spPr>
        <p:txBody>
          <a:bodyPr>
            <a:normAutofit/>
          </a:bodyPr>
          <a:lstStyle/>
          <a:p>
            <a:pPr marL="0" indent="0">
              <a:buNone/>
            </a:pPr>
            <a:r>
              <a:rPr lang="en-US" altLang="zh-TW" sz="2400" dirty="0" smtClean="0">
                <a:solidFill>
                  <a:schemeClr val="bg1"/>
                </a:solidFill>
                <a:latin typeface="Times New Roman" panose="02020603050405020304" pitchFamily="18" charset="0"/>
                <a:cs typeface="Times New Roman" panose="02020603050405020304" pitchFamily="18" charset="0"/>
              </a:rPr>
              <a:t>The next few hundred years following the Norman invasion can be seen as a process of joining together the various parts of the British Isles under English rule.  At the same time power was gradually transferred from the monarch to the parliament.  </a:t>
            </a:r>
            <a:endParaRPr lang="zh-TW" altLang="en-US" sz="2400" dirty="0">
              <a:solidFill>
                <a:schemeClr val="bg1"/>
              </a:solidFill>
              <a:latin typeface="Times New Roman" panose="02020603050405020304" pitchFamily="18" charset="0"/>
              <a:cs typeface="Times New Roman" panose="02020603050405020304" pitchFamily="18" charset="0"/>
            </a:endParaRPr>
          </a:p>
        </p:txBody>
      </p:sp>
      <p:pic>
        <p:nvPicPr>
          <p:cNvPr id="5" name="Picture 10" descr="ãè±åãçåçæå°çµæ"/>
          <p:cNvPicPr>
            <a:picLocks noChangeAspect="1" noChangeArrowheads="1"/>
          </p:cNvPicPr>
          <p:nvPr/>
        </p:nvPicPr>
        <p:blipFill rotWithShape="1">
          <a:blip r:embed="rId4">
            <a:grayscl/>
            <a:extLst>
              <a:ext uri="{28A0092B-C50C-407E-A947-70E740481C1C}">
                <a14:useLocalDpi xmlns:a14="http://schemas.microsoft.com/office/drawing/2010/main" val="0"/>
              </a:ext>
            </a:extLst>
          </a:blip>
          <a:srcRect b="26904"/>
          <a:stretch/>
        </p:blipFill>
        <p:spPr bwMode="auto">
          <a:xfrm>
            <a:off x="0" y="-9054"/>
            <a:ext cx="12192000" cy="3989438"/>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488887" y="4237022"/>
            <a:ext cx="244443" cy="2209046"/>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 name="音訊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65369462"/>
      </p:ext>
    </p:extLst>
  </p:cSld>
  <p:clrMapOvr>
    <a:masterClrMapping/>
  </p:clrMapOvr>
  <mc:AlternateContent xmlns:mc="http://schemas.openxmlformats.org/markup-compatibility/2006">
    <mc:Choice xmlns:p14="http://schemas.microsoft.com/office/powerpoint/2010/main" Requires="p14">
      <p:transition spd="slow" p14:dur="2000" advTm="22273"/>
    </mc:Choice>
    <mc:Fallback>
      <p:transition spd="slow" advTm="22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cotland」的圖片搜尋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902998"/>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6772" y="0"/>
            <a:ext cx="12192000" cy="6902998"/>
          </a:xfrm>
          <a:prstGeom prst="rect">
            <a:avLst/>
          </a:prstGeom>
          <a:solidFill>
            <a:schemeClr val="bg2">
              <a:lumMod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p:cNvSpPr/>
          <p:nvPr/>
        </p:nvSpPr>
        <p:spPr>
          <a:xfrm>
            <a:off x="30105" y="44998"/>
            <a:ext cx="831307" cy="6813002"/>
          </a:xfrm>
          <a:prstGeom prst="rect">
            <a:avLst/>
          </a:prstGeom>
          <a:solidFill>
            <a:schemeClr val="accent4">
              <a:lumMod val="75000"/>
            </a:schemeClr>
          </a:solid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6194881" y="718258"/>
            <a:ext cx="5246755" cy="5712688"/>
          </a:xfrm>
          <a:prstGeom prst="rect">
            <a:avLst/>
          </a:prstGeom>
          <a:solidFill>
            <a:schemeClr val="bg1">
              <a:alpha val="42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074" name="Picture 2" descr="ãScotlandãçåçæå°çµæ"/>
          <p:cNvPicPr>
            <a:picLocks noChangeAspect="1" noChangeArrowheads="1"/>
          </p:cNvPicPr>
          <p:nvPr/>
        </p:nvPicPr>
        <p:blipFill rotWithShape="1">
          <a:blip r:embed="rId5">
            <a:extLst>
              <a:ext uri="{28A0092B-C50C-407E-A947-70E740481C1C}">
                <a14:useLocalDpi xmlns:a14="http://schemas.microsoft.com/office/drawing/2010/main" val="0"/>
              </a:ext>
            </a:extLst>
          </a:blip>
          <a:srcRect t="20714" b="10294"/>
          <a:stretch/>
        </p:blipFill>
        <p:spPr bwMode="auto">
          <a:xfrm>
            <a:off x="861412" y="0"/>
            <a:ext cx="4651611" cy="2413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Scotland」的圖片搜尋結果"/>
          <p:cNvPicPr>
            <a:picLocks noChangeAspect="1" noChangeArrowheads="1"/>
          </p:cNvPicPr>
          <p:nvPr/>
        </p:nvPicPr>
        <p:blipFill rotWithShape="1">
          <a:blip r:embed="rId6">
            <a:extLst>
              <a:ext uri="{28A0092B-C50C-407E-A947-70E740481C1C}">
                <a14:useLocalDpi xmlns:a14="http://schemas.microsoft.com/office/drawing/2010/main" val="0"/>
              </a:ext>
            </a:extLst>
          </a:blip>
          <a:srcRect t="21564" b="24645"/>
          <a:stretch/>
        </p:blipFill>
        <p:spPr bwMode="auto">
          <a:xfrm>
            <a:off x="910718" y="2413000"/>
            <a:ext cx="4609078" cy="2561737"/>
          </a:xfrm>
          <a:prstGeom prst="rect">
            <a:avLst/>
          </a:prstGeom>
          <a:noFill/>
          <a:extLst>
            <a:ext uri="{909E8E84-426E-40DD-AFC4-6F175D3DCCD1}">
              <a14:hiddenFill xmlns:a14="http://schemas.microsoft.com/office/drawing/2010/main">
                <a:solidFill>
                  <a:srgbClr val="FFFFFF"/>
                </a:solidFill>
              </a14:hiddenFill>
            </a:ext>
          </a:extLst>
        </p:spPr>
      </p:pic>
      <p:sp>
        <p:nvSpPr>
          <p:cNvPr id="4" name="標題 1"/>
          <p:cNvSpPr txBox="1">
            <a:spLocks/>
          </p:cNvSpPr>
          <p:nvPr/>
        </p:nvSpPr>
        <p:spPr>
          <a:xfrm>
            <a:off x="6399284" y="3872994"/>
            <a:ext cx="4853863" cy="8571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8800" b="1" dirty="0">
                <a:solidFill>
                  <a:srgbClr val="FFFF00"/>
                </a:solidFill>
                <a:latin typeface="MV Boli" panose="02000500030200090000" pitchFamily="2" charset="0"/>
                <a:cs typeface="MV Boli" panose="02000500030200090000" pitchFamily="2" charset="0"/>
              </a:rPr>
              <a:t>Scotland</a:t>
            </a:r>
            <a:endParaRPr lang="zh-TW" altLang="en-US" sz="8800" b="1" dirty="0">
              <a:solidFill>
                <a:srgbClr val="FFFF00"/>
              </a:solidFill>
              <a:latin typeface="MV Boli" panose="02000500030200090000" pitchFamily="2" charset="0"/>
              <a:cs typeface="MV Boli" panose="02000500030200090000" pitchFamily="2" charset="0"/>
            </a:endParaRPr>
          </a:p>
          <a:p>
            <a:endParaRPr lang="zh-TW" altLang="en-US" sz="8800" b="1" dirty="0">
              <a:solidFill>
                <a:srgbClr val="FFFF00"/>
              </a:solidFill>
              <a:latin typeface="MV Boli" panose="02000500030200090000" pitchFamily="2" charset="0"/>
              <a:cs typeface="MV Boli" panose="02000500030200090000" pitchFamily="2" charset="0"/>
            </a:endParaRPr>
          </a:p>
        </p:txBody>
      </p:sp>
      <p:pic>
        <p:nvPicPr>
          <p:cNvPr id="1032" name="Picture 8" descr="「Scotland」的圖片搜尋結果"/>
          <p:cNvPicPr>
            <a:picLocks noChangeAspect="1" noChangeArrowheads="1"/>
          </p:cNvPicPr>
          <p:nvPr/>
        </p:nvPicPr>
        <p:blipFill rotWithShape="1">
          <a:blip r:embed="rId7">
            <a:extLst>
              <a:ext uri="{28A0092B-C50C-407E-A947-70E740481C1C}">
                <a14:useLocalDpi xmlns:a14="http://schemas.microsoft.com/office/drawing/2010/main" val="0"/>
              </a:ext>
            </a:extLst>
          </a:blip>
          <a:srcRect t="12334" b="22333"/>
          <a:stretch/>
        </p:blipFill>
        <p:spPr bwMode="auto">
          <a:xfrm>
            <a:off x="960023" y="4911960"/>
            <a:ext cx="4553000" cy="1983084"/>
          </a:xfrm>
          <a:prstGeom prst="rect">
            <a:avLst/>
          </a:prstGeom>
          <a:noFill/>
          <a:extLst>
            <a:ext uri="{909E8E84-426E-40DD-AFC4-6F175D3DCCD1}">
              <a14:hiddenFill xmlns:a14="http://schemas.microsoft.com/office/drawing/2010/main">
                <a:solidFill>
                  <a:srgbClr val="FFFFFF"/>
                </a:solidFill>
              </a14:hiddenFill>
            </a:ext>
          </a:extLst>
        </p:spPr>
      </p:pic>
      <p:pic>
        <p:nvPicPr>
          <p:cNvPr id="5" name="音訊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61555581"/>
      </p:ext>
    </p:extLst>
  </p:cSld>
  <p:clrMapOvr>
    <a:masterClrMapping/>
  </p:clrMapOvr>
  <mc:AlternateContent xmlns:mc="http://schemas.openxmlformats.org/markup-compatibility/2006">
    <mc:Choice xmlns:p14="http://schemas.microsoft.com/office/powerpoint/2010/main" Requires="p14">
      <p:transition spd="slow" p14:dur="2000" advTm="3256"/>
    </mc:Choice>
    <mc:Fallback>
      <p:transition spd="slow" advTm="3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ãScotlandãçåçæå°çµæ"/>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8" name="矩形 7"/>
          <p:cNvSpPr/>
          <p:nvPr/>
        </p:nvSpPr>
        <p:spPr>
          <a:xfrm>
            <a:off x="0" y="0"/>
            <a:ext cx="12192000" cy="6858000"/>
          </a:xfrm>
          <a:prstGeom prst="rect">
            <a:avLst/>
          </a:prstGeom>
          <a:solidFill>
            <a:schemeClr val="bg2">
              <a:lumMod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150" name="Picture 6" descr="ãScotlandãçåçæå°çµæ"/>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2886" y="1"/>
            <a:ext cx="10256588" cy="6858000"/>
          </a:xfrm>
          <a:prstGeom prst="flowChartInputOutput">
            <a:avLst/>
          </a:prstGeom>
          <a:noFill/>
          <a:extLst>
            <a:ext uri="{909E8E84-426E-40DD-AFC4-6F175D3DCCD1}">
              <a14:hiddenFill xmlns:a14="http://schemas.microsoft.com/office/drawing/2010/main">
                <a:solidFill>
                  <a:srgbClr val="FFFFFF"/>
                </a:solidFill>
              </a14:hiddenFill>
            </a:ext>
          </a:extLst>
        </p:spPr>
      </p:pic>
      <p:sp>
        <p:nvSpPr>
          <p:cNvPr id="3" name="內容版面配置區 2"/>
          <p:cNvSpPr>
            <a:spLocks noGrp="1"/>
          </p:cNvSpPr>
          <p:nvPr>
            <p:ph idx="1"/>
          </p:nvPr>
        </p:nvSpPr>
        <p:spPr>
          <a:xfrm>
            <a:off x="6601767" y="2701045"/>
            <a:ext cx="5074418" cy="4301418"/>
          </a:xfrm>
        </p:spPr>
        <p:txBody>
          <a:bodyPr>
            <a:normAutofit/>
          </a:bodyPr>
          <a:lstStyle/>
          <a:p>
            <a:pPr marL="0" indent="0">
              <a:buNone/>
            </a:pPr>
            <a:r>
              <a:rPr lang="en-US" altLang="zh-TW" sz="2400" dirty="0" smtClean="0">
                <a:solidFill>
                  <a:schemeClr val="bg1"/>
                </a:solidFill>
                <a:latin typeface="Times New Roman" panose="02020603050405020304" pitchFamily="18" charset="0"/>
                <a:cs typeface="Times New Roman" panose="02020603050405020304" pitchFamily="18" charset="0"/>
              </a:rPr>
              <a:t>Scotland is the second largest of the four nations, both in population and in geographical area.  It is also the most confident of its own identity because along among the non-English components of the UK it has previous spent a substantial period of history as a unified state independent of the UK.</a:t>
            </a:r>
            <a:endParaRPr lang="zh-TW" altLang="en-US" sz="2400" dirty="0">
              <a:solidFill>
                <a:schemeClr val="bg1"/>
              </a:solidFill>
              <a:latin typeface="Times New Roman" panose="02020603050405020304" pitchFamily="18" charset="0"/>
              <a:cs typeface="Times New Roman" panose="02020603050405020304" pitchFamily="18" charset="0"/>
            </a:endParaRPr>
          </a:p>
        </p:txBody>
      </p:sp>
      <p:pic>
        <p:nvPicPr>
          <p:cNvPr id="4" name="音訊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54124200"/>
      </p:ext>
    </p:extLst>
  </p:cSld>
  <p:clrMapOvr>
    <a:masterClrMapping/>
  </p:clrMapOvr>
  <mc:AlternateContent xmlns:mc="http://schemas.openxmlformats.org/markup-compatibility/2006">
    <mc:Choice xmlns:p14="http://schemas.microsoft.com/office/powerpoint/2010/main" Requires="p14">
      <p:transition spd="slow" p14:dur="2000" advTm="30426"/>
    </mc:Choice>
    <mc:Fallback>
      <p:transition spd="slow" advTm="30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ãThe Scotland Uplandsãçåçæå°çµæ"/>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98992"/>
            <a:ext cx="12192001" cy="7154426"/>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1" y="193377"/>
            <a:ext cx="12192000" cy="3084844"/>
          </a:xfrm>
          <a:prstGeom prst="rect">
            <a:avLst/>
          </a:prstGeom>
          <a:solidFill>
            <a:schemeClr val="bg2">
              <a:lumMod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內容版面配置區 2"/>
          <p:cNvSpPr>
            <a:spLocks noGrp="1"/>
          </p:cNvSpPr>
          <p:nvPr>
            <p:ph idx="1"/>
          </p:nvPr>
        </p:nvSpPr>
        <p:spPr>
          <a:xfrm>
            <a:off x="854109" y="590771"/>
            <a:ext cx="10339755" cy="2687450"/>
          </a:xfrm>
        </p:spPr>
        <p:txBody>
          <a:bodyPr>
            <a:normAutofit/>
          </a:bodyPr>
          <a:lstStyle/>
          <a:p>
            <a:pPr marL="0" indent="0">
              <a:buNone/>
            </a:pPr>
            <a:r>
              <a:rPr lang="en-US" altLang="zh-TW" sz="2400" dirty="0" smtClean="0">
                <a:solidFill>
                  <a:schemeClr val="bg1"/>
                </a:solidFill>
                <a:latin typeface="Times New Roman" panose="02020603050405020304" pitchFamily="18" charset="0"/>
                <a:cs typeface="Times New Roman" panose="02020603050405020304" pitchFamily="18" charset="0"/>
              </a:rPr>
              <a:t>Physically, Scotland is the most rugged part of the UK, with areas of sparsely populated mountains and lakes in the north (The Highlands), and in the south (The Scotland Uplands).  The largest city is Glasgow, in the west of this zone.</a:t>
            </a:r>
          </a:p>
          <a:p>
            <a:pPr marL="0" indent="0">
              <a:buNone/>
            </a:pPr>
            <a:r>
              <a:rPr lang="en-US" altLang="zh-TW" sz="2400" dirty="0" smtClean="0">
                <a:solidFill>
                  <a:schemeClr val="bg1"/>
                </a:solidFill>
                <a:latin typeface="Times New Roman" panose="02020603050405020304" pitchFamily="18" charset="0"/>
                <a:cs typeface="Times New Roman" panose="02020603050405020304" pitchFamily="18" charset="0"/>
              </a:rPr>
              <a:t>Scotland’s capital city is Edinburgh, on the east coast forty miles away from Glasgow.  It is renowned for its beauty, and dominated by its great castle on a high rock in the center of the city.</a:t>
            </a:r>
            <a:endParaRPr lang="zh-TW" altLang="en-US" sz="2400" dirty="0">
              <a:solidFill>
                <a:schemeClr val="bg1"/>
              </a:solidFill>
              <a:latin typeface="Times New Roman" panose="02020603050405020304" pitchFamily="18" charset="0"/>
              <a:cs typeface="Times New Roman" panose="02020603050405020304" pitchFamily="18" charset="0"/>
            </a:endParaRPr>
          </a:p>
        </p:txBody>
      </p:sp>
      <p:pic>
        <p:nvPicPr>
          <p:cNvPr id="2" name="音訊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15370612"/>
      </p:ext>
    </p:extLst>
  </p:cSld>
  <p:clrMapOvr>
    <a:masterClrMapping/>
  </p:clrMapOvr>
  <mc:AlternateContent xmlns:mc="http://schemas.openxmlformats.org/markup-compatibility/2006">
    <mc:Choice xmlns:p14="http://schemas.microsoft.com/office/powerpoint/2010/main" Requires="p14">
      <p:transition spd="slow" p14:dur="2000" advTm="44538"/>
    </mc:Choice>
    <mc:Fallback>
      <p:transition spd="slow" advTm="44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ãè±åãçåçæå°çµæ"/>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87354"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4646" y="0"/>
            <a:ext cx="12192000" cy="6858000"/>
          </a:xfrm>
          <a:prstGeom prst="rect">
            <a:avLst/>
          </a:prstGeom>
          <a:solidFill>
            <a:schemeClr val="bg2">
              <a:lumMod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標題 1"/>
          <p:cNvSpPr txBox="1">
            <a:spLocks/>
          </p:cNvSpPr>
          <p:nvPr/>
        </p:nvSpPr>
        <p:spPr>
          <a:xfrm>
            <a:off x="6865080" y="3657017"/>
            <a:ext cx="4853863" cy="8571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8800" b="1" dirty="0">
                <a:solidFill>
                  <a:srgbClr val="FFFF00"/>
                </a:solidFill>
                <a:latin typeface="MV Boli" panose="02000500030200090000" pitchFamily="2" charset="0"/>
                <a:cs typeface="MV Boli" panose="02000500030200090000" pitchFamily="2" charset="0"/>
              </a:rPr>
              <a:t>Wales</a:t>
            </a:r>
            <a:endParaRPr lang="zh-TW" altLang="en-US" sz="8800" b="1" dirty="0">
              <a:solidFill>
                <a:srgbClr val="FFFF00"/>
              </a:solidFill>
              <a:latin typeface="MV Boli" panose="02000500030200090000" pitchFamily="2" charset="0"/>
              <a:cs typeface="MV Boli" panose="02000500030200090000" pitchFamily="2" charset="0"/>
            </a:endParaRPr>
          </a:p>
        </p:txBody>
      </p:sp>
      <p:sp>
        <p:nvSpPr>
          <p:cNvPr id="2" name="矩形 1"/>
          <p:cNvSpPr/>
          <p:nvPr/>
        </p:nvSpPr>
        <p:spPr>
          <a:xfrm>
            <a:off x="530353" y="25948"/>
            <a:ext cx="831307" cy="6858000"/>
          </a:xfrm>
          <a:prstGeom prst="rect">
            <a:avLst/>
          </a:prstGeom>
          <a:solidFill>
            <a:schemeClr val="accent6">
              <a:lumMod val="75000"/>
            </a:schemeClr>
          </a:solid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5055592" y="1946527"/>
            <a:ext cx="6663351" cy="4019739"/>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1368183" y="1545877"/>
            <a:ext cx="6931870" cy="4019739"/>
          </a:xfrm>
          <a:prstGeom prst="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AutoShape 2" descr="ãWalesãçåçæå°çµæ"/>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4100" name="Picture 4" descr="ç¸éåç"/>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574" y="2120630"/>
            <a:ext cx="5133015" cy="3034447"/>
          </a:xfrm>
          <a:prstGeom prst="rect">
            <a:avLst/>
          </a:prstGeom>
          <a:noFill/>
          <a:extLst>
            <a:ext uri="{909E8E84-426E-40DD-AFC4-6F175D3DCCD1}">
              <a14:hiddenFill xmlns:a14="http://schemas.microsoft.com/office/drawing/2010/main">
                <a:solidFill>
                  <a:srgbClr val="FFFFFF"/>
                </a:solidFill>
              </a14:hiddenFill>
            </a:ext>
          </a:extLst>
        </p:spPr>
      </p:pic>
      <p:pic>
        <p:nvPicPr>
          <p:cNvPr id="5" name="音訊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5941919"/>
      </p:ext>
    </p:extLst>
  </p:cSld>
  <p:clrMapOvr>
    <a:masterClrMapping/>
  </p:clrMapOvr>
  <mc:AlternateContent xmlns:mc="http://schemas.openxmlformats.org/markup-compatibility/2006">
    <mc:Choice xmlns:p14="http://schemas.microsoft.com/office/powerpoint/2010/main" Requires="p14">
      <p:transition spd="slow" p14:dur="2000" advTm="3146"/>
    </mc:Choice>
    <mc:Fallback>
      <p:transition spd="slow" advTm="3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12192000" cy="6858000"/>
          </a:xfrm>
          <a:prstGeom prst="rect">
            <a:avLst/>
          </a:prstGeom>
          <a:solidFill>
            <a:schemeClr val="bg2">
              <a:lumMod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內容版面配置區 2"/>
          <p:cNvSpPr>
            <a:spLocks noGrp="1"/>
          </p:cNvSpPr>
          <p:nvPr>
            <p:ph idx="1"/>
          </p:nvPr>
        </p:nvSpPr>
        <p:spPr>
          <a:xfrm>
            <a:off x="5671227" y="1253331"/>
            <a:ext cx="5972782" cy="4351338"/>
          </a:xfrm>
        </p:spPr>
        <p:txBody>
          <a:bodyPr>
            <a:normAutofit/>
          </a:bodyPr>
          <a:lstStyle/>
          <a:p>
            <a:pPr marL="0" indent="0">
              <a:buNone/>
            </a:pPr>
            <a:r>
              <a:rPr lang="en-US" altLang="zh-TW" sz="2400" dirty="0" smtClean="0">
                <a:solidFill>
                  <a:schemeClr val="bg1"/>
                </a:solidFill>
                <a:latin typeface="Times New Roman" panose="02020603050405020304" pitchFamily="18" charset="0"/>
                <a:cs typeface="Times New Roman" panose="02020603050405020304" pitchFamily="18" charset="0"/>
              </a:rPr>
              <a:t>The capital of Wales is Cardiff, a small city of about 300,000 people on the south coast.  This southern area was an important element in Britain’s industrial revolution, as it had rich coal deposits.  Coal-mining became a key industry for the Welsh.  </a:t>
            </a:r>
            <a:endParaRPr lang="en-US" altLang="zh-TW" sz="2400" dirty="0">
              <a:solidFill>
                <a:schemeClr val="bg1"/>
              </a:solidFill>
              <a:latin typeface="Times New Roman" panose="02020603050405020304" pitchFamily="18" charset="0"/>
              <a:cs typeface="Times New Roman" panose="02020603050405020304" pitchFamily="18" charset="0"/>
            </a:endParaRPr>
          </a:p>
          <a:p>
            <a:pPr marL="0" indent="0">
              <a:buNone/>
            </a:pPr>
            <a:r>
              <a:rPr lang="en-US" altLang="zh-TW" sz="2400" dirty="0" smtClean="0">
                <a:solidFill>
                  <a:schemeClr val="bg1"/>
                </a:solidFill>
                <a:latin typeface="Times New Roman" panose="02020603050405020304" pitchFamily="18" charset="0"/>
                <a:cs typeface="Times New Roman" panose="02020603050405020304" pitchFamily="18" charset="0"/>
              </a:rPr>
              <a:t>South Wales has been very successful in attracting investment from abroad to help to create new industries to replace coal and steel.</a:t>
            </a:r>
          </a:p>
          <a:p>
            <a:pPr marL="0" indent="0">
              <a:buNone/>
            </a:pPr>
            <a:r>
              <a:rPr lang="en-US" altLang="zh-TW" sz="2400" dirty="0" smtClean="0">
                <a:solidFill>
                  <a:schemeClr val="bg1"/>
                </a:solidFill>
                <a:latin typeface="Times New Roman" panose="02020603050405020304" pitchFamily="18" charset="0"/>
                <a:cs typeface="Times New Roman" panose="02020603050405020304" pitchFamily="18" charset="0"/>
              </a:rPr>
              <a:t>Wales is the smallest among the three nations on the British mainland, though larger than Northern Ireland. </a:t>
            </a:r>
            <a:endParaRPr lang="en-US" altLang="zh-TW" sz="2400" dirty="0">
              <a:solidFill>
                <a:schemeClr val="bg1"/>
              </a:solidFill>
              <a:latin typeface="Times New Roman" panose="02020603050405020304" pitchFamily="18" charset="0"/>
              <a:cs typeface="Times New Roman" panose="02020603050405020304" pitchFamily="18" charset="0"/>
            </a:endParaRPr>
          </a:p>
        </p:txBody>
      </p:sp>
      <p:sp>
        <p:nvSpPr>
          <p:cNvPr id="4" name="AutoShape 2" descr="ãWales Cardiffãçåçæå°çµæ"/>
          <p:cNvSpPr>
            <a:spLocks noChangeAspect="1" noChangeArrowheads="1"/>
          </p:cNvSpPr>
          <p:nvPr/>
        </p:nvSpPr>
        <p:spPr bwMode="auto">
          <a:xfrm>
            <a:off x="1" y="2885136"/>
            <a:ext cx="297504" cy="29750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9220" name="Picture 4" descr="ãWales Cardiffãçåçæå°çµæ"/>
          <p:cNvPicPr>
            <a:picLocks noChangeAspect="1" noChangeArrowheads="1"/>
          </p:cNvPicPr>
          <p:nvPr/>
        </p:nvPicPr>
        <p:blipFill rotWithShape="1">
          <a:blip r:embed="rId4">
            <a:extLst>
              <a:ext uri="{28A0092B-C50C-407E-A947-70E740481C1C}">
                <a14:useLocalDpi xmlns:a14="http://schemas.microsoft.com/office/drawing/2010/main" val="0"/>
              </a:ext>
            </a:extLst>
          </a:blip>
          <a:srcRect l="30354" t="29165" r="20197" b="14083"/>
          <a:stretch/>
        </p:blipFill>
        <p:spPr bwMode="auto">
          <a:xfrm>
            <a:off x="455211" y="920208"/>
            <a:ext cx="4760806" cy="5286037"/>
          </a:xfrm>
          <a:prstGeom prst="rect">
            <a:avLst/>
          </a:prstGeom>
          <a:noFill/>
          <a:extLst>
            <a:ext uri="{909E8E84-426E-40DD-AFC4-6F175D3DCCD1}">
              <a14:hiddenFill xmlns:a14="http://schemas.microsoft.com/office/drawing/2010/main">
                <a:solidFill>
                  <a:srgbClr val="FFFFFF"/>
                </a:solidFill>
              </a14:hiddenFill>
            </a:ext>
          </a:extLst>
        </p:spPr>
      </p:pic>
      <p:pic>
        <p:nvPicPr>
          <p:cNvPr id="2" name="音訊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2821045"/>
      </p:ext>
    </p:extLst>
  </p:cSld>
  <p:clrMapOvr>
    <a:masterClrMapping/>
  </p:clrMapOvr>
  <mc:AlternateContent xmlns:mc="http://schemas.openxmlformats.org/markup-compatibility/2006">
    <mc:Choice xmlns:p14="http://schemas.microsoft.com/office/powerpoint/2010/main" Requires="p14">
      <p:transition spd="slow" p14:dur="2000" advTm="47424"/>
    </mc:Choice>
    <mc:Fallback>
      <p:transition spd="slow" advTm="47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12009" y="587637"/>
            <a:ext cx="5386373" cy="6018532"/>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文字方塊 1"/>
          <p:cNvSpPr txBox="1"/>
          <p:nvPr/>
        </p:nvSpPr>
        <p:spPr>
          <a:xfrm>
            <a:off x="835584" y="3288066"/>
            <a:ext cx="4672482" cy="3323987"/>
          </a:xfrm>
          <a:prstGeom prst="rect">
            <a:avLst/>
          </a:prstGeom>
          <a:noFill/>
        </p:spPr>
        <p:txBody>
          <a:bodyPr wrap="square" rtlCol="0">
            <a:spAutoFit/>
          </a:bodyPr>
          <a:lstStyle/>
          <a:p>
            <a:r>
              <a:rPr lang="en-US" altLang="zh-TW" sz="2400" dirty="0">
                <a:solidFill>
                  <a:schemeClr val="bg1"/>
                </a:solidFill>
                <a:latin typeface="Times New Roman" panose="02020603050405020304" pitchFamily="18" charset="0"/>
                <a:cs typeface="Times New Roman" panose="02020603050405020304" pitchFamily="18" charset="0"/>
              </a:rPr>
              <a:t>It is very close to the most densely populated parts of central England.  Though it is hillier and more rugged than adjacent parts of England there is no natural boundary.  So Wales has been dominated by England for longer than the other nations of the union. </a:t>
            </a:r>
          </a:p>
          <a:p>
            <a:endParaRPr lang="zh-TW" altLang="en-US" dirty="0">
              <a:solidFill>
                <a:schemeClr val="bg1"/>
              </a:solidFill>
            </a:endParaRPr>
          </a:p>
        </p:txBody>
      </p:sp>
      <p:pic>
        <p:nvPicPr>
          <p:cNvPr id="11266" name="Picture 2" descr="「Wales」的圖片搜尋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009" y="1"/>
            <a:ext cx="6343650" cy="3048001"/>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6486835" y="1"/>
            <a:ext cx="5386373" cy="6606168"/>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內容版面配置區 2"/>
          <p:cNvSpPr>
            <a:spLocks noGrp="1"/>
          </p:cNvSpPr>
          <p:nvPr>
            <p:ph idx="1"/>
          </p:nvPr>
        </p:nvSpPr>
        <p:spPr>
          <a:xfrm>
            <a:off x="6932103" y="370403"/>
            <a:ext cx="4784915" cy="3777622"/>
          </a:xfrm>
        </p:spPr>
        <p:txBody>
          <a:bodyPr>
            <a:normAutofit/>
          </a:bodyPr>
          <a:lstStyle/>
          <a:p>
            <a:pPr marL="0" indent="0">
              <a:buNone/>
            </a:pPr>
            <a:r>
              <a:rPr lang="en-US" altLang="zh-TW" sz="2400" dirty="0" smtClean="0">
                <a:solidFill>
                  <a:schemeClr val="bg1"/>
                </a:solidFill>
                <a:latin typeface="Times New Roman" panose="02020603050405020304" pitchFamily="18" charset="0"/>
                <a:cs typeface="Times New Roman" panose="02020603050405020304" pitchFamily="18" charset="0"/>
              </a:rPr>
              <a:t>Wales retains a powerful sense of its difference from England.  It also retains its own language, Welsh.  This is a Celtic tongue completely different from English, spoken by 19% of the population, a much higher proportion of the population than speak Gaelic in Scotland. </a:t>
            </a:r>
            <a:endParaRPr lang="zh-TW" altLang="en-US" sz="2400" dirty="0">
              <a:solidFill>
                <a:schemeClr val="bg1"/>
              </a:solidFill>
              <a:latin typeface="Times New Roman" panose="02020603050405020304" pitchFamily="18" charset="0"/>
              <a:cs typeface="Times New Roman" panose="02020603050405020304" pitchFamily="18" charset="0"/>
            </a:endParaRPr>
          </a:p>
        </p:txBody>
      </p:sp>
      <p:pic>
        <p:nvPicPr>
          <p:cNvPr id="11268" name="Picture 4" descr="相關圖片"/>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6127" y="3491190"/>
            <a:ext cx="4367787" cy="2896034"/>
          </a:xfrm>
          <a:prstGeom prst="rect">
            <a:avLst/>
          </a:prstGeom>
          <a:noFill/>
          <a:extLst>
            <a:ext uri="{909E8E84-426E-40DD-AFC4-6F175D3DCCD1}">
              <a14:hiddenFill xmlns:a14="http://schemas.microsoft.com/office/drawing/2010/main">
                <a:solidFill>
                  <a:srgbClr val="FFFFFF"/>
                </a:solidFill>
              </a14:hiddenFill>
            </a:ext>
          </a:extLst>
        </p:spPr>
      </p:pic>
      <p:pic>
        <p:nvPicPr>
          <p:cNvPr id="5" name="音訊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85711825"/>
      </p:ext>
    </p:extLst>
  </p:cSld>
  <p:clrMapOvr>
    <a:masterClrMapping/>
  </p:clrMapOvr>
  <mc:AlternateContent xmlns:mc="http://schemas.openxmlformats.org/markup-compatibility/2006">
    <mc:Choice xmlns:p14="http://schemas.microsoft.com/office/powerpoint/2010/main" Requires="p14">
      <p:transition spd="slow" p14:dur="2000" advTm="53252"/>
    </mc:Choice>
    <mc:Fallback>
      <p:transition spd="slow" advTm="53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bg2">
              <a:lumMod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內容版面配置區 2"/>
          <p:cNvSpPr>
            <a:spLocks noGrp="1"/>
          </p:cNvSpPr>
          <p:nvPr>
            <p:ph idx="1"/>
          </p:nvPr>
        </p:nvSpPr>
        <p:spPr>
          <a:xfrm>
            <a:off x="5846321" y="1691649"/>
            <a:ext cx="5855121" cy="3777622"/>
          </a:xfrm>
        </p:spPr>
        <p:txBody>
          <a:bodyPr/>
          <a:lstStyle/>
          <a:p>
            <a:pPr marL="0" indent="0">
              <a:buNone/>
            </a:pPr>
            <a:r>
              <a:rPr lang="en-US" altLang="zh-TW" sz="2400" dirty="0" smtClean="0">
                <a:solidFill>
                  <a:schemeClr val="bg1"/>
                </a:solidFill>
                <a:latin typeface="Times New Roman" panose="02020603050405020304" pitchFamily="18" charset="0"/>
                <a:cs typeface="Times New Roman" panose="02020603050405020304" pitchFamily="18" charset="0"/>
              </a:rPr>
              <a:t>Like the rest of Britain, before the arrival of the Roman empire, Wales was a land of Celtic peoples, living in a number of small tribal kingdoms.  Wales was conquered by the Romans eventually</a:t>
            </a:r>
            <a:r>
              <a:rPr lang="en-US" altLang="zh-TW" dirty="0" smtClean="0">
                <a:solidFill>
                  <a:schemeClr val="bg1"/>
                </a:solidFill>
              </a:rPr>
              <a:t>. </a:t>
            </a:r>
          </a:p>
          <a:p>
            <a:pPr marL="0" indent="0">
              <a:buNone/>
            </a:pPr>
            <a:r>
              <a:rPr lang="en-US" altLang="zh-TW" sz="2400" dirty="0" smtClean="0">
                <a:solidFill>
                  <a:schemeClr val="bg1"/>
                </a:solidFill>
                <a:latin typeface="Times New Roman" panose="02020603050405020304" pitchFamily="18" charset="0"/>
                <a:cs typeface="Times New Roman" panose="02020603050405020304" pitchFamily="18" charset="0"/>
              </a:rPr>
              <a:t>Wales was always under pressure from its English </a:t>
            </a:r>
            <a:r>
              <a:rPr lang="en-US" altLang="zh-TW" sz="2400" dirty="0" err="1" smtClean="0">
                <a:solidFill>
                  <a:schemeClr val="bg1"/>
                </a:solidFill>
                <a:latin typeface="Times New Roman" panose="02020603050405020304" pitchFamily="18" charset="0"/>
                <a:cs typeface="Times New Roman" panose="02020603050405020304" pitchFamily="18" charset="0"/>
              </a:rPr>
              <a:t>neighbours</a:t>
            </a:r>
            <a:r>
              <a:rPr lang="en-US" altLang="zh-TW" sz="2400" dirty="0" smtClean="0">
                <a:solidFill>
                  <a:schemeClr val="bg1"/>
                </a:solidFill>
                <a:latin typeface="Times New Roman" panose="02020603050405020304" pitchFamily="18" charset="0"/>
                <a:cs typeface="Times New Roman" panose="02020603050405020304" pitchFamily="18" charset="0"/>
              </a:rPr>
              <a:t>, particularly after the </a:t>
            </a:r>
            <a:r>
              <a:rPr lang="en-US" altLang="zh-TW" sz="2400" dirty="0" err="1" smtClean="0">
                <a:solidFill>
                  <a:schemeClr val="bg1"/>
                </a:solidFill>
                <a:latin typeface="Times New Roman" panose="02020603050405020304" pitchFamily="18" charset="0"/>
                <a:cs typeface="Times New Roman" panose="02020603050405020304" pitchFamily="18" charset="0"/>
              </a:rPr>
              <a:t>Noman</a:t>
            </a:r>
            <a:r>
              <a:rPr lang="en-US" altLang="zh-TW" sz="2400" dirty="0" smtClean="0">
                <a:solidFill>
                  <a:schemeClr val="bg1"/>
                </a:solidFill>
                <a:latin typeface="Times New Roman" panose="02020603050405020304" pitchFamily="18" charset="0"/>
                <a:cs typeface="Times New Roman" panose="02020603050405020304" pitchFamily="18" charset="0"/>
              </a:rPr>
              <a:t> conquest, when Norman barons set up castles and estates in Wales under the authority of the English Crown.  </a:t>
            </a:r>
            <a:endParaRPr lang="zh-TW" altLang="en-US" sz="2400" dirty="0">
              <a:solidFill>
                <a:schemeClr val="bg1"/>
              </a:solidFill>
              <a:latin typeface="Times New Roman" panose="02020603050405020304" pitchFamily="18" charset="0"/>
              <a:cs typeface="Times New Roman" panose="02020603050405020304" pitchFamily="18" charset="0"/>
            </a:endParaRPr>
          </a:p>
        </p:txBody>
      </p:sp>
      <p:sp>
        <p:nvSpPr>
          <p:cNvPr id="6" name="矩形 5"/>
          <p:cNvSpPr/>
          <p:nvPr/>
        </p:nvSpPr>
        <p:spPr>
          <a:xfrm>
            <a:off x="1951549" y="546830"/>
            <a:ext cx="860238" cy="5472509"/>
          </a:xfrm>
          <a:prstGeom prst="rect">
            <a:avLst/>
          </a:prstGeom>
          <a:noFill/>
          <a:ln w="762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p>
        </p:txBody>
      </p:sp>
      <p:pic>
        <p:nvPicPr>
          <p:cNvPr id="10242" name="Picture 2" descr="「Roman empire」的圖片搜尋結果"/>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3" y="1365177"/>
            <a:ext cx="5479174" cy="4104094"/>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359456" y="1113116"/>
            <a:ext cx="860238" cy="5472509"/>
          </a:xfrm>
          <a:prstGeom prst="rect">
            <a:avLst/>
          </a:prstGeom>
          <a:noFill/>
          <a:ln w="762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p>
        </p:txBody>
      </p:sp>
      <p:pic>
        <p:nvPicPr>
          <p:cNvPr id="2" name="音訊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09548756"/>
      </p:ext>
    </p:extLst>
  </p:cSld>
  <p:clrMapOvr>
    <a:masterClrMapping/>
  </p:clrMapOvr>
  <mc:AlternateContent xmlns:mc="http://schemas.openxmlformats.org/markup-compatibility/2006">
    <mc:Choice xmlns:p14="http://schemas.microsoft.com/office/powerpoint/2010/main" Requires="p14">
      <p:transition spd="slow" p14:dur="2000" advTm="45234"/>
    </mc:Choice>
    <mc:Fallback>
      <p:transition spd="slow" advTm="45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descr="「日本」的圖片搜尋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p:cNvSpPr/>
          <p:nvPr/>
        </p:nvSpPr>
        <p:spPr>
          <a:xfrm>
            <a:off x="807396" y="1412875"/>
            <a:ext cx="9860604" cy="3816350"/>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5125" name="Picture 4" descr="相關圖片"/>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1916114"/>
            <a:ext cx="3995738" cy="266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Rectangle 3"/>
          <p:cNvSpPr>
            <a:spLocks noGrp="1" noRot="1" noChangeArrowheads="1"/>
          </p:cNvSpPr>
          <p:nvPr>
            <p:ph idx="1"/>
          </p:nvPr>
        </p:nvSpPr>
        <p:spPr>
          <a:xfrm>
            <a:off x="6016626" y="2447925"/>
            <a:ext cx="4087813" cy="1962150"/>
          </a:xfrm>
        </p:spPr>
        <p:txBody>
          <a:bodyPr>
            <a:normAutofit fontScale="92500" lnSpcReduction="20000"/>
          </a:bodyPr>
          <a:lstStyle/>
          <a:p>
            <a:pPr marL="0" indent="0">
              <a:buNone/>
            </a:pPr>
            <a:r>
              <a:rPr lang="en-US" altLang="zh-TW" smtClean="0">
                <a:solidFill>
                  <a:schemeClr val="bg1"/>
                </a:solidFill>
              </a:rPr>
              <a:t>Wherever you take your shoes off, remember to place them neatly together facing the door you came in.  This is particularly important in Japan.</a:t>
            </a:r>
          </a:p>
        </p:txBody>
      </p:sp>
      <p:pic>
        <p:nvPicPr>
          <p:cNvPr id="2" name="音訊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33570587"/>
      </p:ext>
    </p:extLst>
  </p:cSld>
  <p:clrMapOvr>
    <a:masterClrMapping/>
  </p:clrMapOvr>
  <mc:AlternateContent xmlns:mc="http://schemas.openxmlformats.org/markup-compatibility/2006">
    <mc:Choice xmlns:p14="http://schemas.microsoft.com/office/powerpoint/2010/main" Requires="p14">
      <p:transition spd="slow" p14:dur="2000" advTm="28282"/>
    </mc:Choice>
    <mc:Fallback>
      <p:transition spd="slow" advTm="28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bg2">
              <a:lumMod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內容版面配置區 2"/>
          <p:cNvSpPr>
            <a:spLocks noGrp="1"/>
          </p:cNvSpPr>
          <p:nvPr>
            <p:ph idx="1"/>
          </p:nvPr>
        </p:nvSpPr>
        <p:spPr>
          <a:xfrm>
            <a:off x="5922163" y="1814138"/>
            <a:ext cx="5070094" cy="3777622"/>
          </a:xfrm>
        </p:spPr>
        <p:txBody>
          <a:bodyPr/>
          <a:lstStyle/>
          <a:p>
            <a:pPr marL="0" indent="0">
              <a:buNone/>
            </a:pPr>
            <a:r>
              <a:rPr lang="en-US" altLang="zh-TW" sz="2400" dirty="0" smtClean="0">
                <a:solidFill>
                  <a:schemeClr val="bg1"/>
                </a:solidFill>
                <a:latin typeface="Times New Roman" panose="02020603050405020304" pitchFamily="18" charset="0"/>
                <a:cs typeface="Times New Roman" panose="02020603050405020304" pitchFamily="18" charset="0"/>
              </a:rPr>
              <a:t>A hundred years after Glyndwr, in 1536, Wales was brought legally, administratively, and politically into the UK by an act of the British parliament.  This close long-standing relationship means that modern Wales lacks some of the outward signs of difference which Scotland possesses-its legal system and its education system are exactly the same as in England</a:t>
            </a:r>
            <a:r>
              <a:rPr lang="en-US" altLang="zh-TW" dirty="0" smtClean="0">
                <a:solidFill>
                  <a:schemeClr val="bg1"/>
                </a:solidFill>
              </a:rPr>
              <a:t>.</a:t>
            </a:r>
            <a:endParaRPr lang="zh-TW" altLang="en-US" dirty="0">
              <a:solidFill>
                <a:schemeClr val="bg1"/>
              </a:solidFill>
            </a:endParaRPr>
          </a:p>
        </p:txBody>
      </p:sp>
      <p:sp>
        <p:nvSpPr>
          <p:cNvPr id="2" name="矩形 1"/>
          <p:cNvSpPr/>
          <p:nvPr/>
        </p:nvSpPr>
        <p:spPr>
          <a:xfrm>
            <a:off x="4922196" y="1303506"/>
            <a:ext cx="6712085" cy="452336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2290" name="Picture 2" descr="相關圖片"/>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62286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音訊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5703042"/>
      </p:ext>
    </p:extLst>
  </p:cSld>
  <p:clrMapOvr>
    <a:masterClrMapping/>
  </p:clrMapOvr>
  <mc:AlternateContent xmlns:mc="http://schemas.openxmlformats.org/markup-compatibility/2006">
    <mc:Choice xmlns:p14="http://schemas.microsoft.com/office/powerpoint/2010/main" Requires="p14">
      <p:transition spd="slow" p14:dur="2000" advTm="32292"/>
    </mc:Choice>
    <mc:Fallback>
      <p:transition spd="slow" advTm="32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ãè±åãçåçæå°çµæ"/>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6" y="0"/>
            <a:ext cx="12187354"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0" y="0"/>
            <a:ext cx="12196646" cy="6858000"/>
          </a:xfrm>
          <a:prstGeom prst="rect">
            <a:avLst/>
          </a:prstGeom>
          <a:solidFill>
            <a:schemeClr val="bg2">
              <a:lumMod val="50000"/>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內容版面配置區 2"/>
          <p:cNvSpPr>
            <a:spLocks noGrp="1"/>
          </p:cNvSpPr>
          <p:nvPr>
            <p:ph idx="1"/>
          </p:nvPr>
        </p:nvSpPr>
        <p:spPr>
          <a:xfrm>
            <a:off x="985251" y="1867931"/>
            <a:ext cx="10226144" cy="3745470"/>
          </a:xfrm>
        </p:spPr>
        <p:txBody>
          <a:bodyPr>
            <a:normAutofit/>
          </a:bodyPr>
          <a:lstStyle/>
          <a:p>
            <a:pPr marL="0" indent="0">
              <a:buNone/>
            </a:pPr>
            <a:r>
              <a:rPr lang="en-US" altLang="zh-TW" sz="2400" dirty="0" smtClean="0">
                <a:solidFill>
                  <a:schemeClr val="bg1"/>
                </a:solidFill>
                <a:latin typeface="Times New Roman" panose="02020603050405020304" pitchFamily="18" charset="0"/>
                <a:cs typeface="Times New Roman" panose="02020603050405020304" pitchFamily="18" charset="0"/>
              </a:rPr>
              <a:t>However, Wales is different, and one of the key markers of that difference is the Welsh language-the old British Celtic tongue which is still in daily use.  80% of the Welsh don’t speak the language, and yet feel Welsh.</a:t>
            </a:r>
          </a:p>
          <a:p>
            <a:endParaRPr lang="en-US" altLang="zh-TW" sz="2400" dirty="0" smtClean="0">
              <a:solidFill>
                <a:schemeClr val="bg1"/>
              </a:solidFill>
              <a:latin typeface="Times New Roman" panose="02020603050405020304" pitchFamily="18" charset="0"/>
              <a:cs typeface="Times New Roman" panose="02020603050405020304" pitchFamily="18" charset="0"/>
            </a:endParaRPr>
          </a:p>
          <a:p>
            <a:pPr marL="0" indent="0">
              <a:buNone/>
            </a:pPr>
            <a:r>
              <a:rPr lang="en-US" altLang="zh-TW" sz="2400" dirty="0" smtClean="0">
                <a:solidFill>
                  <a:schemeClr val="bg1"/>
                </a:solidFill>
                <a:latin typeface="Times New Roman" panose="02020603050405020304" pitchFamily="18" charset="0"/>
                <a:cs typeface="Times New Roman" panose="02020603050405020304" pitchFamily="18" charset="0"/>
              </a:rPr>
              <a:t>Since most the Welsh speakers are in the north, this deepens a cultural division between the more populated, industrial south, and the rural north of Wales.</a:t>
            </a:r>
          </a:p>
          <a:p>
            <a:pPr marL="0" indent="0">
              <a:buNone/>
            </a:pPr>
            <a:r>
              <a:rPr lang="en-US" altLang="zh-TW" sz="2400" dirty="0" smtClean="0">
                <a:solidFill>
                  <a:schemeClr val="bg1"/>
                </a:solidFill>
                <a:latin typeface="Times New Roman" panose="02020603050405020304" pitchFamily="18" charset="0"/>
                <a:cs typeface="Times New Roman" panose="02020603050405020304" pitchFamily="18" charset="0"/>
              </a:rPr>
              <a:t> </a:t>
            </a:r>
          </a:p>
          <a:p>
            <a:pPr marL="0" indent="0">
              <a:buNone/>
            </a:pPr>
            <a:r>
              <a:rPr lang="en-US" altLang="zh-TW" sz="2400" dirty="0" smtClean="0">
                <a:solidFill>
                  <a:schemeClr val="bg1"/>
                </a:solidFill>
                <a:latin typeface="Times New Roman" panose="02020603050405020304" pitchFamily="18" charset="0"/>
                <a:cs typeface="Times New Roman" panose="02020603050405020304" pitchFamily="18" charset="0"/>
              </a:rPr>
              <a:t>In May, 1999, the Welsh held an election to create their own assembly.</a:t>
            </a:r>
            <a:endParaRPr lang="zh-TW" altLang="en-US" sz="2400" dirty="0">
              <a:solidFill>
                <a:schemeClr val="bg1"/>
              </a:solidFill>
              <a:latin typeface="Times New Roman" panose="02020603050405020304" pitchFamily="18" charset="0"/>
              <a:cs typeface="Times New Roman" panose="02020603050405020304" pitchFamily="18" charset="0"/>
            </a:endParaRPr>
          </a:p>
        </p:txBody>
      </p:sp>
      <p:pic>
        <p:nvPicPr>
          <p:cNvPr id="2" name="音訊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77021476"/>
      </p:ext>
    </p:extLst>
  </p:cSld>
  <p:clrMapOvr>
    <a:masterClrMapping/>
  </p:clrMapOvr>
  <mc:AlternateContent xmlns:mc="http://schemas.openxmlformats.org/markup-compatibility/2006">
    <mc:Choice xmlns:p14="http://schemas.microsoft.com/office/powerpoint/2010/main" Requires="p14">
      <p:transition spd="slow" p14:dur="2000" advTm="42501"/>
    </mc:Choice>
    <mc:Fallback>
      <p:transition spd="slow" advTm="42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North Ireland \」的圖片搜尋結果"/>
          <p:cNvPicPr>
            <a:picLocks noChangeAspect="1" noChangeArrowheads="1"/>
          </p:cNvPicPr>
          <p:nvPr/>
        </p:nvPicPr>
        <p:blipFill rotWithShape="1">
          <a:blip r:embed="rId4">
            <a:extLst>
              <a:ext uri="{28A0092B-C50C-407E-A947-70E740481C1C}">
                <a14:useLocalDpi xmlns:a14="http://schemas.microsoft.com/office/drawing/2010/main" val="0"/>
              </a:ext>
            </a:extLst>
          </a:blip>
          <a:srcRect b="728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0" y="-25948"/>
            <a:ext cx="12192000" cy="6858000"/>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p:cNvSpPr/>
          <p:nvPr/>
        </p:nvSpPr>
        <p:spPr>
          <a:xfrm>
            <a:off x="0" y="29900"/>
            <a:ext cx="831307" cy="6798200"/>
          </a:xfrm>
          <a:prstGeom prst="rect">
            <a:avLst/>
          </a:prstGeom>
          <a:solidFill>
            <a:srgbClr val="002060"/>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6572367" y="596352"/>
            <a:ext cx="5197105" cy="5613399"/>
          </a:xfrm>
          <a:prstGeom prst="rect">
            <a:avLst/>
          </a:prstGeom>
          <a:solidFill>
            <a:schemeClr val="bg1">
              <a:alpha val="3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050" name="Picture 2" descr="「Northern Ireland」的圖片搜尋結果"/>
          <p:cNvPicPr>
            <a:picLocks noChangeAspect="1" noChangeArrowheads="1"/>
          </p:cNvPicPr>
          <p:nvPr/>
        </p:nvPicPr>
        <p:blipFill rotWithShape="1">
          <a:blip r:embed="rId5">
            <a:extLst>
              <a:ext uri="{28A0092B-C50C-407E-A947-70E740481C1C}">
                <a14:useLocalDpi xmlns:a14="http://schemas.microsoft.com/office/drawing/2010/main" val="0"/>
              </a:ext>
            </a:extLst>
          </a:blip>
          <a:srcRect b="13107"/>
          <a:stretch/>
        </p:blipFill>
        <p:spPr bwMode="auto">
          <a:xfrm>
            <a:off x="831307" y="25948"/>
            <a:ext cx="4909753" cy="2399752"/>
          </a:xfrm>
          <a:prstGeom prst="rect">
            <a:avLst/>
          </a:prstGeom>
          <a:noFill/>
          <a:extLst>
            <a:ext uri="{909E8E84-426E-40DD-AFC4-6F175D3DCCD1}">
              <a14:hiddenFill xmlns:a14="http://schemas.microsoft.com/office/drawing/2010/main">
                <a:solidFill>
                  <a:srgbClr val="FFFFFF"/>
                </a:solidFill>
              </a14:hiddenFill>
            </a:ext>
          </a:extLst>
        </p:spPr>
      </p:pic>
      <p:sp>
        <p:nvSpPr>
          <p:cNvPr id="4" name="標題 1"/>
          <p:cNvSpPr txBox="1">
            <a:spLocks/>
          </p:cNvSpPr>
          <p:nvPr/>
        </p:nvSpPr>
        <p:spPr>
          <a:xfrm>
            <a:off x="6579495" y="3530599"/>
            <a:ext cx="5037762" cy="8571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8800" b="1" dirty="0">
                <a:solidFill>
                  <a:srgbClr val="FFFF00"/>
                </a:solidFill>
                <a:latin typeface="MV Boli" panose="02000500030200090000" pitchFamily="2" charset="0"/>
                <a:cs typeface="MV Boli" panose="02000500030200090000" pitchFamily="2" charset="0"/>
              </a:rPr>
              <a:t>Northern Ireland</a:t>
            </a:r>
            <a:endParaRPr lang="zh-TW" altLang="en-US" sz="8800" b="1" dirty="0">
              <a:solidFill>
                <a:srgbClr val="FFFF00"/>
              </a:solidFill>
              <a:latin typeface="MV Boli" panose="02000500030200090000" pitchFamily="2" charset="0"/>
              <a:cs typeface="MV Boli" panose="02000500030200090000" pitchFamily="2" charset="0"/>
            </a:endParaRPr>
          </a:p>
        </p:txBody>
      </p:sp>
      <p:pic>
        <p:nvPicPr>
          <p:cNvPr id="2052" name="Picture 4" descr="「Northern Ireland」的圖片搜尋結果"/>
          <p:cNvPicPr>
            <a:picLocks noChangeAspect="1" noChangeArrowheads="1"/>
          </p:cNvPicPr>
          <p:nvPr/>
        </p:nvPicPr>
        <p:blipFill rotWithShape="1">
          <a:blip r:embed="rId6">
            <a:extLst>
              <a:ext uri="{28A0092B-C50C-407E-A947-70E740481C1C}">
                <a14:useLocalDpi xmlns:a14="http://schemas.microsoft.com/office/drawing/2010/main" val="0"/>
              </a:ext>
            </a:extLst>
          </a:blip>
          <a:srcRect t="9870" b="20072"/>
          <a:stretch/>
        </p:blipFill>
        <p:spPr bwMode="auto">
          <a:xfrm>
            <a:off x="838435" y="2422147"/>
            <a:ext cx="4909753" cy="244195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orthern Ireland」的圖片搜尋結果"/>
          <p:cNvPicPr>
            <a:picLocks noChangeAspect="1" noChangeArrowheads="1"/>
          </p:cNvPicPr>
          <p:nvPr/>
        </p:nvPicPr>
        <p:blipFill rotWithShape="1">
          <a:blip r:embed="rId7">
            <a:extLst>
              <a:ext uri="{28A0092B-C50C-407E-A947-70E740481C1C}">
                <a14:useLocalDpi xmlns:a14="http://schemas.microsoft.com/office/drawing/2010/main" val="0"/>
              </a:ext>
            </a:extLst>
          </a:blip>
          <a:srcRect t="7552" b="21275"/>
          <a:stretch/>
        </p:blipFill>
        <p:spPr bwMode="auto">
          <a:xfrm>
            <a:off x="838435" y="4847847"/>
            <a:ext cx="4902625" cy="2010153"/>
          </a:xfrm>
          <a:prstGeom prst="rect">
            <a:avLst/>
          </a:prstGeom>
          <a:noFill/>
          <a:extLst>
            <a:ext uri="{909E8E84-426E-40DD-AFC4-6F175D3DCCD1}">
              <a14:hiddenFill xmlns:a14="http://schemas.microsoft.com/office/drawing/2010/main">
                <a:solidFill>
                  <a:srgbClr val="FFFFFF"/>
                </a:solidFill>
              </a14:hiddenFill>
            </a:ext>
          </a:extLst>
        </p:spPr>
      </p:pic>
      <p:pic>
        <p:nvPicPr>
          <p:cNvPr id="3" name="音訊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90311259"/>
      </p:ext>
    </p:extLst>
  </p:cSld>
  <p:clrMapOvr>
    <a:masterClrMapping/>
  </p:clrMapOvr>
  <mc:AlternateContent xmlns:mc="http://schemas.openxmlformats.org/markup-compatibility/2006">
    <mc:Choice xmlns:p14="http://schemas.microsoft.com/office/powerpoint/2010/main" Requires="p14">
      <p:transition spd="slow" p14:dur="2000" advTm="4296"/>
    </mc:Choice>
    <mc:Fallback>
      <p:transition spd="slow" advTm="4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內容版面配置區 2"/>
          <p:cNvSpPr>
            <a:spLocks noGrp="1"/>
          </p:cNvSpPr>
          <p:nvPr>
            <p:ph idx="1"/>
          </p:nvPr>
        </p:nvSpPr>
        <p:spPr>
          <a:xfrm>
            <a:off x="6467019" y="1604868"/>
            <a:ext cx="5256552" cy="4351338"/>
          </a:xfrm>
        </p:spPr>
        <p:txBody>
          <a:bodyPr>
            <a:normAutofit/>
          </a:bodyPr>
          <a:lstStyle/>
          <a:p>
            <a:pPr marL="0" indent="0">
              <a:buNone/>
            </a:pPr>
            <a:r>
              <a:rPr lang="en-US" altLang="zh-TW" sz="2400" dirty="0" smtClean="0">
                <a:solidFill>
                  <a:schemeClr val="bg1"/>
                </a:solidFill>
                <a:latin typeface="Times New Roman" panose="02020603050405020304" pitchFamily="18" charset="0"/>
                <a:cs typeface="Times New Roman" panose="02020603050405020304" pitchFamily="18" charset="0"/>
              </a:rPr>
              <a:t>North Ireland (often called “Ulster” after an ancient Irish kingdom which once existed in that part of Ireland) is the smallest of the four nations, both in area and population.  With only 1.6 million people, it is smaller than many Chinese cities.  Its capital, Belfast, is a relatively small town of around 350, 000 people, but is much the biggest city in the province.</a:t>
            </a:r>
            <a:endParaRPr lang="zh-TW" altLang="en-US" sz="2400" dirty="0">
              <a:solidFill>
                <a:schemeClr val="bg1"/>
              </a:solidFill>
              <a:latin typeface="Times New Roman" panose="02020603050405020304" pitchFamily="18" charset="0"/>
              <a:cs typeface="Times New Roman" panose="02020603050405020304" pitchFamily="18" charset="0"/>
            </a:endParaRPr>
          </a:p>
        </p:txBody>
      </p:sp>
      <p:sp>
        <p:nvSpPr>
          <p:cNvPr id="6" name="矩形 5"/>
          <p:cNvSpPr/>
          <p:nvPr/>
        </p:nvSpPr>
        <p:spPr>
          <a:xfrm>
            <a:off x="1021766" y="606393"/>
            <a:ext cx="831307" cy="5775156"/>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smtClean="0"/>
              <a:t>C</a:t>
            </a:r>
            <a:endParaRPr lang="zh-TW" altLang="en-US" b="1" dirty="0"/>
          </a:p>
        </p:txBody>
      </p:sp>
      <p:pic>
        <p:nvPicPr>
          <p:cNvPr id="21506" name="Picture 2" descr="「North Ireland \」的圖片搜尋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519" y="1764170"/>
            <a:ext cx="5546725" cy="3329660"/>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1610675" y="1124893"/>
            <a:ext cx="789173" cy="4608214"/>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rgbClr val="FFFF00"/>
              </a:solidFill>
            </a:endParaRPr>
          </a:p>
        </p:txBody>
      </p:sp>
      <p:pic>
        <p:nvPicPr>
          <p:cNvPr id="2" name="音訊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25589271"/>
      </p:ext>
    </p:extLst>
  </p:cSld>
  <p:clrMapOvr>
    <a:masterClrMapping/>
  </p:clrMapOvr>
  <mc:AlternateContent xmlns:mc="http://schemas.openxmlformats.org/markup-compatibility/2006">
    <mc:Choice xmlns:p14="http://schemas.microsoft.com/office/powerpoint/2010/main" Requires="p14">
      <p:transition spd="slow" p14:dur="2000" advTm="32278"/>
    </mc:Choice>
    <mc:Fallback>
      <p:transition spd="slow" advTm="32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0" y="0"/>
            <a:ext cx="12192000"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內容版面配置區 2"/>
          <p:cNvSpPr>
            <a:spLocks noGrp="1"/>
          </p:cNvSpPr>
          <p:nvPr>
            <p:ph idx="1"/>
          </p:nvPr>
        </p:nvSpPr>
        <p:spPr>
          <a:xfrm>
            <a:off x="7345646" y="2927816"/>
            <a:ext cx="3877412" cy="3463360"/>
          </a:xfrm>
        </p:spPr>
        <p:txBody>
          <a:bodyPr>
            <a:normAutofit lnSpcReduction="10000"/>
          </a:bodyPr>
          <a:lstStyle/>
          <a:p>
            <a:pPr marL="0" indent="0">
              <a:buNone/>
            </a:pPr>
            <a:r>
              <a:rPr lang="en-US" altLang="zh-TW" sz="2400" dirty="0" smtClean="0">
                <a:solidFill>
                  <a:schemeClr val="bg1"/>
                </a:solidFill>
                <a:latin typeface="Times New Roman" panose="02020603050405020304" pitchFamily="18" charset="0"/>
                <a:cs typeface="Times New Roman" panose="02020603050405020304" pitchFamily="18" charset="0"/>
              </a:rPr>
              <a:t>Physically, it is mostly rural, with low hills, a beautiful lake district in the south-west, and a rugged coastline, which includes its most famous landmark, the “Giant’s Causeway”, a rocky promontory made up of black hexagonal columns formed by cooling lava millions of years ago. </a:t>
            </a:r>
            <a:endParaRPr lang="zh-TW" altLang="en-US" sz="2400" dirty="0">
              <a:solidFill>
                <a:schemeClr val="bg1"/>
              </a:solidFill>
              <a:latin typeface="Times New Roman" panose="02020603050405020304" pitchFamily="18" charset="0"/>
              <a:cs typeface="Times New Roman" panose="02020603050405020304" pitchFamily="18" charset="0"/>
            </a:endParaRPr>
          </a:p>
        </p:txBody>
      </p:sp>
      <p:sp>
        <p:nvSpPr>
          <p:cNvPr id="2" name="文字方塊 1"/>
          <p:cNvSpPr txBox="1"/>
          <p:nvPr/>
        </p:nvSpPr>
        <p:spPr>
          <a:xfrm>
            <a:off x="791985" y="4152842"/>
            <a:ext cx="5033043" cy="1200329"/>
          </a:xfrm>
          <a:prstGeom prst="rect">
            <a:avLst/>
          </a:prstGeom>
          <a:noFill/>
        </p:spPr>
        <p:txBody>
          <a:bodyPr wrap="square" rtlCol="0">
            <a:spAutoFit/>
          </a:bodyPr>
          <a:lstStyle/>
          <a:p>
            <a:r>
              <a:rPr lang="en-US" altLang="zh-TW" sz="2400" dirty="0">
                <a:solidFill>
                  <a:schemeClr val="bg1"/>
                </a:solidFill>
                <a:latin typeface="Times New Roman" panose="02020603050405020304" pitchFamily="18" charset="0"/>
                <a:cs typeface="Times New Roman" panose="02020603050405020304" pitchFamily="18" charset="0"/>
              </a:rPr>
              <a:t>Though Northern Ireland is small it is significant because of the political troubles here</a:t>
            </a:r>
            <a:r>
              <a:rPr lang="en-US" altLang="zh-TW" sz="2400" dirty="0" smtClean="0">
                <a:solidFill>
                  <a:schemeClr val="bg1"/>
                </a:solidFill>
                <a:latin typeface="Times New Roman" panose="02020603050405020304" pitchFamily="18" charset="0"/>
                <a:cs typeface="Times New Roman" panose="02020603050405020304" pitchFamily="18" charset="0"/>
              </a:rPr>
              <a:t>.</a:t>
            </a:r>
            <a:endParaRPr lang="en-US" altLang="zh-TW" sz="2400" dirty="0">
              <a:solidFill>
                <a:schemeClr val="bg1"/>
              </a:solidFill>
              <a:latin typeface="Times New Roman" panose="02020603050405020304" pitchFamily="18" charset="0"/>
              <a:cs typeface="Times New Roman" panose="02020603050405020304" pitchFamily="18" charset="0"/>
            </a:endParaRPr>
          </a:p>
        </p:txBody>
      </p:sp>
      <p:pic>
        <p:nvPicPr>
          <p:cNvPr id="22530" name="Picture 2" descr="「North Ireland」的圖片搜尋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7637" y="259882"/>
            <a:ext cx="4397176" cy="250978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直線接點 4"/>
          <p:cNvCxnSpPr/>
          <p:nvPr/>
        </p:nvCxnSpPr>
        <p:spPr>
          <a:xfrm>
            <a:off x="7175466" y="2927816"/>
            <a:ext cx="0" cy="3650383"/>
          </a:xfrm>
          <a:prstGeom prst="line">
            <a:avLst/>
          </a:prstGeom>
          <a:ln w="76200"/>
        </p:spPr>
        <p:style>
          <a:lnRef idx="1">
            <a:schemeClr val="accent4"/>
          </a:lnRef>
          <a:fillRef idx="0">
            <a:schemeClr val="accent4"/>
          </a:fillRef>
          <a:effectRef idx="0">
            <a:schemeClr val="accent4"/>
          </a:effectRef>
          <a:fontRef idx="minor">
            <a:schemeClr val="tx1"/>
          </a:fontRef>
        </p:style>
      </p:cxnSp>
      <p:pic>
        <p:nvPicPr>
          <p:cNvPr id="22532" name="Picture 4" descr="「North Ireland political」的圖片搜尋結果"/>
          <p:cNvPicPr>
            <a:picLocks noChangeAspect="1" noChangeArrowheads="1"/>
          </p:cNvPicPr>
          <p:nvPr/>
        </p:nvPicPr>
        <p:blipFill rotWithShape="1">
          <a:blip r:embed="rId5">
            <a:extLst>
              <a:ext uri="{28A0092B-C50C-407E-A947-70E740481C1C}">
                <a14:useLocalDpi xmlns:a14="http://schemas.microsoft.com/office/drawing/2010/main" val="0"/>
              </a:ext>
            </a:extLst>
          </a:blip>
          <a:srcRect b="26565"/>
          <a:stretch/>
        </p:blipFill>
        <p:spPr bwMode="auto">
          <a:xfrm>
            <a:off x="469900" y="259882"/>
            <a:ext cx="5677215" cy="3234089"/>
          </a:xfrm>
          <a:prstGeom prst="rect">
            <a:avLst/>
          </a:prstGeom>
          <a:noFill/>
          <a:extLst>
            <a:ext uri="{909E8E84-426E-40DD-AFC4-6F175D3DCCD1}">
              <a14:hiddenFill xmlns:a14="http://schemas.microsoft.com/office/drawing/2010/main">
                <a:solidFill>
                  <a:srgbClr val="FFFFFF"/>
                </a:solidFill>
              </a14:hiddenFill>
            </a:ext>
          </a:extLst>
        </p:spPr>
      </p:pic>
      <p:cxnSp>
        <p:nvCxnSpPr>
          <p:cNvPr id="9" name="直線接點 8"/>
          <p:cNvCxnSpPr/>
          <p:nvPr/>
        </p:nvCxnSpPr>
        <p:spPr>
          <a:xfrm>
            <a:off x="570972" y="3677517"/>
            <a:ext cx="37640" cy="2520083"/>
          </a:xfrm>
          <a:prstGeom prst="line">
            <a:avLst/>
          </a:prstGeom>
          <a:ln w="76200"/>
        </p:spPr>
        <p:style>
          <a:lnRef idx="1">
            <a:schemeClr val="accent4"/>
          </a:lnRef>
          <a:fillRef idx="0">
            <a:schemeClr val="accent4"/>
          </a:fillRef>
          <a:effectRef idx="0">
            <a:schemeClr val="accent4"/>
          </a:effectRef>
          <a:fontRef idx="minor">
            <a:schemeClr val="tx1"/>
          </a:fontRef>
        </p:style>
      </p:cxnSp>
      <p:pic>
        <p:nvPicPr>
          <p:cNvPr id="4" name="音訊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91532807"/>
      </p:ext>
    </p:extLst>
  </p:cSld>
  <p:clrMapOvr>
    <a:masterClrMapping/>
  </p:clrMapOvr>
  <mc:AlternateContent xmlns:mc="http://schemas.openxmlformats.org/markup-compatibility/2006">
    <mc:Choice xmlns:p14="http://schemas.microsoft.com/office/powerpoint/2010/main" Requires="p14">
      <p:transition spd="slow" p14:dur="2000" advTm="44191"/>
    </mc:Choice>
    <mc:Fallback>
      <p:transition spd="slow" advTm="44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12192000"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內容版面配置區 2"/>
          <p:cNvSpPr>
            <a:spLocks noGrp="1"/>
          </p:cNvSpPr>
          <p:nvPr>
            <p:ph idx="1"/>
          </p:nvPr>
        </p:nvSpPr>
        <p:spPr>
          <a:xfrm>
            <a:off x="7218947" y="1062333"/>
            <a:ext cx="4360245" cy="5261463"/>
          </a:xfrm>
        </p:spPr>
        <p:txBody>
          <a:bodyPr>
            <a:normAutofit/>
          </a:bodyPr>
          <a:lstStyle/>
          <a:p>
            <a:pPr marL="0" indent="0">
              <a:buNone/>
            </a:pPr>
            <a:r>
              <a:rPr lang="en-US" altLang="zh-TW" sz="2400" dirty="0" smtClean="0">
                <a:solidFill>
                  <a:schemeClr val="bg1"/>
                </a:solidFill>
                <a:latin typeface="Times New Roman" panose="02020603050405020304" pitchFamily="18" charset="0"/>
                <a:cs typeface="Times New Roman" panose="02020603050405020304" pitchFamily="18" charset="0"/>
              </a:rPr>
              <a:t>Legend has it that the giant Finn </a:t>
            </a:r>
            <a:r>
              <a:rPr lang="en-US" altLang="zh-TW" sz="2400" dirty="0" err="1" smtClean="0">
                <a:solidFill>
                  <a:schemeClr val="bg1"/>
                </a:solidFill>
                <a:latin typeface="Times New Roman" panose="02020603050405020304" pitchFamily="18" charset="0"/>
                <a:cs typeface="Times New Roman" panose="02020603050405020304" pitchFamily="18" charset="0"/>
              </a:rPr>
              <a:t>MaCool</a:t>
            </a:r>
            <a:r>
              <a:rPr lang="en-US" altLang="zh-TW" sz="2400" dirty="0" smtClean="0">
                <a:solidFill>
                  <a:schemeClr val="bg1"/>
                </a:solidFill>
                <a:latin typeface="Times New Roman" panose="02020603050405020304" pitchFamily="18" charset="0"/>
                <a:cs typeface="Times New Roman" panose="02020603050405020304" pitchFamily="18" charset="0"/>
              </a:rPr>
              <a:t> built it to cross the sea to Scotland. The nature of its link to Great Britain has been a key element in Northern Ireland’ s history, and remains an issue today.</a:t>
            </a:r>
          </a:p>
          <a:p>
            <a:endParaRPr lang="en-US" altLang="zh-TW" sz="2400" dirty="0" smtClean="0">
              <a:solidFill>
                <a:schemeClr val="bg1"/>
              </a:solidFill>
              <a:latin typeface="Times New Roman" panose="02020603050405020304" pitchFamily="18" charset="0"/>
              <a:cs typeface="Times New Roman" panose="02020603050405020304" pitchFamily="18" charset="0"/>
            </a:endParaRPr>
          </a:p>
          <a:p>
            <a:pPr marL="0" indent="0">
              <a:buNone/>
            </a:pPr>
            <a:r>
              <a:rPr lang="en-US" altLang="zh-TW" sz="2400" dirty="0" smtClean="0">
                <a:solidFill>
                  <a:schemeClr val="bg1"/>
                </a:solidFill>
                <a:latin typeface="Times New Roman" panose="02020603050405020304" pitchFamily="18" charset="0"/>
                <a:cs typeface="Times New Roman" panose="02020603050405020304" pitchFamily="18" charset="0"/>
              </a:rPr>
              <a:t>Apart from the troubles, crime is very low, and even including political violence the murder-rate is much lower than in most American areas.</a:t>
            </a:r>
            <a:endParaRPr lang="zh-TW" altLang="en-US" sz="2400" dirty="0">
              <a:solidFill>
                <a:schemeClr val="bg1"/>
              </a:solidFill>
              <a:latin typeface="Times New Roman" panose="02020603050405020304" pitchFamily="18" charset="0"/>
              <a:cs typeface="Times New Roman" panose="02020603050405020304" pitchFamily="18" charset="0"/>
            </a:endParaRPr>
          </a:p>
        </p:txBody>
      </p:sp>
      <p:pic>
        <p:nvPicPr>
          <p:cNvPr id="23554" name="Picture 2" descr="「North Ireland political violence \」的圖片搜尋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05083"/>
            <a:ext cx="6858000" cy="3857625"/>
          </a:xfrm>
          <a:prstGeom prst="rect">
            <a:avLst/>
          </a:prstGeom>
          <a:noFill/>
          <a:extLst>
            <a:ext uri="{909E8E84-426E-40DD-AFC4-6F175D3DCCD1}">
              <a14:hiddenFill xmlns:a14="http://schemas.microsoft.com/office/drawing/2010/main">
                <a:solidFill>
                  <a:srgbClr val="FFFFFF"/>
                </a:solidFill>
              </a14:hiddenFill>
            </a:ext>
          </a:extLst>
        </p:spPr>
      </p:pic>
      <p:pic>
        <p:nvPicPr>
          <p:cNvPr id="2" name="音訊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43100723"/>
      </p:ext>
    </p:extLst>
  </p:cSld>
  <p:clrMapOvr>
    <a:masterClrMapping/>
  </p:clrMapOvr>
  <mc:AlternateContent xmlns:mc="http://schemas.openxmlformats.org/markup-compatibility/2006">
    <mc:Choice xmlns:p14="http://schemas.microsoft.com/office/powerpoint/2010/main" Requires="p14">
      <p:transition spd="slow" p14:dur="2000" advTm="35346"/>
    </mc:Choice>
    <mc:Fallback>
      <p:transition spd="slow" advTm="35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12192000" cy="6858000"/>
          </a:xfrm>
          <a:prstGeom prst="rect">
            <a:avLst/>
          </a:prstGeom>
          <a:solidFill>
            <a:schemeClr val="bg2">
              <a:lumMod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4580" name="Picture 4" descr="「Northern Ireland economy \」的圖片搜尋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751" y="3655944"/>
            <a:ext cx="6810059" cy="3190876"/>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358263" y="2595112"/>
            <a:ext cx="4355617" cy="4113695"/>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4578" name="Picture 2" descr="「North Ireland restaurant」的圖片搜尋結果"/>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636" y="61408"/>
            <a:ext cx="4645488" cy="3094205"/>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5003751" y="133914"/>
            <a:ext cx="6810059" cy="3700597"/>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內容版面配置區 2"/>
          <p:cNvSpPr>
            <a:spLocks noGrp="1"/>
          </p:cNvSpPr>
          <p:nvPr>
            <p:ph idx="1"/>
          </p:nvPr>
        </p:nvSpPr>
        <p:spPr>
          <a:xfrm>
            <a:off x="5564515" y="365076"/>
            <a:ext cx="5688530" cy="3317060"/>
          </a:xfrm>
        </p:spPr>
        <p:txBody>
          <a:bodyPr>
            <a:normAutofit/>
          </a:bodyPr>
          <a:lstStyle/>
          <a:p>
            <a:pPr marL="0" indent="0">
              <a:buNone/>
            </a:pPr>
            <a:r>
              <a:rPr lang="en-US" altLang="zh-TW" sz="2400" dirty="0" smtClean="0">
                <a:solidFill>
                  <a:schemeClr val="bg1"/>
                </a:solidFill>
                <a:latin typeface="Times New Roman" panose="02020603050405020304" pitchFamily="18" charset="0"/>
                <a:cs typeface="Times New Roman" panose="02020603050405020304" pitchFamily="18" charset="0"/>
              </a:rPr>
              <a:t>The Northern Ireland economy has its problems, partly as a result of the troubles discouraging investment, partly as a result of its </a:t>
            </a:r>
            <a:r>
              <a:rPr lang="en-US" altLang="zh-TW" sz="2400" dirty="0" err="1" smtClean="0">
                <a:solidFill>
                  <a:schemeClr val="bg1"/>
                </a:solidFill>
                <a:latin typeface="Times New Roman" panose="02020603050405020304" pitchFamily="18" charset="0"/>
                <a:cs typeface="Times New Roman" panose="02020603050405020304" pitchFamily="18" charset="0"/>
              </a:rPr>
              <a:t>peripherality</a:t>
            </a:r>
            <a:r>
              <a:rPr lang="en-US" altLang="zh-TW" sz="2400" dirty="0" smtClean="0">
                <a:solidFill>
                  <a:schemeClr val="bg1"/>
                </a:solidFill>
                <a:latin typeface="Times New Roman" panose="02020603050405020304" pitchFamily="18" charset="0"/>
                <a:cs typeface="Times New Roman" panose="02020603050405020304" pitchFamily="18" charset="0"/>
              </a:rPr>
              <a:t> in relation to the UK.  Its wealth per head is the lowest of any UK region. Nevertheless living costs are also comparatively low, and a standard of living is possible for those of middle to upper incomes which many Londoners might envy. </a:t>
            </a:r>
            <a:endParaRPr lang="zh-TW" altLang="en-US" sz="2400" dirty="0">
              <a:solidFill>
                <a:schemeClr val="bg1"/>
              </a:solidFill>
              <a:latin typeface="Times New Roman" panose="02020603050405020304" pitchFamily="18" charset="0"/>
              <a:cs typeface="Times New Roman" panose="02020603050405020304" pitchFamily="18" charset="0"/>
            </a:endParaRPr>
          </a:p>
        </p:txBody>
      </p:sp>
      <p:sp>
        <p:nvSpPr>
          <p:cNvPr id="5" name="矩形 4"/>
          <p:cNvSpPr/>
          <p:nvPr/>
        </p:nvSpPr>
        <p:spPr>
          <a:xfrm>
            <a:off x="774015" y="3655944"/>
            <a:ext cx="3624730" cy="2677656"/>
          </a:xfrm>
          <a:prstGeom prst="rect">
            <a:avLst/>
          </a:prstGeom>
        </p:spPr>
        <p:txBody>
          <a:bodyPr wrap="square">
            <a:spAutoFit/>
          </a:bodyPr>
          <a:lstStyle/>
          <a:p>
            <a:r>
              <a:rPr lang="en-US" altLang="zh-TW" sz="2400" dirty="0">
                <a:solidFill>
                  <a:schemeClr val="bg1"/>
                </a:solidFill>
                <a:latin typeface="Times New Roman" panose="02020603050405020304" pitchFamily="18" charset="0"/>
                <a:cs typeface="Times New Roman" panose="02020603050405020304" pitchFamily="18" charset="0"/>
              </a:rPr>
              <a:t>North Ireland has an active cultural life with many theatres, restaurants, pubs, and museums: its </a:t>
            </a:r>
            <a:r>
              <a:rPr lang="en-US" altLang="zh-TW" sz="2400" dirty="0" smtClean="0">
                <a:solidFill>
                  <a:schemeClr val="bg1"/>
                </a:solidFill>
                <a:latin typeface="Times New Roman" panose="02020603050405020304" pitchFamily="18" charset="0"/>
                <a:cs typeface="Times New Roman" panose="02020603050405020304" pitchFamily="18" charset="0"/>
              </a:rPr>
              <a:t>best </a:t>
            </a:r>
            <a:r>
              <a:rPr lang="en-US" altLang="zh-TW" sz="2400" dirty="0">
                <a:solidFill>
                  <a:schemeClr val="bg1"/>
                </a:solidFill>
                <a:latin typeface="Times New Roman" panose="02020603050405020304" pitchFamily="18" charset="0"/>
                <a:cs typeface="Times New Roman" panose="02020603050405020304" pitchFamily="18" charset="0"/>
              </a:rPr>
              <a:t>known poet, Seamus Heaney, won the Nobel Prize for literature in 1995.</a:t>
            </a:r>
            <a:endParaRPr lang="zh-TW" altLang="en-US" sz="2400" dirty="0">
              <a:solidFill>
                <a:schemeClr val="bg1"/>
              </a:solidFill>
              <a:latin typeface="Times New Roman" panose="02020603050405020304" pitchFamily="18" charset="0"/>
              <a:cs typeface="Times New Roman" panose="02020603050405020304" pitchFamily="18" charset="0"/>
            </a:endParaRPr>
          </a:p>
        </p:txBody>
      </p:sp>
      <p:pic>
        <p:nvPicPr>
          <p:cNvPr id="6" name="音訊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05456762"/>
      </p:ext>
    </p:extLst>
  </p:cSld>
  <p:clrMapOvr>
    <a:masterClrMapping/>
  </p:clrMapOvr>
  <mc:AlternateContent xmlns:mc="http://schemas.openxmlformats.org/markup-compatibility/2006">
    <mc:Choice xmlns:p14="http://schemas.microsoft.com/office/powerpoint/2010/main" Requires="p14">
      <p:transition spd="slow" p14:dur="2000" advTm="58221"/>
    </mc:Choice>
    <mc:Fallback>
      <p:transition spd="slow" advTm="58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ãè±åãçåçæå°çµæ"/>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87354"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0" y="-7473"/>
            <a:ext cx="12192000" cy="6858000"/>
          </a:xfrm>
          <a:prstGeom prst="rect">
            <a:avLst/>
          </a:prstGeom>
          <a:solidFill>
            <a:schemeClr val="bg2">
              <a:lumMod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p:cNvSpPr/>
          <p:nvPr/>
        </p:nvSpPr>
        <p:spPr>
          <a:xfrm>
            <a:off x="0" y="7473"/>
            <a:ext cx="831307" cy="6858000"/>
          </a:xfrm>
          <a:prstGeom prst="rect">
            <a:avLst/>
          </a:prstGeom>
          <a:solidFill>
            <a:schemeClr val="accent4">
              <a:lumMod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2292" name="Picture 4" descr="相關圖片"/>
          <p:cNvPicPr>
            <a:picLocks noChangeAspect="1" noChangeArrowheads="1"/>
          </p:cNvPicPr>
          <p:nvPr/>
        </p:nvPicPr>
        <p:blipFill rotWithShape="1">
          <a:blip r:embed="rId5">
            <a:extLst>
              <a:ext uri="{28A0092B-C50C-407E-A947-70E740481C1C}">
                <a14:useLocalDpi xmlns:a14="http://schemas.microsoft.com/office/drawing/2010/main" val="0"/>
              </a:ext>
            </a:extLst>
          </a:blip>
          <a:srcRect t="7963" b="8154"/>
          <a:stretch/>
        </p:blipFill>
        <p:spPr bwMode="auto">
          <a:xfrm>
            <a:off x="803158" y="7473"/>
            <a:ext cx="4851751" cy="2565400"/>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p:nvSpPr>
        <p:spPr>
          <a:xfrm>
            <a:off x="6572367" y="596352"/>
            <a:ext cx="5197105" cy="5613399"/>
          </a:xfrm>
          <a:prstGeom prst="rect">
            <a:avLst/>
          </a:prstGeom>
          <a:solidFill>
            <a:schemeClr val="bg1">
              <a:alpha val="3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標題 1"/>
          <p:cNvSpPr txBox="1">
            <a:spLocks/>
          </p:cNvSpPr>
          <p:nvPr/>
        </p:nvSpPr>
        <p:spPr>
          <a:xfrm>
            <a:off x="7302830" y="3162300"/>
            <a:ext cx="4853863" cy="8571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8800" b="1" dirty="0">
                <a:solidFill>
                  <a:srgbClr val="FFFF00"/>
                </a:solidFill>
                <a:latin typeface="MV Boli" panose="02000500030200090000" pitchFamily="2" charset="0"/>
                <a:cs typeface="MV Boli" panose="02000500030200090000" pitchFamily="2" charset="0"/>
              </a:rPr>
              <a:t>History</a:t>
            </a:r>
            <a:endParaRPr lang="zh-TW" altLang="en-US" sz="8800" b="1" dirty="0">
              <a:solidFill>
                <a:srgbClr val="FFFF00"/>
              </a:solidFill>
              <a:latin typeface="MV Boli" panose="02000500030200090000" pitchFamily="2" charset="0"/>
              <a:cs typeface="MV Boli" panose="02000500030200090000" pitchFamily="2" charset="0"/>
            </a:endParaRPr>
          </a:p>
        </p:txBody>
      </p:sp>
      <p:pic>
        <p:nvPicPr>
          <p:cNvPr id="3074" name="Picture 2" descr="「英國歷史」的圖片搜尋結果"/>
          <p:cNvPicPr>
            <a:picLocks noChangeAspect="1" noChangeArrowheads="1"/>
          </p:cNvPicPr>
          <p:nvPr/>
        </p:nvPicPr>
        <p:blipFill rotWithShape="1">
          <a:blip r:embed="rId6">
            <a:extLst>
              <a:ext uri="{28A0092B-C50C-407E-A947-70E740481C1C}">
                <a14:useLocalDpi xmlns:a14="http://schemas.microsoft.com/office/drawing/2010/main" val="0"/>
              </a:ext>
            </a:extLst>
          </a:blip>
          <a:srcRect l="-1047" t="4288" r="1047" b="8349"/>
          <a:stretch/>
        </p:blipFill>
        <p:spPr bwMode="auto">
          <a:xfrm>
            <a:off x="709656" y="2230683"/>
            <a:ext cx="4945253" cy="258796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英國歷史」的圖片搜尋結果"/>
          <p:cNvPicPr>
            <a:picLocks noChangeAspect="1" noChangeArrowheads="1"/>
          </p:cNvPicPr>
          <p:nvPr/>
        </p:nvPicPr>
        <p:blipFill rotWithShape="1">
          <a:blip r:embed="rId7">
            <a:extLst>
              <a:ext uri="{28A0092B-C50C-407E-A947-70E740481C1C}">
                <a14:useLocalDpi xmlns:a14="http://schemas.microsoft.com/office/drawing/2010/main" val="0"/>
              </a:ext>
            </a:extLst>
          </a:blip>
          <a:srcRect t="13765" b="8902"/>
          <a:stretch/>
        </p:blipFill>
        <p:spPr bwMode="auto">
          <a:xfrm>
            <a:off x="740317" y="4476455"/>
            <a:ext cx="4914592" cy="2407584"/>
          </a:xfrm>
          <a:prstGeom prst="rect">
            <a:avLst/>
          </a:prstGeom>
          <a:noFill/>
          <a:extLst>
            <a:ext uri="{909E8E84-426E-40DD-AFC4-6F175D3DCCD1}">
              <a14:hiddenFill xmlns:a14="http://schemas.microsoft.com/office/drawing/2010/main">
                <a:solidFill>
                  <a:srgbClr val="FFFFFF"/>
                </a:solidFill>
              </a14:hiddenFill>
            </a:ext>
          </a:extLst>
        </p:spPr>
      </p:pic>
      <p:pic>
        <p:nvPicPr>
          <p:cNvPr id="3" name="音訊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45192553"/>
      </p:ext>
    </p:extLst>
  </p:cSld>
  <p:clrMapOvr>
    <a:masterClrMapping/>
  </p:clrMapOvr>
  <mc:AlternateContent xmlns:mc="http://schemas.openxmlformats.org/markup-compatibility/2006">
    <mc:Choice xmlns:p14="http://schemas.microsoft.com/office/powerpoint/2010/main" Requires="p14">
      <p:transition spd="slow" p14:dur="2000" advTm="3348"/>
    </mc:Choice>
    <mc:Fallback>
      <p:transition spd="slow" advTm="3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ãè±åãçåçæå°çµæ"/>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6" y="0"/>
            <a:ext cx="1218735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title"/>
          </p:nvPr>
        </p:nvSpPr>
        <p:spPr/>
        <p:txBody>
          <a:bodyPr>
            <a:normAutofit/>
          </a:bodyPr>
          <a:lstStyle/>
          <a:p>
            <a:endParaRPr lang="zh-TW" altLang="en-US" sz="2400" dirty="0">
              <a:latin typeface="Times New Roman" panose="02020603050405020304" pitchFamily="18" charset="0"/>
              <a:cs typeface="Times New Roman" panose="02020603050405020304" pitchFamily="18" charset="0"/>
            </a:endParaRPr>
          </a:p>
        </p:txBody>
      </p:sp>
      <p:sp>
        <p:nvSpPr>
          <p:cNvPr id="5" name="矩形 4"/>
          <p:cNvSpPr/>
          <p:nvPr/>
        </p:nvSpPr>
        <p:spPr>
          <a:xfrm>
            <a:off x="0" y="0"/>
            <a:ext cx="12192000" cy="6858000"/>
          </a:xfrm>
          <a:prstGeom prst="rect">
            <a:avLst/>
          </a:prstGeom>
          <a:solidFill>
            <a:schemeClr val="bg2">
              <a:lumMod val="50000"/>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內容版面配置區 2"/>
          <p:cNvSpPr>
            <a:spLocks noGrp="1"/>
          </p:cNvSpPr>
          <p:nvPr>
            <p:ph idx="1"/>
          </p:nvPr>
        </p:nvSpPr>
        <p:spPr>
          <a:xfrm>
            <a:off x="1057466" y="2055813"/>
            <a:ext cx="10296334" cy="3777622"/>
          </a:xfrm>
        </p:spPr>
        <p:txBody>
          <a:bodyPr>
            <a:normAutofit/>
          </a:bodyPr>
          <a:lstStyle/>
          <a:p>
            <a:pPr marL="0" indent="0">
              <a:buNone/>
            </a:pPr>
            <a:r>
              <a:rPr lang="en-US" altLang="zh-TW" sz="2400" dirty="0" smtClean="0">
                <a:solidFill>
                  <a:schemeClr val="bg1"/>
                </a:solidFill>
                <a:latin typeface="Times New Roman" panose="02020603050405020304" pitchFamily="18" charset="0"/>
                <a:cs typeface="Times New Roman" panose="02020603050405020304" pitchFamily="18" charset="0"/>
              </a:rPr>
              <a:t>Until 1921 the full name of the UK was “The United Kingdom of Great Britain and Ireland”, not only “Northern Ireland”, because the whole island of Ireland was politically integrated with Great Britain, and had been since 1801, while Britain’s domination of the Irish dated back centuries before that date. But Irish desires for an independent Irish state were never lost, and one of the key issues in late nineteenth century British politics was a campaign in parliament of what was called “home-rule”-Irish political control of Irish affairs. </a:t>
            </a:r>
            <a:endParaRPr lang="zh-TW" altLang="en-US" sz="2400" dirty="0">
              <a:solidFill>
                <a:schemeClr val="bg1"/>
              </a:solidFill>
              <a:latin typeface="Times New Roman" panose="02020603050405020304" pitchFamily="18" charset="0"/>
              <a:cs typeface="Times New Roman" panose="02020603050405020304" pitchFamily="18" charset="0"/>
            </a:endParaRPr>
          </a:p>
        </p:txBody>
      </p:sp>
      <p:pic>
        <p:nvPicPr>
          <p:cNvPr id="4" name="音訊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3713785"/>
      </p:ext>
    </p:extLst>
  </p:cSld>
  <p:clrMapOvr>
    <a:masterClrMapping/>
  </p:clrMapOvr>
  <mc:AlternateContent xmlns:mc="http://schemas.openxmlformats.org/markup-compatibility/2006">
    <mc:Choice xmlns:p14="http://schemas.microsoft.com/office/powerpoint/2010/main" Requires="p14">
      <p:transition spd="slow" p14:dur="2000" advTm="47452"/>
    </mc:Choice>
    <mc:Fallback>
      <p:transition spd="slow" advTm="47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4">
              <a:lumMod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p:cNvSpPr/>
          <p:nvPr/>
        </p:nvSpPr>
        <p:spPr>
          <a:xfrm>
            <a:off x="0" y="0"/>
            <a:ext cx="12192000" cy="6858000"/>
          </a:xfrm>
          <a:prstGeom prst="rect">
            <a:avLst/>
          </a:prstGeom>
          <a:solidFill>
            <a:schemeClr val="tx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內容版面配置區 2"/>
          <p:cNvSpPr>
            <a:spLocks noGrp="1"/>
          </p:cNvSpPr>
          <p:nvPr>
            <p:ph idx="1"/>
          </p:nvPr>
        </p:nvSpPr>
        <p:spPr>
          <a:xfrm>
            <a:off x="6007100" y="1598714"/>
            <a:ext cx="5383062" cy="3777622"/>
          </a:xfrm>
        </p:spPr>
        <p:txBody>
          <a:bodyPr>
            <a:normAutofit/>
          </a:bodyPr>
          <a:lstStyle/>
          <a:p>
            <a:pPr marL="0" indent="0">
              <a:buNone/>
            </a:pPr>
            <a:r>
              <a:rPr lang="en-US" altLang="zh-TW" sz="2400" dirty="0" smtClean="0">
                <a:solidFill>
                  <a:schemeClr val="bg1"/>
                </a:solidFill>
                <a:latin typeface="Times New Roman" panose="02020603050405020304" pitchFamily="18" charset="0"/>
                <a:cs typeface="Times New Roman" panose="02020603050405020304" pitchFamily="18" charset="0"/>
              </a:rPr>
              <a:t>However, there was a problem.  The majority of Irish people were descendants of the original Celtic people who inhabited the British Isles before the Romans arrived 2,000 years ago. Ireland was not invaded by the Romans, thus they were ethnically distinct from the majority of British people. Adding to this difference was religion: most Irish people remained Catholics, while most people had become Protestants.</a:t>
            </a:r>
            <a:endParaRPr lang="zh-TW" altLang="en-US" sz="2400" dirty="0">
              <a:solidFill>
                <a:schemeClr val="bg1"/>
              </a:solidFill>
              <a:latin typeface="Times New Roman" panose="02020603050405020304" pitchFamily="18" charset="0"/>
              <a:cs typeface="Times New Roman" panose="02020603050405020304" pitchFamily="18" charset="0"/>
            </a:endParaRPr>
          </a:p>
        </p:txBody>
      </p:sp>
      <p:pic>
        <p:nvPicPr>
          <p:cNvPr id="6146" name="Picture 2" descr="「天主教徒」的圖片搜尋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598714"/>
            <a:ext cx="5207000" cy="3471333"/>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533400" y="368300"/>
            <a:ext cx="1143000" cy="81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2334234" y="368300"/>
            <a:ext cx="1143000" cy="81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4164773" y="410893"/>
            <a:ext cx="1143000" cy="81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5965607" y="410893"/>
            <a:ext cx="1143000" cy="81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7879915" y="392957"/>
            <a:ext cx="1143000" cy="81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9867031" y="392957"/>
            <a:ext cx="1143000" cy="81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p:cNvSpPr/>
          <p:nvPr/>
        </p:nvSpPr>
        <p:spPr>
          <a:xfrm>
            <a:off x="577415" y="5634453"/>
            <a:ext cx="1143000" cy="81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2297830" y="5676316"/>
            <a:ext cx="1143000" cy="81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4212138" y="5676316"/>
            <a:ext cx="1143000" cy="81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p:cNvSpPr/>
          <p:nvPr/>
        </p:nvSpPr>
        <p:spPr>
          <a:xfrm>
            <a:off x="5965607" y="5676316"/>
            <a:ext cx="1143000" cy="81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p:cNvSpPr/>
          <p:nvPr/>
        </p:nvSpPr>
        <p:spPr>
          <a:xfrm>
            <a:off x="7879915" y="5676316"/>
            <a:ext cx="1143000" cy="81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p:cNvSpPr/>
          <p:nvPr/>
        </p:nvSpPr>
        <p:spPr>
          <a:xfrm>
            <a:off x="9867031" y="5676316"/>
            <a:ext cx="1143000" cy="81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 name="音訊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33208139"/>
      </p:ext>
    </p:extLst>
  </p:cSld>
  <p:clrMapOvr>
    <a:masterClrMapping/>
  </p:clrMapOvr>
  <mc:AlternateContent xmlns:mc="http://schemas.openxmlformats.org/markup-compatibility/2006">
    <mc:Choice xmlns:p14="http://schemas.microsoft.com/office/powerpoint/2010/main" Requires="p14">
      <p:transition spd="slow" p14:dur="2000" advTm="40274"/>
    </mc:Choice>
    <mc:Fallback>
      <p:transition spd="slow" advTm="40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9" descr="「國際」的圖片搜尋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8"/>
          <p:cNvSpPr/>
          <p:nvPr/>
        </p:nvSpPr>
        <p:spPr>
          <a:xfrm>
            <a:off x="0" y="0"/>
            <a:ext cx="12192000" cy="6858000"/>
          </a:xfrm>
          <a:prstGeom prst="rect">
            <a:avLst/>
          </a:pr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 name="矩形 3"/>
          <p:cNvSpPr/>
          <p:nvPr/>
        </p:nvSpPr>
        <p:spPr>
          <a:xfrm>
            <a:off x="10048" y="231378"/>
            <a:ext cx="2268538" cy="865187"/>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149" name="Rectangle 2"/>
          <p:cNvSpPr>
            <a:spLocks noGrp="1" noRot="1" noChangeArrowheads="1"/>
          </p:cNvSpPr>
          <p:nvPr>
            <p:ph type="title"/>
          </p:nvPr>
        </p:nvSpPr>
        <p:spPr>
          <a:xfrm>
            <a:off x="444483" y="311348"/>
            <a:ext cx="1399668" cy="747713"/>
          </a:xfrm>
        </p:spPr>
        <p:txBody>
          <a:bodyPr>
            <a:normAutofit fontScale="90000"/>
          </a:bodyPr>
          <a:lstStyle/>
          <a:p>
            <a:pPr eaLnBrk="1" hangingPunct="1"/>
            <a:r>
              <a:rPr lang="en-US" altLang="zh-TW" dirty="0" smtClean="0">
                <a:solidFill>
                  <a:schemeClr val="bg1"/>
                </a:solidFill>
              </a:rPr>
              <a:t>Dress</a:t>
            </a:r>
          </a:p>
        </p:txBody>
      </p:sp>
      <p:sp>
        <p:nvSpPr>
          <p:cNvPr id="7" name="矩形 6"/>
          <p:cNvSpPr/>
          <p:nvPr/>
        </p:nvSpPr>
        <p:spPr>
          <a:xfrm>
            <a:off x="10048" y="1653703"/>
            <a:ext cx="12181952" cy="4698459"/>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151" name="Rectangle 3"/>
          <p:cNvSpPr>
            <a:spLocks noGrp="1" noRot="1" noChangeArrowheads="1"/>
          </p:cNvSpPr>
          <p:nvPr>
            <p:ph idx="1"/>
          </p:nvPr>
        </p:nvSpPr>
        <p:spPr>
          <a:xfrm>
            <a:off x="1981200" y="2058988"/>
            <a:ext cx="7886700" cy="1746250"/>
          </a:xfrm>
        </p:spPr>
        <p:txBody>
          <a:bodyPr>
            <a:normAutofit fontScale="85000" lnSpcReduction="20000"/>
          </a:bodyPr>
          <a:lstStyle/>
          <a:p>
            <a:pPr marL="0" indent="0">
              <a:buNone/>
            </a:pPr>
            <a:r>
              <a:rPr lang="en-US" altLang="zh-TW" dirty="0" smtClean="0">
                <a:solidFill>
                  <a:schemeClr val="bg1"/>
                </a:solidFill>
              </a:rPr>
              <a:t>In the Philippines men wear the barong </a:t>
            </a:r>
            <a:r>
              <a:rPr lang="en-US" altLang="zh-TW" dirty="0" err="1" smtClean="0">
                <a:solidFill>
                  <a:schemeClr val="bg1"/>
                </a:solidFill>
              </a:rPr>
              <a:t>tagalog</a:t>
            </a:r>
            <a:r>
              <a:rPr lang="en-US" altLang="zh-TW" dirty="0" smtClean="0">
                <a:solidFill>
                  <a:schemeClr val="bg1"/>
                </a:solidFill>
              </a:rPr>
              <a:t>—a loose, frilly, usually white or cream-colored shirt with no jacket or tie.  In Indonesia they wear batiks—brightly patterned shirts that go tieless and jacketless Thai silk shirt.  In Japan dress is at least as formal as in Europe (dark suit and tie for a man, business suit or tailored dress for a woman. </a:t>
            </a:r>
          </a:p>
        </p:txBody>
      </p:sp>
      <p:pic>
        <p:nvPicPr>
          <p:cNvPr id="6152" name="Picture 7" descr="相關圖片"/>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49602"/>
          <a:stretch>
            <a:fillRect/>
          </a:stretch>
        </p:blipFill>
        <p:spPr bwMode="auto">
          <a:xfrm>
            <a:off x="2085976" y="3616293"/>
            <a:ext cx="8572500"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音訊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12306731"/>
      </p:ext>
    </p:extLst>
  </p:cSld>
  <p:clrMapOvr>
    <a:masterClrMapping/>
  </p:clrMapOvr>
  <mc:AlternateContent xmlns:mc="http://schemas.openxmlformats.org/markup-compatibility/2006">
    <mc:Choice xmlns:p14="http://schemas.microsoft.com/office/powerpoint/2010/main" Requires="p14">
      <p:transition spd="slow" p14:dur="2000" advTm="70479"/>
    </mc:Choice>
    <mc:Fallback>
      <p:transition spd="slow" advTm="70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864" y="0"/>
            <a:ext cx="12192000" cy="6858000"/>
          </a:xfrm>
          <a:prstGeom prst="rect">
            <a:avLst/>
          </a:prstGeom>
          <a:solidFill>
            <a:schemeClr val="tx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內容版面配置區 2"/>
          <p:cNvSpPr>
            <a:spLocks noGrp="1"/>
          </p:cNvSpPr>
          <p:nvPr>
            <p:ph idx="1"/>
          </p:nvPr>
        </p:nvSpPr>
        <p:spPr>
          <a:xfrm>
            <a:off x="6264275" y="1844989"/>
            <a:ext cx="4348794" cy="3777622"/>
          </a:xfrm>
        </p:spPr>
        <p:txBody>
          <a:bodyPr>
            <a:normAutofit/>
          </a:bodyPr>
          <a:lstStyle/>
          <a:p>
            <a:pPr marL="0" indent="0">
              <a:buNone/>
            </a:pPr>
            <a:r>
              <a:rPr lang="en-US" altLang="zh-TW" sz="2400" dirty="0" smtClean="0">
                <a:solidFill>
                  <a:schemeClr val="bg1"/>
                </a:solidFill>
                <a:latin typeface="Times New Roman" panose="02020603050405020304" pitchFamily="18" charset="0"/>
                <a:cs typeface="Times New Roman" panose="02020603050405020304" pitchFamily="18" charset="0"/>
              </a:rPr>
              <a:t>Catholics found it harder to get jobs, or to benefit from social programs such as public housing.  Understandably resentment grew, and the armed conflict known as the “troubles” developed. </a:t>
            </a:r>
            <a:endParaRPr lang="zh-TW" altLang="en-US" sz="2400" dirty="0">
              <a:solidFill>
                <a:schemeClr val="bg1"/>
              </a:solidFill>
              <a:latin typeface="Times New Roman" panose="02020603050405020304" pitchFamily="18" charset="0"/>
              <a:cs typeface="Times New Roman" panose="02020603050405020304" pitchFamily="18" charset="0"/>
            </a:endParaRPr>
          </a:p>
        </p:txBody>
      </p:sp>
      <p:pic>
        <p:nvPicPr>
          <p:cNvPr id="8194" name="Picture 2" descr="「英國天主教徒」的圖片搜尋結果"/>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875" y="1540189"/>
            <a:ext cx="4708525" cy="3526851"/>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rot="5400000">
            <a:off x="8779170" y="2502297"/>
            <a:ext cx="581123" cy="6244535"/>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p>
        </p:txBody>
      </p:sp>
      <p:sp>
        <p:nvSpPr>
          <p:cNvPr id="6" name="矩形 5"/>
          <p:cNvSpPr/>
          <p:nvPr/>
        </p:nvSpPr>
        <p:spPr>
          <a:xfrm rot="5400000">
            <a:off x="3808113" y="2840253"/>
            <a:ext cx="490238" cy="6244535"/>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p>
        </p:txBody>
      </p:sp>
      <p:pic>
        <p:nvPicPr>
          <p:cNvPr id="2" name="音訊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713263"/>
      </p:ext>
    </p:extLst>
  </p:cSld>
  <p:clrMapOvr>
    <a:masterClrMapping/>
  </p:clrMapOvr>
  <mc:AlternateContent xmlns:mc="http://schemas.openxmlformats.org/markup-compatibility/2006">
    <mc:Choice xmlns:p14="http://schemas.microsoft.com/office/powerpoint/2010/main" Requires="p14">
      <p:transition spd="slow" p14:dur="2000" advTm="29276"/>
    </mc:Choice>
    <mc:Fallback>
      <p:transition spd="slow" advTm="29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ãè±åãçåçæå°çµæ"/>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87354"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0" y="0"/>
            <a:ext cx="12192000" cy="6858000"/>
          </a:xfrm>
          <a:prstGeom prst="rect">
            <a:avLst/>
          </a:prstGeom>
          <a:solidFill>
            <a:schemeClr val="bg2">
              <a:lumMod val="50000"/>
              <a:alpha val="7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p:cNvSpPr/>
          <p:nvPr/>
        </p:nvSpPr>
        <p:spPr>
          <a:xfrm>
            <a:off x="-4646" y="0"/>
            <a:ext cx="831307" cy="6858000"/>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0482" name="Picture 2" descr="「IRA」的圖片搜尋結果"/>
          <p:cNvPicPr>
            <a:picLocks noChangeAspect="1" noChangeArrowheads="1"/>
          </p:cNvPicPr>
          <p:nvPr/>
        </p:nvPicPr>
        <p:blipFill rotWithShape="1">
          <a:blip r:embed="rId5">
            <a:extLst>
              <a:ext uri="{28A0092B-C50C-407E-A947-70E740481C1C}">
                <a14:useLocalDpi xmlns:a14="http://schemas.microsoft.com/office/drawing/2010/main" val="0"/>
              </a:ext>
            </a:extLst>
          </a:blip>
          <a:srcRect b="18768"/>
          <a:stretch/>
        </p:blipFill>
        <p:spPr bwMode="auto">
          <a:xfrm>
            <a:off x="788064" y="1928405"/>
            <a:ext cx="4433336" cy="243659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uk Towards  a solution」的圖片搜尋結果"/>
          <p:cNvPicPr>
            <a:picLocks noChangeAspect="1" noChangeArrowheads="1"/>
          </p:cNvPicPr>
          <p:nvPr/>
        </p:nvPicPr>
        <p:blipFill rotWithShape="1">
          <a:blip r:embed="rId6">
            <a:grayscl/>
            <a:extLst>
              <a:ext uri="{28A0092B-C50C-407E-A947-70E740481C1C}">
                <a14:useLocalDpi xmlns:a14="http://schemas.microsoft.com/office/drawing/2010/main" val="0"/>
              </a:ext>
            </a:extLst>
          </a:blip>
          <a:srcRect t="14910" b="7515"/>
          <a:stretch/>
        </p:blipFill>
        <p:spPr bwMode="auto">
          <a:xfrm>
            <a:off x="826661" y="10705"/>
            <a:ext cx="4394739" cy="19177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RA\」的圖片搜尋結果"/>
          <p:cNvPicPr>
            <a:picLocks noChangeAspect="1" noChangeArrowheads="1"/>
          </p:cNvPicPr>
          <p:nvPr/>
        </p:nvPicPr>
        <p:blipFill rotWithShape="1">
          <a:blip r:embed="rId7">
            <a:extLst>
              <a:ext uri="{28A0092B-C50C-407E-A947-70E740481C1C}">
                <a14:useLocalDpi xmlns:a14="http://schemas.microsoft.com/office/drawing/2010/main" val="0"/>
              </a:ext>
            </a:extLst>
          </a:blip>
          <a:srcRect b="29206"/>
          <a:stretch/>
        </p:blipFill>
        <p:spPr bwMode="auto">
          <a:xfrm>
            <a:off x="731722" y="4118192"/>
            <a:ext cx="4489678" cy="2739808"/>
          </a:xfrm>
          <a:prstGeom prst="rect">
            <a:avLst/>
          </a:prstGeom>
          <a:noFill/>
          <a:extLst>
            <a:ext uri="{909E8E84-426E-40DD-AFC4-6F175D3DCCD1}">
              <a14:hiddenFill xmlns:a14="http://schemas.microsoft.com/office/drawing/2010/main">
                <a:solidFill>
                  <a:srgbClr val="FFFFFF"/>
                </a:solidFill>
              </a14:hiddenFill>
            </a:ext>
          </a:extLst>
        </p:spPr>
      </p:pic>
      <p:sp>
        <p:nvSpPr>
          <p:cNvPr id="13" name="矩形 12"/>
          <p:cNvSpPr/>
          <p:nvPr/>
        </p:nvSpPr>
        <p:spPr>
          <a:xfrm>
            <a:off x="5927722" y="622300"/>
            <a:ext cx="5715000" cy="5613399"/>
          </a:xfrm>
          <a:prstGeom prst="rect">
            <a:avLst/>
          </a:prstGeom>
          <a:solidFill>
            <a:schemeClr val="bg1">
              <a:alpha val="3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標題 1"/>
          <p:cNvSpPr txBox="1">
            <a:spLocks/>
          </p:cNvSpPr>
          <p:nvPr/>
        </p:nvSpPr>
        <p:spPr>
          <a:xfrm>
            <a:off x="6261334" y="3000441"/>
            <a:ext cx="7663814" cy="8571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8800" b="1" dirty="0" smtClean="0">
                <a:solidFill>
                  <a:srgbClr val="FFFF00"/>
                </a:solidFill>
                <a:latin typeface="MV Boli" panose="02000500030200090000" pitchFamily="2" charset="0"/>
                <a:cs typeface="MV Boli" panose="02000500030200090000" pitchFamily="2" charset="0"/>
              </a:rPr>
              <a:t>Towards </a:t>
            </a:r>
          </a:p>
          <a:p>
            <a:r>
              <a:rPr lang="en-US" altLang="zh-TW" sz="8800" b="1" dirty="0" smtClean="0">
                <a:solidFill>
                  <a:srgbClr val="FFFF00"/>
                </a:solidFill>
                <a:latin typeface="MV Boli" panose="02000500030200090000" pitchFamily="2" charset="0"/>
                <a:cs typeface="MV Boli" panose="02000500030200090000" pitchFamily="2" charset="0"/>
              </a:rPr>
              <a:t>a </a:t>
            </a:r>
            <a:r>
              <a:rPr lang="en-US" altLang="zh-TW" sz="8800" b="1" dirty="0">
                <a:solidFill>
                  <a:srgbClr val="FFFF00"/>
                </a:solidFill>
                <a:latin typeface="MV Boli" panose="02000500030200090000" pitchFamily="2" charset="0"/>
                <a:cs typeface="MV Boli" panose="02000500030200090000" pitchFamily="2" charset="0"/>
              </a:rPr>
              <a:t>solution</a:t>
            </a:r>
            <a:endParaRPr lang="zh-TW" altLang="en-US" sz="8800" b="1" dirty="0">
              <a:solidFill>
                <a:srgbClr val="FFFF00"/>
              </a:solidFill>
              <a:latin typeface="MV Boli" panose="02000500030200090000" pitchFamily="2" charset="0"/>
              <a:cs typeface="MV Boli" panose="02000500030200090000" pitchFamily="2" charset="0"/>
            </a:endParaRPr>
          </a:p>
        </p:txBody>
      </p:sp>
      <p:pic>
        <p:nvPicPr>
          <p:cNvPr id="3" name="音訊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23946715"/>
      </p:ext>
    </p:extLst>
  </p:cSld>
  <p:clrMapOvr>
    <a:masterClrMapping/>
  </p:clrMapOvr>
  <mc:AlternateContent xmlns:mc="http://schemas.openxmlformats.org/markup-compatibility/2006">
    <mc:Choice xmlns:p14="http://schemas.microsoft.com/office/powerpoint/2010/main" Requires="p14">
      <p:transition spd="slow" p14:dur="2000" advTm="5375"/>
    </mc:Choice>
    <mc:Fallback>
      <p:transition spd="slow" advTm="5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chemeClr val="bg2">
              <a:lumMod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內容版面配置區 2"/>
          <p:cNvSpPr>
            <a:spLocks noGrp="1"/>
          </p:cNvSpPr>
          <p:nvPr>
            <p:ph idx="1"/>
          </p:nvPr>
        </p:nvSpPr>
        <p:spPr>
          <a:xfrm>
            <a:off x="6574054" y="605091"/>
            <a:ext cx="5370898" cy="4131849"/>
          </a:xfrm>
        </p:spPr>
        <p:txBody>
          <a:bodyPr>
            <a:noAutofit/>
          </a:bodyPr>
          <a:lstStyle/>
          <a:p>
            <a:pPr marL="0" indent="0">
              <a:buNone/>
            </a:pPr>
            <a:r>
              <a:rPr lang="en-US" altLang="zh-TW" sz="2400" dirty="0" smtClean="0">
                <a:solidFill>
                  <a:schemeClr val="bg1"/>
                </a:solidFill>
                <a:latin typeface="Times New Roman" panose="02020603050405020304" pitchFamily="18" charset="0"/>
                <a:cs typeface="Times New Roman" panose="02020603050405020304" pitchFamily="18" charset="0"/>
              </a:rPr>
              <a:t>In July , </a:t>
            </a:r>
            <a:r>
              <a:rPr lang="en-US" altLang="zh-TW" sz="2400" dirty="0" smtClean="0">
                <a:solidFill>
                  <a:schemeClr val="bg1"/>
                </a:solidFill>
                <a:latin typeface="Times New Roman" panose="02020603050405020304" pitchFamily="18" charset="0"/>
                <a:cs typeface="Times New Roman" panose="02020603050405020304" pitchFamily="18" charset="0"/>
              </a:rPr>
              <a:t>1977 </a:t>
            </a:r>
            <a:r>
              <a:rPr lang="en-US" altLang="zh-TW" sz="2400" dirty="0" smtClean="0">
                <a:solidFill>
                  <a:schemeClr val="bg1"/>
                </a:solidFill>
                <a:latin typeface="Times New Roman" panose="02020603050405020304" pitchFamily="18" charset="0"/>
                <a:cs typeface="Times New Roman" panose="02020603050405020304" pitchFamily="18" charset="0"/>
              </a:rPr>
              <a:t>the IRA reinstated their ceasefire, which brought about the resumption of peace talks that September.  In April, 1998, the peace talks came to a settlement and peace agreement which allowed citizens of Northern Ireland to vote on a new autonomous parliament and set up their own cabinet.  The British government transferred authority to the new parliament in December, 1999, but after three months (Feb., 2000), the autonomy was suspended because the IRA were unwilling to hand over their weapons.  In October 2001, the IRA announced their disarmament.  It’s a milestone on the way to real peace in Northern Ireland.</a:t>
            </a:r>
            <a:endParaRPr lang="zh-TW" altLang="en-US" sz="2400" dirty="0">
              <a:solidFill>
                <a:schemeClr val="bg1"/>
              </a:solidFill>
              <a:latin typeface="Times New Roman" panose="02020603050405020304" pitchFamily="18" charset="0"/>
              <a:cs typeface="Times New Roman" panose="02020603050405020304" pitchFamily="18" charset="0"/>
            </a:endParaRPr>
          </a:p>
        </p:txBody>
      </p:sp>
      <p:pic>
        <p:nvPicPr>
          <p:cNvPr id="25602" name="Picture 2" descr="「IRA\」的圖片搜尋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02522"/>
            <a:ext cx="6229550" cy="3857625"/>
          </a:xfrm>
          <a:prstGeom prst="rect">
            <a:avLst/>
          </a:prstGeom>
          <a:noFill/>
          <a:extLst>
            <a:ext uri="{909E8E84-426E-40DD-AFC4-6F175D3DCCD1}">
              <a14:hiddenFill xmlns:a14="http://schemas.microsoft.com/office/drawing/2010/main">
                <a:solidFill>
                  <a:srgbClr val="FFFFFF"/>
                </a:solidFill>
              </a14:hiddenFill>
            </a:ext>
          </a:extLst>
        </p:spPr>
      </p:pic>
      <p:pic>
        <p:nvPicPr>
          <p:cNvPr id="2" name="音訊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28453151"/>
      </p:ext>
    </p:extLst>
  </p:cSld>
  <p:clrMapOvr>
    <a:masterClrMapping/>
  </p:clrMapOvr>
  <mc:AlternateContent xmlns:mc="http://schemas.openxmlformats.org/markup-compatibility/2006">
    <mc:Choice xmlns:p14="http://schemas.microsoft.com/office/powerpoint/2010/main" Requires="p14">
      <p:transition spd="slow" p14:dur="2000" advTm="76571"/>
    </mc:Choice>
    <mc:Fallback>
      <p:transition spd="slow" advTm="76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ãè±åãçåçæå°çµæ"/>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87354"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4646" y="-1"/>
            <a:ext cx="12192000" cy="6858000"/>
          </a:xfrm>
          <a:prstGeom prst="rect">
            <a:avLst/>
          </a:prstGeom>
          <a:solidFill>
            <a:schemeClr val="bg2">
              <a:lumMod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標題 1"/>
          <p:cNvSpPr txBox="1">
            <a:spLocks/>
          </p:cNvSpPr>
          <p:nvPr/>
        </p:nvSpPr>
        <p:spPr>
          <a:xfrm>
            <a:off x="5182803" y="3696777"/>
            <a:ext cx="7663814" cy="8571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8800" b="1" dirty="0">
                <a:solidFill>
                  <a:srgbClr val="FFFF00"/>
                </a:solidFill>
                <a:latin typeface="MV Boli" panose="02000500030200090000" pitchFamily="2" charset="0"/>
                <a:cs typeface="MV Boli" panose="02000500030200090000" pitchFamily="2" charset="0"/>
              </a:rPr>
              <a:t>The UK Economy</a:t>
            </a:r>
            <a:endParaRPr lang="zh-TW" altLang="en-US" sz="8800" b="1" dirty="0">
              <a:solidFill>
                <a:srgbClr val="FFFF00"/>
              </a:solidFill>
              <a:latin typeface="MV Boli" panose="02000500030200090000" pitchFamily="2" charset="0"/>
              <a:cs typeface="MV Boli" panose="02000500030200090000" pitchFamily="2" charset="0"/>
            </a:endParaRPr>
          </a:p>
        </p:txBody>
      </p:sp>
      <p:sp>
        <p:nvSpPr>
          <p:cNvPr id="2" name="矩形 1"/>
          <p:cNvSpPr/>
          <p:nvPr/>
        </p:nvSpPr>
        <p:spPr>
          <a:xfrm>
            <a:off x="530353" y="-2"/>
            <a:ext cx="831307" cy="6883950"/>
          </a:xfrm>
          <a:prstGeom prst="rect">
            <a:avLst/>
          </a:prstGeom>
          <a:solidFill>
            <a:schemeClr val="accent6">
              <a:lumMod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3975821" y="2316178"/>
            <a:ext cx="6663351" cy="4019739"/>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1884235" y="1419130"/>
            <a:ext cx="6931870" cy="4019739"/>
          </a:xfrm>
          <a:prstGeom prst="rect">
            <a:avLst/>
          </a:prstGeom>
          <a:no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11277601" y="-2"/>
            <a:ext cx="909754" cy="6858001"/>
          </a:xfrm>
          <a:prstGeom prst="rect">
            <a:avLst/>
          </a:prstGeom>
          <a:solidFill>
            <a:srgbClr val="C0000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p>
        </p:txBody>
      </p:sp>
      <p:pic>
        <p:nvPicPr>
          <p:cNvPr id="9218" name="Picture 2" descr="「Economy」的圖片搜尋結果"/>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327" y="1907191"/>
            <a:ext cx="4699663" cy="3122488"/>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rot="5400000">
            <a:off x="10576689" y="3083714"/>
            <a:ext cx="2451890" cy="769441"/>
          </a:xfrm>
          <a:prstGeom prst="rect">
            <a:avLst/>
          </a:prstGeom>
        </p:spPr>
        <p:txBody>
          <a:bodyPr wrap="none">
            <a:spAutoFit/>
          </a:bodyPr>
          <a:lstStyle/>
          <a:p>
            <a:r>
              <a:rPr lang="en-US" altLang="zh-TW" sz="4400" b="1" dirty="0" smtClean="0">
                <a:solidFill>
                  <a:schemeClr val="bg1"/>
                </a:solidFill>
              </a:rPr>
              <a:t>Chapter 3</a:t>
            </a:r>
            <a:endParaRPr lang="zh-TW" altLang="en-US" sz="4400" b="1" dirty="0">
              <a:solidFill>
                <a:schemeClr val="bg1"/>
              </a:solidFill>
            </a:endParaRPr>
          </a:p>
        </p:txBody>
      </p:sp>
      <p:pic>
        <p:nvPicPr>
          <p:cNvPr id="5" name="音訊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96604898"/>
      </p:ext>
    </p:extLst>
  </p:cSld>
  <p:clrMapOvr>
    <a:masterClrMapping/>
  </p:clrMapOvr>
  <mc:AlternateContent xmlns:mc="http://schemas.openxmlformats.org/markup-compatibility/2006">
    <mc:Choice xmlns:p14="http://schemas.microsoft.com/office/powerpoint/2010/main" Requires="p14">
      <p:transition spd="slow" p14:dur="2000" advTm="4045"/>
    </mc:Choice>
    <mc:Fallback>
      <p:transition spd="slow" advTm="4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0" y="0"/>
            <a:ext cx="12192000" cy="6858000"/>
          </a:xfrm>
          <a:prstGeom prst="rect">
            <a:avLst/>
          </a:prstGeom>
          <a:solidFill>
            <a:schemeClr val="bg2">
              <a:lumMod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內容版面配置區 2"/>
          <p:cNvSpPr>
            <a:spLocks noGrp="1"/>
          </p:cNvSpPr>
          <p:nvPr>
            <p:ph idx="1"/>
          </p:nvPr>
        </p:nvSpPr>
        <p:spPr>
          <a:xfrm>
            <a:off x="6338889" y="1482639"/>
            <a:ext cx="5165723" cy="5111922"/>
          </a:xfrm>
        </p:spPr>
        <p:txBody>
          <a:bodyPr>
            <a:normAutofit lnSpcReduction="10000"/>
          </a:bodyPr>
          <a:lstStyle/>
          <a:p>
            <a:pPr marL="0" indent="0">
              <a:buNone/>
            </a:pPr>
            <a:r>
              <a:rPr lang="en-US" altLang="zh-TW" sz="2400" dirty="0" smtClean="0">
                <a:solidFill>
                  <a:schemeClr val="bg1"/>
                </a:solidFill>
                <a:latin typeface="Times New Roman" panose="02020603050405020304" pitchFamily="18" charset="0"/>
                <a:cs typeface="Times New Roman" panose="02020603050405020304" pitchFamily="18" charset="0"/>
              </a:rPr>
              <a:t>From 1945 until the present, the story of the UK economy is usually thought of as one of decline.  This is understandable but rather misleading, as it has in fact been a period of steady economic growth and rapidly increasing living standards.  Britain remains one of the Group of Seven large industrial economies. </a:t>
            </a:r>
          </a:p>
          <a:p>
            <a:pPr marL="0" indent="0">
              <a:buNone/>
            </a:pPr>
            <a:r>
              <a:rPr lang="en-US" altLang="zh-TW" sz="2400" dirty="0" smtClean="0">
                <a:solidFill>
                  <a:schemeClr val="bg1"/>
                </a:solidFill>
                <a:latin typeface="Times New Roman" panose="02020603050405020304" pitchFamily="18" charset="0"/>
                <a:cs typeface="Times New Roman" panose="02020603050405020304" pitchFamily="18" charset="0"/>
              </a:rPr>
              <a:t>Also Britain was the </a:t>
            </a:r>
            <a:r>
              <a:rPr lang="en-US" altLang="zh-TW" sz="2400" dirty="0" err="1" smtClean="0">
                <a:solidFill>
                  <a:schemeClr val="bg1"/>
                </a:solidFill>
                <a:latin typeface="Times New Roman" panose="02020603050405020304" pitchFamily="18" charset="0"/>
                <a:cs typeface="Times New Roman" panose="02020603050405020304" pitchFamily="18" charset="0"/>
              </a:rPr>
              <a:t>centre</a:t>
            </a:r>
            <a:r>
              <a:rPr lang="en-US" altLang="zh-TW" sz="2400" dirty="0" smtClean="0">
                <a:solidFill>
                  <a:schemeClr val="bg1"/>
                </a:solidFill>
                <a:latin typeface="Times New Roman" panose="02020603050405020304" pitchFamily="18" charset="0"/>
                <a:cs typeface="Times New Roman" panose="02020603050405020304" pitchFamily="18" charset="0"/>
              </a:rPr>
              <a:t> of a still vast empire.  The UK was second only to the United States in the international economy.  Thus Britain was then in an apparently strong economic position, a position it clearly no longer occupies, which indicates some sort of decline. </a:t>
            </a:r>
            <a:endParaRPr lang="zh-TW" altLang="en-US" sz="2400" dirty="0">
              <a:solidFill>
                <a:schemeClr val="bg1"/>
              </a:solidFill>
              <a:latin typeface="Times New Roman" panose="02020603050405020304" pitchFamily="18" charset="0"/>
              <a:cs typeface="Times New Roman" panose="02020603050405020304" pitchFamily="18" charset="0"/>
            </a:endParaRPr>
          </a:p>
        </p:txBody>
      </p:sp>
      <p:grpSp>
        <p:nvGrpSpPr>
          <p:cNvPr id="5" name="群組 4"/>
          <p:cNvGrpSpPr/>
          <p:nvPr/>
        </p:nvGrpSpPr>
        <p:grpSpPr>
          <a:xfrm>
            <a:off x="0" y="1596939"/>
            <a:ext cx="6083300" cy="4877895"/>
            <a:chOff x="0" y="1460501"/>
            <a:chExt cx="6083300" cy="4877895"/>
          </a:xfrm>
        </p:grpSpPr>
        <p:pic>
          <p:nvPicPr>
            <p:cNvPr id="7170" name="Picture 2" descr="「英國工業」的圖片搜尋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60501"/>
              <a:ext cx="6083300" cy="4172764"/>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530354" y="1460501"/>
              <a:ext cx="184246" cy="3987800"/>
            </a:xfrm>
            <a:prstGeom prst="rect">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1330200" y="1482639"/>
              <a:ext cx="207835" cy="2096048"/>
            </a:xfrm>
            <a:prstGeom prst="rect">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2153635" y="2498859"/>
              <a:ext cx="207835" cy="2096048"/>
            </a:xfrm>
            <a:prstGeom prst="rect">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2990120" y="3004893"/>
              <a:ext cx="207835" cy="2096048"/>
            </a:xfrm>
            <a:prstGeom prst="rect">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3895487" y="3454948"/>
              <a:ext cx="207835" cy="2096048"/>
            </a:xfrm>
            <a:prstGeom prst="rect">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4885476" y="4052917"/>
              <a:ext cx="207835" cy="2096048"/>
            </a:xfrm>
            <a:prstGeom prst="rect">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5875465" y="4242348"/>
              <a:ext cx="207835" cy="2096048"/>
            </a:xfrm>
            <a:prstGeom prst="rect">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2" name="音訊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85798328"/>
      </p:ext>
    </p:extLst>
  </p:cSld>
  <p:clrMapOvr>
    <a:masterClrMapping/>
  </p:clrMapOvr>
  <mc:AlternateContent xmlns:mc="http://schemas.openxmlformats.org/markup-compatibility/2006">
    <mc:Choice xmlns:p14="http://schemas.microsoft.com/office/powerpoint/2010/main" Requires="p14">
      <p:transition spd="slow" p14:dur="2000" advTm="61491"/>
    </mc:Choice>
    <mc:Fallback>
      <p:transition spd="slow" advTm="61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935239"/>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內容版面配置區 2"/>
          <p:cNvSpPr>
            <a:spLocks noGrp="1"/>
          </p:cNvSpPr>
          <p:nvPr>
            <p:ph idx="1"/>
          </p:nvPr>
        </p:nvSpPr>
        <p:spPr>
          <a:xfrm>
            <a:off x="4949163" y="863600"/>
            <a:ext cx="6880887" cy="5181599"/>
          </a:xfrm>
        </p:spPr>
        <p:txBody>
          <a:bodyPr>
            <a:normAutofit/>
          </a:bodyPr>
          <a:lstStyle/>
          <a:p>
            <a:r>
              <a:rPr lang="en-US" altLang="zh-TW" sz="2400" dirty="0" smtClean="0">
                <a:solidFill>
                  <a:schemeClr val="bg1"/>
                </a:solidFill>
                <a:latin typeface="Times New Roman" panose="02020603050405020304" pitchFamily="18" charset="0"/>
                <a:cs typeface="Times New Roman" panose="02020603050405020304" pitchFamily="18" charset="0"/>
              </a:rPr>
              <a:t>Firstly the country had gone heavily into debt in order to finance the war, selling many of its accumulated overseas assets and borrowing the large amounts from the United States and Canada</a:t>
            </a:r>
            <a:r>
              <a:rPr lang="en-US" altLang="zh-TW" dirty="0" smtClean="0">
                <a:solidFill>
                  <a:schemeClr val="bg1"/>
                </a:solidFill>
              </a:rPr>
              <a:t>. </a:t>
            </a:r>
          </a:p>
          <a:p>
            <a:endParaRPr lang="en-US" altLang="zh-TW" dirty="0" smtClean="0">
              <a:solidFill>
                <a:schemeClr val="bg1"/>
              </a:solidFill>
            </a:endParaRPr>
          </a:p>
          <a:p>
            <a:r>
              <a:rPr lang="en-US" altLang="zh-TW" sz="2400" dirty="0" smtClean="0">
                <a:solidFill>
                  <a:schemeClr val="bg1"/>
                </a:solidFill>
                <a:latin typeface="Times New Roman" panose="02020603050405020304" pitchFamily="18" charset="0"/>
                <a:cs typeface="Times New Roman" panose="02020603050405020304" pitchFamily="18" charset="0"/>
              </a:rPr>
              <a:t>Secondly, the era of empire was over.</a:t>
            </a:r>
          </a:p>
          <a:p>
            <a:endParaRPr lang="en-US" altLang="zh-TW" sz="2400" dirty="0" smtClean="0">
              <a:solidFill>
                <a:schemeClr val="bg1"/>
              </a:solidFill>
              <a:latin typeface="Times New Roman" panose="02020603050405020304" pitchFamily="18" charset="0"/>
              <a:cs typeface="Times New Roman" panose="02020603050405020304" pitchFamily="18" charset="0"/>
            </a:endParaRPr>
          </a:p>
          <a:p>
            <a:r>
              <a:rPr lang="en-US" altLang="zh-TW" sz="2400" dirty="0" smtClean="0">
                <a:solidFill>
                  <a:schemeClr val="bg1"/>
                </a:solidFill>
                <a:latin typeface="Times New Roman" panose="02020603050405020304" pitchFamily="18" charset="0"/>
                <a:cs typeface="Times New Roman" panose="02020603050405020304" pitchFamily="18" charset="0"/>
              </a:rPr>
              <a:t>Thirdly, despite the relatively rapid and trouble-free process of decolonization, Britain was still forced to maintain a substantial and expensive military presence in many overseas locations until the process was completed (mostly by the end of the 1960s).  </a:t>
            </a:r>
            <a:endParaRPr lang="zh-TW" altLang="en-US" sz="2400" dirty="0">
              <a:solidFill>
                <a:schemeClr val="bg1"/>
              </a:solidFill>
              <a:latin typeface="Times New Roman" panose="02020603050405020304" pitchFamily="18" charset="0"/>
              <a:cs typeface="Times New Roman" panose="02020603050405020304" pitchFamily="18" charset="0"/>
            </a:endParaRPr>
          </a:p>
        </p:txBody>
      </p:sp>
      <p:pic>
        <p:nvPicPr>
          <p:cNvPr id="11266" name="Picture 2" descr="「Economy」的圖片搜尋結果"/>
          <p:cNvPicPr>
            <a:picLocks noChangeAspect="1" noChangeArrowheads="1"/>
          </p:cNvPicPr>
          <p:nvPr/>
        </p:nvPicPr>
        <p:blipFill rotWithShape="1">
          <a:blip r:embed="rId4">
            <a:clrChange>
              <a:clrFrom>
                <a:srgbClr val="CDFFFE"/>
              </a:clrFrom>
              <a:clrTo>
                <a:srgbClr val="CDFFFE">
                  <a:alpha val="0"/>
                </a:srgbClr>
              </a:clrTo>
            </a:clrChange>
            <a:extLst>
              <a:ext uri="{28A0092B-C50C-407E-A947-70E740481C1C}">
                <a14:useLocalDpi xmlns:a14="http://schemas.microsoft.com/office/drawing/2010/main" val="0"/>
              </a:ext>
            </a:extLst>
          </a:blip>
          <a:srcRect l="22667" r="26332"/>
          <a:stretch/>
        </p:blipFill>
        <p:spPr bwMode="auto">
          <a:xfrm>
            <a:off x="0" y="1634165"/>
            <a:ext cx="4673600" cy="4047398"/>
          </a:xfrm>
          <a:prstGeom prst="rect">
            <a:avLst/>
          </a:prstGeom>
          <a:noFill/>
          <a:extLst>
            <a:ext uri="{909E8E84-426E-40DD-AFC4-6F175D3DCCD1}">
              <a14:hiddenFill xmlns:a14="http://schemas.microsoft.com/office/drawing/2010/main">
                <a:solidFill>
                  <a:srgbClr val="FFFFFF"/>
                </a:solidFill>
              </a14:hiddenFill>
            </a:ext>
          </a:extLst>
        </p:spPr>
      </p:pic>
      <p:pic>
        <p:nvPicPr>
          <p:cNvPr id="2" name="音訊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92471792"/>
      </p:ext>
    </p:extLst>
  </p:cSld>
  <p:clrMapOvr>
    <a:masterClrMapping/>
  </p:clrMapOvr>
  <mc:AlternateContent xmlns:mc="http://schemas.openxmlformats.org/markup-compatibility/2006">
    <mc:Choice xmlns:p14="http://schemas.microsoft.com/office/powerpoint/2010/main" Requires="p14">
      <p:transition spd="slow" p14:dur="2000" advTm="50093"/>
    </mc:Choice>
    <mc:Fallback>
      <p:transition spd="slow" advTm="50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7239"/>
            <a:ext cx="12192000" cy="6935239"/>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內容版面配置區 2"/>
          <p:cNvSpPr>
            <a:spLocks noGrp="1"/>
          </p:cNvSpPr>
          <p:nvPr>
            <p:ph idx="1"/>
          </p:nvPr>
        </p:nvSpPr>
        <p:spPr>
          <a:xfrm>
            <a:off x="5384800" y="997214"/>
            <a:ext cx="6329877" cy="5321299"/>
          </a:xfrm>
        </p:spPr>
        <p:txBody>
          <a:bodyPr>
            <a:normAutofit/>
          </a:bodyPr>
          <a:lstStyle/>
          <a:p>
            <a:r>
              <a:rPr lang="en-US" altLang="zh-TW" sz="2400" dirty="0" smtClean="0">
                <a:solidFill>
                  <a:schemeClr val="bg1"/>
                </a:solidFill>
                <a:latin typeface="Times New Roman" panose="02020603050405020304" pitchFamily="18" charset="0"/>
                <a:cs typeface="Times New Roman" panose="02020603050405020304" pitchFamily="18" charset="0"/>
              </a:rPr>
              <a:t>Fourthly, although Britain was quite badly damaged by German bombing during the war, its industry survived comparatively unaffected. </a:t>
            </a:r>
          </a:p>
          <a:p>
            <a:endParaRPr lang="en-US" altLang="zh-TW" sz="2400" dirty="0" smtClean="0">
              <a:solidFill>
                <a:schemeClr val="bg1"/>
              </a:solidFill>
              <a:latin typeface="Times New Roman" panose="02020603050405020304" pitchFamily="18" charset="0"/>
              <a:cs typeface="Times New Roman" panose="02020603050405020304" pitchFamily="18" charset="0"/>
            </a:endParaRPr>
          </a:p>
          <a:p>
            <a:r>
              <a:rPr lang="en-US" altLang="zh-TW" sz="2400" dirty="0" smtClean="0">
                <a:solidFill>
                  <a:schemeClr val="bg1"/>
                </a:solidFill>
                <a:latin typeface="Times New Roman" panose="02020603050405020304" pitchFamily="18" charset="0"/>
                <a:cs typeface="Times New Roman" panose="02020603050405020304" pitchFamily="18" charset="0"/>
              </a:rPr>
              <a:t>British industry however could continue with its older factories and pre-war products, and given its other economic problem, did so—a problem in the long-term. </a:t>
            </a:r>
          </a:p>
          <a:p>
            <a:endParaRPr lang="en-US" altLang="zh-TW" sz="2400" dirty="0" smtClean="0">
              <a:solidFill>
                <a:schemeClr val="bg1"/>
              </a:solidFill>
              <a:latin typeface="Times New Roman" panose="02020603050405020304" pitchFamily="18" charset="0"/>
              <a:cs typeface="Times New Roman" panose="02020603050405020304" pitchFamily="18" charset="0"/>
            </a:endParaRPr>
          </a:p>
          <a:p>
            <a:r>
              <a:rPr lang="en-US" altLang="zh-TW" sz="2400" dirty="0" smtClean="0">
                <a:solidFill>
                  <a:schemeClr val="bg1"/>
                </a:solidFill>
                <a:latin typeface="Times New Roman" panose="02020603050405020304" pitchFamily="18" charset="0"/>
                <a:cs typeface="Times New Roman" panose="02020603050405020304" pitchFamily="18" charset="0"/>
              </a:rPr>
              <a:t>A low rate of domestic industrial investment coupled with a very high rate of overseas investment is still a characteristic of the UK economy.</a:t>
            </a:r>
            <a:endParaRPr lang="zh-TW" altLang="en-US" sz="2400" dirty="0">
              <a:solidFill>
                <a:schemeClr val="bg1"/>
              </a:solidFill>
              <a:latin typeface="Times New Roman" panose="02020603050405020304" pitchFamily="18" charset="0"/>
              <a:cs typeface="Times New Roman" panose="02020603050405020304" pitchFamily="18" charset="0"/>
            </a:endParaRPr>
          </a:p>
        </p:txBody>
      </p:sp>
      <p:pic>
        <p:nvPicPr>
          <p:cNvPr id="5" name="Picture 2" descr="「Economy」的圖片搜尋結果"/>
          <p:cNvPicPr>
            <a:picLocks noChangeAspect="1" noChangeArrowheads="1"/>
          </p:cNvPicPr>
          <p:nvPr/>
        </p:nvPicPr>
        <p:blipFill rotWithShape="1">
          <a:blip r:embed="rId4">
            <a:clrChange>
              <a:clrFrom>
                <a:srgbClr val="CDFFFE"/>
              </a:clrFrom>
              <a:clrTo>
                <a:srgbClr val="CDFFFE">
                  <a:alpha val="0"/>
                </a:srgbClr>
              </a:clrTo>
            </a:clrChange>
            <a:extLst>
              <a:ext uri="{28A0092B-C50C-407E-A947-70E740481C1C}">
                <a14:useLocalDpi xmlns:a14="http://schemas.microsoft.com/office/drawing/2010/main" val="0"/>
              </a:ext>
            </a:extLst>
          </a:blip>
          <a:srcRect l="22667" r="26332"/>
          <a:stretch/>
        </p:blipFill>
        <p:spPr bwMode="auto">
          <a:xfrm>
            <a:off x="0" y="1634165"/>
            <a:ext cx="4673600" cy="4047398"/>
          </a:xfrm>
          <a:prstGeom prst="rect">
            <a:avLst/>
          </a:prstGeom>
          <a:noFill/>
          <a:extLst>
            <a:ext uri="{909E8E84-426E-40DD-AFC4-6F175D3DCCD1}">
              <a14:hiddenFill xmlns:a14="http://schemas.microsoft.com/office/drawing/2010/main">
                <a:solidFill>
                  <a:srgbClr val="FFFFFF"/>
                </a:solidFill>
              </a14:hiddenFill>
            </a:ext>
          </a:extLst>
        </p:spPr>
      </p:pic>
      <p:pic>
        <p:nvPicPr>
          <p:cNvPr id="2" name="音訊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15221770"/>
      </p:ext>
    </p:extLst>
  </p:cSld>
  <p:clrMapOvr>
    <a:masterClrMapping/>
  </p:clrMapOvr>
  <mc:AlternateContent xmlns:mc="http://schemas.openxmlformats.org/markup-compatibility/2006">
    <mc:Choice xmlns:p14="http://schemas.microsoft.com/office/powerpoint/2010/main" Requires="p14">
      <p:transition spd="slow" p14:dur="2000" advTm="43309"/>
    </mc:Choice>
    <mc:Fallback>
      <p:transition spd="slow" advTm="43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Economy」的圖片搜尋結果"/>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0" y="0"/>
            <a:ext cx="12192000" cy="6858000"/>
          </a:xfrm>
          <a:prstGeom prst="rect">
            <a:avLst/>
          </a:prstGeom>
          <a:solidFill>
            <a:schemeClr val="bg2">
              <a:lumMod val="50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244" name="Picture 4" descr="「Economy」的圖片搜尋結果"/>
          <p:cNvPicPr>
            <a:picLocks noChangeAspect="1" noChangeArrowheads="1"/>
          </p:cNvPicPr>
          <p:nvPr/>
        </p:nvPicPr>
        <p:blipFill rotWithShape="1">
          <a:blip r:embed="rId6">
            <a:extLst>
              <a:ext uri="{28A0092B-C50C-407E-A947-70E740481C1C}">
                <a14:useLocalDpi xmlns:a14="http://schemas.microsoft.com/office/drawing/2010/main" val="0"/>
              </a:ext>
            </a:extLst>
          </a:blip>
          <a:srcRect l="70185"/>
          <a:stretch/>
        </p:blipFill>
        <p:spPr bwMode="auto">
          <a:xfrm>
            <a:off x="749298" y="0"/>
            <a:ext cx="426211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5682636" y="254000"/>
            <a:ext cx="6229964" cy="6350000"/>
          </a:xfrm>
          <a:prstGeom prst="rect">
            <a:avLst/>
          </a:prstGeom>
          <a:solidFill>
            <a:schemeClr val="bg2">
              <a:lumMod val="2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3" name="內容版面配置區 2"/>
          <p:cNvSpPr>
            <a:spLocks noGrp="1"/>
          </p:cNvSpPr>
          <p:nvPr>
            <p:ph idx="1"/>
          </p:nvPr>
        </p:nvSpPr>
        <p:spPr>
          <a:xfrm>
            <a:off x="5796756" y="787400"/>
            <a:ext cx="6115844" cy="5816600"/>
          </a:xfrm>
        </p:spPr>
        <p:txBody>
          <a:bodyPr>
            <a:normAutofit/>
          </a:bodyPr>
          <a:lstStyle/>
          <a:p>
            <a:pPr marL="0" indent="0">
              <a:buNone/>
            </a:pPr>
            <a:r>
              <a:rPr lang="en-US" altLang="zh-TW" sz="240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Britain is a lot wealthier and more productive than it was then.  The problem is that though it has improved, other countries have improved more rapidly, hence the slide from being the second-largest economy after the United States to be being the sixth, as it is at present. </a:t>
            </a:r>
          </a:p>
          <a:p>
            <a:pPr marL="0" indent="0">
              <a:buNone/>
            </a:pPr>
            <a:endParaRPr lang="en-US" altLang="zh-TW" sz="240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indent="0">
              <a:buNone/>
            </a:pPr>
            <a:r>
              <a:rPr lang="en-US" altLang="zh-TW" sz="240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So, the UK has experienced economic decline, but this decline is relative to some other economies  rather than absolute.  Nevertheless, this relative failure is a serious cause of concern to the UK governments</a:t>
            </a:r>
            <a:r>
              <a:rPr lang="en-US" altLang="zh-TW" dirty="0" smtClean="0">
                <a:solidFill>
                  <a:schemeClr val="bg1"/>
                </a:solidFill>
              </a:rPr>
              <a:t>.</a:t>
            </a:r>
            <a:endParaRPr lang="zh-TW" altLang="en-US" dirty="0">
              <a:solidFill>
                <a:schemeClr val="bg1"/>
              </a:solidFill>
            </a:endParaRPr>
          </a:p>
        </p:txBody>
      </p:sp>
      <p:pic>
        <p:nvPicPr>
          <p:cNvPr id="5" name="音訊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00270492"/>
      </p:ext>
    </p:extLst>
  </p:cSld>
  <p:clrMapOvr>
    <a:masterClrMapping/>
  </p:clrMapOvr>
  <mc:AlternateContent xmlns:mc="http://schemas.openxmlformats.org/markup-compatibility/2006">
    <mc:Choice xmlns:p14="http://schemas.microsoft.com/office/powerpoint/2010/main" Requires="p14">
      <p:transition spd="slow" p14:dur="2000" advTm="42414"/>
    </mc:Choice>
    <mc:Fallback>
      <p:transition spd="slow" advTm="42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ãè±åãçåçæå°çµæ"/>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87354"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4646" y="-1"/>
            <a:ext cx="12192000" cy="6858000"/>
          </a:xfrm>
          <a:prstGeom prst="rect">
            <a:avLst/>
          </a:prstGeom>
          <a:solidFill>
            <a:schemeClr val="bg2">
              <a:lumMod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p:cNvSpPr/>
          <p:nvPr/>
        </p:nvSpPr>
        <p:spPr>
          <a:xfrm>
            <a:off x="-4646" y="0"/>
            <a:ext cx="831307" cy="6866900"/>
          </a:xfrm>
          <a:prstGeom prst="rect">
            <a:avLst/>
          </a:prstGeom>
          <a:solidFill>
            <a:srgbClr val="FFC00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9" name="Picture 6" descr="相關圖片"/>
          <p:cNvPicPr>
            <a:picLocks noChangeAspect="1" noChangeArrowheads="1"/>
          </p:cNvPicPr>
          <p:nvPr/>
        </p:nvPicPr>
        <p:blipFill rotWithShape="1">
          <a:blip r:embed="rId5">
            <a:extLst>
              <a:ext uri="{28A0092B-C50C-407E-A947-70E740481C1C}">
                <a14:useLocalDpi xmlns:a14="http://schemas.microsoft.com/office/drawing/2010/main" val="0"/>
              </a:ext>
            </a:extLst>
          </a:blip>
          <a:srcRect l="16927" t="52777" r="30859" b="16852"/>
          <a:stretch/>
        </p:blipFill>
        <p:spPr bwMode="auto">
          <a:xfrm>
            <a:off x="831305" y="2293240"/>
            <a:ext cx="4650651" cy="225371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uk Towards  a solution」的圖片搜尋結果"/>
          <p:cNvPicPr>
            <a:picLocks noChangeAspect="1" noChangeArrowheads="1"/>
          </p:cNvPicPr>
          <p:nvPr/>
        </p:nvPicPr>
        <p:blipFill rotWithShape="1">
          <a:blip r:embed="rId6">
            <a:extLst>
              <a:ext uri="{28A0092B-C50C-407E-A947-70E740481C1C}">
                <a14:useLocalDpi xmlns:a14="http://schemas.microsoft.com/office/drawing/2010/main" val="0"/>
              </a:ext>
            </a:extLst>
          </a:blip>
          <a:srcRect t="14316" b="-819"/>
          <a:stretch/>
        </p:blipFill>
        <p:spPr bwMode="auto">
          <a:xfrm>
            <a:off x="830224" y="-8312"/>
            <a:ext cx="4651732" cy="2301552"/>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英國 羊」的圖片搜尋結果"/>
          <p:cNvPicPr>
            <a:picLocks noChangeAspect="1" noChangeArrowheads="1"/>
          </p:cNvPicPr>
          <p:nvPr/>
        </p:nvPicPr>
        <p:blipFill rotWithShape="1">
          <a:blip r:embed="rId7">
            <a:extLst>
              <a:ext uri="{28A0092B-C50C-407E-A947-70E740481C1C}">
                <a14:useLocalDpi xmlns:a14="http://schemas.microsoft.com/office/drawing/2010/main" val="0"/>
              </a:ext>
            </a:extLst>
          </a:blip>
          <a:srcRect t="12916" b="9665"/>
          <a:stretch/>
        </p:blipFill>
        <p:spPr bwMode="auto">
          <a:xfrm>
            <a:off x="831306" y="4582559"/>
            <a:ext cx="4650651" cy="2273652"/>
          </a:xfrm>
          <a:prstGeom prst="rect">
            <a:avLst/>
          </a:prstGeom>
          <a:noFill/>
          <a:extLst>
            <a:ext uri="{909E8E84-426E-40DD-AFC4-6F175D3DCCD1}">
              <a14:hiddenFill xmlns:a14="http://schemas.microsoft.com/office/drawing/2010/main">
                <a:solidFill>
                  <a:srgbClr val="FFFFFF"/>
                </a:solidFill>
              </a14:hiddenFill>
            </a:ext>
          </a:extLst>
        </p:spPr>
      </p:pic>
      <p:sp>
        <p:nvSpPr>
          <p:cNvPr id="13" name="矩形 12"/>
          <p:cNvSpPr/>
          <p:nvPr/>
        </p:nvSpPr>
        <p:spPr>
          <a:xfrm>
            <a:off x="6091354" y="622299"/>
            <a:ext cx="5715000" cy="5613399"/>
          </a:xfrm>
          <a:prstGeom prst="rect">
            <a:avLst/>
          </a:prstGeom>
          <a:solidFill>
            <a:schemeClr val="bg1">
              <a:alpha val="3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標題 1"/>
          <p:cNvSpPr txBox="1">
            <a:spLocks/>
          </p:cNvSpPr>
          <p:nvPr/>
        </p:nvSpPr>
        <p:spPr>
          <a:xfrm>
            <a:off x="6910096" y="3181603"/>
            <a:ext cx="7663814" cy="8571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8800" b="1" dirty="0">
                <a:solidFill>
                  <a:srgbClr val="FFFF00"/>
                </a:solidFill>
                <a:latin typeface="MV Boli" panose="02000500030200090000" pitchFamily="2" charset="0"/>
                <a:cs typeface="MV Boli" panose="02000500030200090000" pitchFamily="2" charset="0"/>
              </a:rPr>
              <a:t>Recent </a:t>
            </a:r>
          </a:p>
          <a:p>
            <a:r>
              <a:rPr lang="en-US" altLang="zh-TW" sz="8800" b="1" dirty="0">
                <a:solidFill>
                  <a:srgbClr val="FFFF00"/>
                </a:solidFill>
                <a:latin typeface="MV Boli" panose="02000500030200090000" pitchFamily="2" charset="0"/>
                <a:cs typeface="MV Boli" panose="02000500030200090000" pitchFamily="2" charset="0"/>
              </a:rPr>
              <a:t>History</a:t>
            </a:r>
            <a:endParaRPr lang="zh-TW" altLang="en-US" sz="8800" b="1" dirty="0">
              <a:solidFill>
                <a:srgbClr val="FFFF00"/>
              </a:solidFill>
              <a:latin typeface="MV Boli" panose="02000500030200090000" pitchFamily="2" charset="0"/>
              <a:cs typeface="MV Boli" panose="02000500030200090000" pitchFamily="2" charset="0"/>
            </a:endParaRPr>
          </a:p>
        </p:txBody>
      </p:sp>
      <p:pic>
        <p:nvPicPr>
          <p:cNvPr id="3" name="音訊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9315408"/>
      </p:ext>
    </p:extLst>
  </p:cSld>
  <p:clrMapOvr>
    <a:masterClrMapping/>
  </p:clrMapOvr>
  <mc:AlternateContent xmlns:mc="http://schemas.openxmlformats.org/markup-compatibility/2006">
    <mc:Choice xmlns:p14="http://schemas.microsoft.com/office/powerpoint/2010/main" Requires="p14">
      <p:transition spd="slow" p14:dur="2000" advTm="3227"/>
    </mc:Choice>
    <mc:Fallback>
      <p:transition spd="slow" advTm="3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經濟」的圖片搜尋結果"/>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title"/>
          </p:nvPr>
        </p:nvSpPr>
        <p:spPr/>
        <p:txBody>
          <a:bodyPr>
            <a:normAutofit/>
          </a:bodyPr>
          <a:lstStyle/>
          <a:p>
            <a:endParaRPr lang="zh-TW" altLang="en-US" sz="2400" dirty="0">
              <a:latin typeface="Times New Roman" panose="02020603050405020304" pitchFamily="18" charset="0"/>
              <a:cs typeface="Times New Roman" panose="02020603050405020304" pitchFamily="18" charset="0"/>
            </a:endParaRPr>
          </a:p>
        </p:txBody>
      </p:sp>
      <p:sp>
        <p:nvSpPr>
          <p:cNvPr id="6" name="矩形 5"/>
          <p:cNvSpPr/>
          <p:nvPr/>
        </p:nvSpPr>
        <p:spPr>
          <a:xfrm>
            <a:off x="0" y="0"/>
            <a:ext cx="12192000" cy="6858000"/>
          </a:xfrm>
          <a:prstGeom prst="rect">
            <a:avLst/>
          </a:prstGeom>
          <a:solidFill>
            <a:schemeClr val="bg2">
              <a:lumMod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4737100" y="787401"/>
            <a:ext cx="7454900" cy="5524499"/>
          </a:xfrm>
          <a:prstGeom prst="rect">
            <a:avLst/>
          </a:prstGeom>
          <a:solidFill>
            <a:schemeClr val="bg2">
              <a:lumMod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5366" name="Picture 6" descr="相關圖片"/>
          <p:cNvPicPr>
            <a:picLocks noChangeAspect="1" noChangeArrowheads="1"/>
          </p:cNvPicPr>
          <p:nvPr/>
        </p:nvPicPr>
        <p:blipFill rotWithShape="1">
          <a:blip r:embed="rId6">
            <a:extLst>
              <a:ext uri="{28A0092B-C50C-407E-A947-70E740481C1C}">
                <a14:useLocalDpi xmlns:a14="http://schemas.microsoft.com/office/drawing/2010/main" val="0"/>
              </a:ext>
            </a:extLst>
          </a:blip>
          <a:srcRect l="16927" r="30859"/>
          <a:stretch/>
        </p:blipFill>
        <p:spPr bwMode="auto">
          <a:xfrm>
            <a:off x="0" y="-1"/>
            <a:ext cx="5368586"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內容版面配置區 2"/>
          <p:cNvSpPr>
            <a:spLocks noGrp="1"/>
          </p:cNvSpPr>
          <p:nvPr>
            <p:ph idx="1"/>
          </p:nvPr>
        </p:nvSpPr>
        <p:spPr>
          <a:xfrm>
            <a:off x="5930900" y="1027906"/>
            <a:ext cx="5956299" cy="3777622"/>
          </a:xfrm>
        </p:spPr>
        <p:txBody>
          <a:bodyPr>
            <a:noAutofit/>
          </a:bodyPr>
          <a:lstStyle/>
          <a:p>
            <a:pPr marL="0" indent="0">
              <a:buNone/>
            </a:pPr>
            <a:r>
              <a:rPr lang="en-US" altLang="zh-TW" sz="2400" dirty="0" smtClean="0">
                <a:solidFill>
                  <a:schemeClr val="bg1"/>
                </a:solidFill>
                <a:latin typeface="Times New Roman" panose="02020603050405020304" pitchFamily="18" charset="0"/>
                <a:cs typeface="Times New Roman" panose="02020603050405020304" pitchFamily="18" charset="0"/>
              </a:rPr>
              <a:t>The British economy went through a particularly bad period in the 1970s.  The oil price rises at that time led to very high rates of inflation.  This caused many workers to strike for more pay.  Throughout the 1980s an extensive program of privatization was carried out, with many state-owned businesses joining the private sector.  It seemed in some ways to be successful in that inflation came under control and businesses, especially the newly privatized businesses, made profits.  The national economy as a whole continued to grow at low rates than its competitors.  In the recession 1990-1992, the economy even shrank by 2.3%.  </a:t>
            </a:r>
            <a:endParaRPr lang="zh-TW" altLang="en-US" sz="2400" dirty="0">
              <a:solidFill>
                <a:schemeClr val="bg1"/>
              </a:solidFill>
              <a:latin typeface="Times New Roman" panose="02020603050405020304" pitchFamily="18" charset="0"/>
              <a:cs typeface="Times New Roman" panose="02020603050405020304" pitchFamily="18" charset="0"/>
            </a:endParaRPr>
          </a:p>
        </p:txBody>
      </p:sp>
      <p:pic>
        <p:nvPicPr>
          <p:cNvPr id="4" name="音訊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75179394"/>
      </p:ext>
    </p:extLst>
  </p:cSld>
  <p:clrMapOvr>
    <a:masterClrMapping/>
  </p:clrMapOvr>
  <mc:AlternateContent xmlns:mc="http://schemas.openxmlformats.org/markup-compatibility/2006">
    <mc:Choice xmlns:p14="http://schemas.microsoft.com/office/powerpoint/2010/main" Requires="p14">
      <p:transition spd="slow" p14:dur="2000" advTm="64372"/>
    </mc:Choice>
    <mc:Fallback>
      <p:transition spd="slow" advTm="64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1" descr="「經濟\」的圖片搜尋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2"/>
          <p:cNvSpPr>
            <a:spLocks noGrp="1" noRot="1" noChangeArrowheads="1"/>
          </p:cNvSpPr>
          <p:nvPr>
            <p:ph type="title"/>
          </p:nvPr>
        </p:nvSpPr>
        <p:spPr>
          <a:xfrm>
            <a:off x="1800225" y="333376"/>
            <a:ext cx="8840788" cy="1325563"/>
          </a:xfrm>
        </p:spPr>
        <p:txBody>
          <a:bodyPr/>
          <a:lstStyle/>
          <a:p>
            <a:pPr eaLnBrk="1" hangingPunct="1"/>
            <a:r>
              <a:rPr lang="en-US" altLang="zh-TW" sz="4000"/>
              <a:t>Religion and Sex: Protocol at Its Pinnacle</a:t>
            </a:r>
          </a:p>
        </p:txBody>
      </p:sp>
      <p:sp>
        <p:nvSpPr>
          <p:cNvPr id="9" name="矩形 8"/>
          <p:cNvSpPr/>
          <p:nvPr/>
        </p:nvSpPr>
        <p:spPr>
          <a:xfrm>
            <a:off x="1" y="-25771"/>
            <a:ext cx="12191999" cy="6858000"/>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 name="矩形 4"/>
          <p:cNvSpPr/>
          <p:nvPr/>
        </p:nvSpPr>
        <p:spPr>
          <a:xfrm>
            <a:off x="573863" y="1658939"/>
            <a:ext cx="10707689" cy="1816100"/>
          </a:xfrm>
          <a:prstGeom prst="rect">
            <a:avLst/>
          </a:pr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174" name="Rectangle 3"/>
          <p:cNvSpPr>
            <a:spLocks noGrp="1" noRot="1" noChangeArrowheads="1"/>
          </p:cNvSpPr>
          <p:nvPr>
            <p:ph idx="1"/>
          </p:nvPr>
        </p:nvSpPr>
        <p:spPr>
          <a:xfrm>
            <a:off x="2154238" y="1990725"/>
            <a:ext cx="7886700" cy="1531938"/>
          </a:xfrm>
        </p:spPr>
        <p:txBody>
          <a:bodyPr>
            <a:normAutofit fontScale="92500" lnSpcReduction="20000"/>
          </a:bodyPr>
          <a:lstStyle/>
          <a:p>
            <a:pPr marL="0" indent="0">
              <a:buNone/>
            </a:pPr>
            <a:r>
              <a:rPr lang="en-US" altLang="zh-TW" smtClean="0">
                <a:solidFill>
                  <a:schemeClr val="bg1"/>
                </a:solidFill>
              </a:rPr>
              <a:t>Religion is often an important part of a culture (e.g., the Middle East) and therefore an unavoidable adjunct to business or tourist travel.  As for sex, while Americans are slowly learning to change their vocabulary from businessman to businessperson. </a:t>
            </a:r>
          </a:p>
        </p:txBody>
      </p:sp>
      <p:pic>
        <p:nvPicPr>
          <p:cNvPr id="7175" name="Picture 5" descr="「商人」的圖片搜尋結果"/>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72263" y="3573463"/>
            <a:ext cx="3600450"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音訊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30680982"/>
      </p:ext>
    </p:extLst>
  </p:cSld>
  <p:clrMapOvr>
    <a:masterClrMapping/>
  </p:clrMapOvr>
  <mc:AlternateContent xmlns:mc="http://schemas.openxmlformats.org/markup-compatibility/2006">
    <mc:Choice xmlns:p14="http://schemas.microsoft.com/office/powerpoint/2010/main" Requires="p14">
      <p:transition spd="slow" p14:dur="2000" advTm="31477"/>
    </mc:Choice>
    <mc:Fallback>
      <p:transition spd="slow" advTm="31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bg2">
              <a:lumMod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p:cNvSpPr/>
          <p:nvPr/>
        </p:nvSpPr>
        <p:spPr>
          <a:xfrm>
            <a:off x="0" y="1377950"/>
            <a:ext cx="11484447" cy="4359498"/>
          </a:xfrm>
          <a:prstGeom prst="rect">
            <a:avLst/>
          </a:prstGeom>
          <a:solidFill>
            <a:schemeClr val="bg2">
              <a:lumMod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內容版面配置區 2"/>
          <p:cNvSpPr>
            <a:spLocks noGrp="1"/>
          </p:cNvSpPr>
          <p:nvPr>
            <p:ph idx="1"/>
          </p:nvPr>
        </p:nvSpPr>
        <p:spPr>
          <a:xfrm>
            <a:off x="6011541" y="1892300"/>
            <a:ext cx="5256212" cy="3330798"/>
          </a:xfrm>
        </p:spPr>
        <p:txBody>
          <a:bodyPr>
            <a:normAutofit/>
          </a:bodyPr>
          <a:lstStyle/>
          <a:p>
            <a:pPr marL="0" indent="0">
              <a:buNone/>
            </a:pPr>
            <a:r>
              <a:rPr lang="en-US" altLang="zh-TW" sz="2400" dirty="0" smtClean="0">
                <a:solidFill>
                  <a:schemeClr val="bg1"/>
                </a:solidFill>
                <a:latin typeface="Times New Roman" panose="02020603050405020304" pitchFamily="18" charset="0"/>
                <a:cs typeface="Times New Roman" panose="02020603050405020304" pitchFamily="18" charset="0"/>
              </a:rPr>
              <a:t>Britain’s membership of the EU has also made it an attractive location for inward investment by companies from outside the EU (especially the U.S. and Japan), of which it has received a larger share than any other EU country.  Overall it is second only to the U.S. as a destination for international direct investment.  </a:t>
            </a:r>
            <a:endParaRPr lang="zh-TW" altLang="en-US" sz="2400" dirty="0">
              <a:solidFill>
                <a:schemeClr val="bg1"/>
              </a:solidFill>
              <a:latin typeface="Times New Roman" panose="02020603050405020304" pitchFamily="18" charset="0"/>
              <a:cs typeface="Times New Roman" panose="02020603050405020304" pitchFamily="18" charset="0"/>
            </a:endParaRPr>
          </a:p>
        </p:txBody>
      </p:sp>
      <p:pic>
        <p:nvPicPr>
          <p:cNvPr id="16386" name="Picture 2" descr="相關圖片"/>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377" y="1634902"/>
            <a:ext cx="5392094" cy="3588196"/>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rot="5400000">
            <a:off x="9118464" y="3274863"/>
            <a:ext cx="831307" cy="4608214"/>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p>
        </p:txBody>
      </p:sp>
      <p:pic>
        <p:nvPicPr>
          <p:cNvPr id="2" name="音訊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32617124"/>
      </p:ext>
    </p:extLst>
  </p:cSld>
  <p:clrMapOvr>
    <a:masterClrMapping/>
  </p:clrMapOvr>
  <mc:AlternateContent xmlns:mc="http://schemas.openxmlformats.org/markup-compatibility/2006">
    <mc:Choice xmlns:p14="http://schemas.microsoft.com/office/powerpoint/2010/main" Requires="p14">
      <p:transition spd="slow" p14:dur="2000" advTm="31249"/>
    </mc:Choice>
    <mc:Fallback>
      <p:transition spd="slow" advTm="31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ãè±åãçåçæå°çµæ"/>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87354"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0" y="-23086"/>
            <a:ext cx="12192000" cy="6904170"/>
          </a:xfrm>
          <a:prstGeom prst="rect">
            <a:avLst/>
          </a:prstGeom>
          <a:solidFill>
            <a:schemeClr val="bg2">
              <a:lumMod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p:cNvSpPr/>
          <p:nvPr/>
        </p:nvSpPr>
        <p:spPr>
          <a:xfrm>
            <a:off x="0" y="0"/>
            <a:ext cx="831307" cy="6858000"/>
          </a:xfrm>
          <a:prstGeom prst="rect">
            <a:avLst/>
          </a:prstGeom>
          <a:solidFill>
            <a:srgbClr val="00B05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AutoShape 2" descr="「投資」的圖片搜尋結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17414" name="Picture 6" descr="相關圖片"/>
          <p:cNvPicPr>
            <a:picLocks noChangeAspect="1" noChangeArrowheads="1"/>
          </p:cNvPicPr>
          <p:nvPr/>
        </p:nvPicPr>
        <p:blipFill rotWithShape="1">
          <a:blip r:embed="rId5">
            <a:extLst>
              <a:ext uri="{28A0092B-C50C-407E-A947-70E740481C1C}">
                <a14:useLocalDpi xmlns:a14="http://schemas.microsoft.com/office/drawing/2010/main" val="0"/>
              </a:ext>
            </a:extLst>
          </a:blip>
          <a:srcRect t="9117"/>
          <a:stretch/>
        </p:blipFill>
        <p:spPr bwMode="auto">
          <a:xfrm>
            <a:off x="831307" y="-23086"/>
            <a:ext cx="4326681" cy="278533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Economy」的圖片搜尋結果"/>
          <p:cNvPicPr>
            <a:picLocks noChangeAspect="1" noChangeArrowheads="1"/>
          </p:cNvPicPr>
          <p:nvPr/>
        </p:nvPicPr>
        <p:blipFill rotWithShape="1">
          <a:blip r:embed="rId6">
            <a:extLst>
              <a:ext uri="{28A0092B-C50C-407E-A947-70E740481C1C}">
                <a14:useLocalDpi xmlns:a14="http://schemas.microsoft.com/office/drawing/2010/main" val="0"/>
              </a:ext>
            </a:extLst>
          </a:blip>
          <a:srcRect b="30451"/>
          <a:stretch/>
        </p:blipFill>
        <p:spPr bwMode="auto">
          <a:xfrm>
            <a:off x="832079" y="4229560"/>
            <a:ext cx="4325136" cy="2663066"/>
          </a:xfrm>
          <a:prstGeom prst="rect">
            <a:avLst/>
          </a:prstGeom>
          <a:noFill/>
          <a:extLst>
            <a:ext uri="{909E8E84-426E-40DD-AFC4-6F175D3DCCD1}">
              <a14:hiddenFill xmlns:a14="http://schemas.microsoft.com/office/drawing/2010/main">
                <a:solidFill>
                  <a:srgbClr val="FFFFFF"/>
                </a:solidFill>
              </a14:hiddenFill>
            </a:ext>
          </a:extLst>
        </p:spPr>
      </p:pic>
      <p:sp>
        <p:nvSpPr>
          <p:cNvPr id="12" name="矩形 11"/>
          <p:cNvSpPr/>
          <p:nvPr/>
        </p:nvSpPr>
        <p:spPr>
          <a:xfrm>
            <a:off x="6089031" y="622299"/>
            <a:ext cx="5715000" cy="5613399"/>
          </a:xfrm>
          <a:prstGeom prst="rect">
            <a:avLst/>
          </a:prstGeom>
          <a:solidFill>
            <a:schemeClr val="bg1">
              <a:alpha val="3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標題 1"/>
          <p:cNvSpPr txBox="1">
            <a:spLocks/>
          </p:cNvSpPr>
          <p:nvPr/>
        </p:nvSpPr>
        <p:spPr>
          <a:xfrm>
            <a:off x="5114624" y="3184352"/>
            <a:ext cx="7663814" cy="8571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6600" b="1" dirty="0">
                <a:solidFill>
                  <a:srgbClr val="FFFF00"/>
                </a:solidFill>
                <a:latin typeface="MV Boli" panose="02000500030200090000" pitchFamily="2" charset="0"/>
                <a:cs typeface="MV Boli" panose="02000500030200090000" pitchFamily="2" charset="0"/>
              </a:rPr>
              <a:t>The Current</a:t>
            </a:r>
          </a:p>
          <a:p>
            <a:pPr algn="ctr"/>
            <a:r>
              <a:rPr lang="en-US" altLang="zh-TW" sz="6600" b="1" dirty="0">
                <a:solidFill>
                  <a:srgbClr val="FFFF00"/>
                </a:solidFill>
                <a:latin typeface="MV Boli" panose="02000500030200090000" pitchFamily="2" charset="0"/>
                <a:cs typeface="MV Boli" panose="02000500030200090000" pitchFamily="2" charset="0"/>
              </a:rPr>
              <a:t> UK Economy</a:t>
            </a:r>
            <a:endParaRPr lang="zh-TW" altLang="en-US" sz="6600" b="1" dirty="0">
              <a:solidFill>
                <a:srgbClr val="FFFF00"/>
              </a:solidFill>
              <a:latin typeface="MV Boli" panose="02000500030200090000" pitchFamily="2" charset="0"/>
              <a:cs typeface="MV Boli" panose="02000500030200090000" pitchFamily="2" charset="0"/>
            </a:endParaRPr>
          </a:p>
        </p:txBody>
      </p:sp>
      <p:pic>
        <p:nvPicPr>
          <p:cNvPr id="7174" name="Picture 6" descr="「Economy」的圖片搜尋結果"/>
          <p:cNvPicPr>
            <a:picLocks noChangeAspect="1" noChangeArrowheads="1"/>
          </p:cNvPicPr>
          <p:nvPr/>
        </p:nvPicPr>
        <p:blipFill rotWithShape="1">
          <a:blip r:embed="rId7">
            <a:extLst>
              <a:ext uri="{28A0092B-C50C-407E-A947-70E740481C1C}">
                <a14:useLocalDpi xmlns:a14="http://schemas.microsoft.com/office/drawing/2010/main" val="0"/>
              </a:ext>
            </a:extLst>
          </a:blip>
          <a:srcRect t="5284" r="4697" b="12905"/>
          <a:stretch/>
        </p:blipFill>
        <p:spPr bwMode="auto">
          <a:xfrm>
            <a:off x="834402" y="2737878"/>
            <a:ext cx="4320490" cy="2418793"/>
          </a:xfrm>
          <a:prstGeom prst="rect">
            <a:avLst/>
          </a:prstGeom>
          <a:noFill/>
          <a:extLst>
            <a:ext uri="{909E8E84-426E-40DD-AFC4-6F175D3DCCD1}">
              <a14:hiddenFill xmlns:a14="http://schemas.microsoft.com/office/drawing/2010/main">
                <a:solidFill>
                  <a:srgbClr val="FFFFFF"/>
                </a:solidFill>
              </a14:hiddenFill>
            </a:ext>
          </a:extLst>
        </p:spPr>
      </p:pic>
      <p:pic>
        <p:nvPicPr>
          <p:cNvPr id="5" name="音訊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4754882"/>
      </p:ext>
    </p:extLst>
  </p:cSld>
  <p:clrMapOvr>
    <a:masterClrMapping/>
  </p:clrMapOvr>
  <mc:AlternateContent xmlns:mc="http://schemas.openxmlformats.org/markup-compatibility/2006">
    <mc:Choice xmlns:p14="http://schemas.microsoft.com/office/powerpoint/2010/main" Requires="p14">
      <p:transition spd="slow" p14:dur="2000" advTm="4274"/>
    </mc:Choice>
    <mc:Fallback>
      <p:transition spd="slow" advTm="4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12192000" cy="6904170"/>
          </a:xfrm>
          <a:prstGeom prst="rect">
            <a:avLst/>
          </a:prstGeom>
          <a:solidFill>
            <a:schemeClr val="bg2">
              <a:lumMod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4" name="群組 3"/>
          <p:cNvGrpSpPr/>
          <p:nvPr/>
        </p:nvGrpSpPr>
        <p:grpSpPr>
          <a:xfrm>
            <a:off x="518147" y="1373386"/>
            <a:ext cx="4893344" cy="4495232"/>
            <a:chOff x="101600" y="1028914"/>
            <a:chExt cx="6285754" cy="5774359"/>
          </a:xfrm>
        </p:grpSpPr>
        <p:pic>
          <p:nvPicPr>
            <p:cNvPr id="18440" name="Picture 8" descr="「金融業」的圖片搜尋結果"/>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6060" y="3928495"/>
              <a:ext cx="2971114" cy="287477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英國 衣業」的圖片搜尋結果"/>
            <p:cNvPicPr>
              <a:picLocks noChangeAspect="1" noChangeArrowheads="1"/>
            </p:cNvPicPr>
            <p:nvPr/>
          </p:nvPicPr>
          <p:blipFill rotWithShape="1">
            <a:blip r:embed="rId6">
              <a:extLst>
                <a:ext uri="{28A0092B-C50C-407E-A947-70E740481C1C}">
                  <a14:useLocalDpi xmlns:a14="http://schemas.microsoft.com/office/drawing/2010/main" val="0"/>
                </a:ext>
              </a:extLst>
            </a:blip>
            <a:srcRect l="22223" t="1710" r="23291" b="23931"/>
            <a:stretch/>
          </p:blipFill>
          <p:spPr bwMode="auto">
            <a:xfrm>
              <a:off x="101600" y="1028914"/>
              <a:ext cx="3249051" cy="28995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英國 漁業」的圖片搜尋結果"/>
            <p:cNvPicPr>
              <a:picLocks noChangeAspect="1" noChangeArrowheads="1"/>
            </p:cNvPicPr>
            <p:nvPr/>
          </p:nvPicPr>
          <p:blipFill rotWithShape="1">
            <a:blip r:embed="rId7">
              <a:extLst>
                <a:ext uri="{28A0092B-C50C-407E-A947-70E740481C1C}">
                  <a14:useLocalDpi xmlns:a14="http://schemas.microsoft.com/office/drawing/2010/main" val="0"/>
                </a:ext>
              </a:extLst>
            </a:blip>
            <a:srcRect l="12917" r="23958" b="16505"/>
            <a:stretch/>
          </p:blipFill>
          <p:spPr bwMode="auto">
            <a:xfrm>
              <a:off x="3350651" y="1028914"/>
              <a:ext cx="3036703" cy="28995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礦」的圖片搜尋結果"/>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600" y="3928494"/>
              <a:ext cx="3264460" cy="2874778"/>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矩形 12"/>
          <p:cNvSpPr/>
          <p:nvPr/>
        </p:nvSpPr>
        <p:spPr>
          <a:xfrm>
            <a:off x="5920844" y="1551724"/>
            <a:ext cx="5689600" cy="4359498"/>
          </a:xfrm>
          <a:prstGeom prst="rect">
            <a:avLst/>
          </a:prstGeom>
          <a:solidFill>
            <a:schemeClr val="bg2">
              <a:lumMod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內容版面配置區 2"/>
          <p:cNvSpPr>
            <a:spLocks noGrp="1"/>
          </p:cNvSpPr>
          <p:nvPr>
            <p:ph idx="1"/>
          </p:nvPr>
        </p:nvSpPr>
        <p:spPr>
          <a:xfrm>
            <a:off x="6096000" y="1924125"/>
            <a:ext cx="5307623" cy="3614695"/>
          </a:xfrm>
        </p:spPr>
        <p:txBody>
          <a:bodyPr>
            <a:normAutofit/>
          </a:bodyPr>
          <a:lstStyle/>
          <a:p>
            <a:pPr marL="0" indent="0">
              <a:buNone/>
            </a:pPr>
            <a:r>
              <a:rPr lang="en-US" altLang="zh-TW" sz="2400" dirty="0" smtClean="0">
                <a:solidFill>
                  <a:schemeClr val="bg1"/>
                </a:solidFill>
                <a:latin typeface="Times New Roman" panose="02020603050405020304" pitchFamily="18" charset="0"/>
                <a:cs typeface="Times New Roman" panose="02020603050405020304" pitchFamily="18" charset="0"/>
              </a:rPr>
              <a:t>National economies can be broken down into three main areas: “primary” industries, such as agriculture, fishing and mining; “secondary” industries, which manufacture complex goods from those primary products; and tertiary industries, often described as services, such as banking, insurance, tourism, and the selling of goods. </a:t>
            </a:r>
            <a:endParaRPr lang="zh-TW" altLang="en-US" sz="2400" dirty="0">
              <a:solidFill>
                <a:schemeClr val="bg1"/>
              </a:solidFill>
              <a:latin typeface="Times New Roman" panose="02020603050405020304" pitchFamily="18" charset="0"/>
              <a:cs typeface="Times New Roman" panose="02020603050405020304" pitchFamily="18" charset="0"/>
            </a:endParaRPr>
          </a:p>
        </p:txBody>
      </p:sp>
      <p:sp>
        <p:nvSpPr>
          <p:cNvPr id="16" name="矩形 15"/>
          <p:cNvSpPr/>
          <p:nvPr/>
        </p:nvSpPr>
        <p:spPr>
          <a:xfrm>
            <a:off x="1627307" y="2316216"/>
            <a:ext cx="2665179" cy="283051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p>
        </p:txBody>
      </p:sp>
      <p:pic>
        <p:nvPicPr>
          <p:cNvPr id="2" name="音訊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64980112"/>
      </p:ext>
    </p:extLst>
  </p:cSld>
  <p:clrMapOvr>
    <a:masterClrMapping/>
  </p:clrMapOvr>
  <mc:AlternateContent xmlns:mc="http://schemas.openxmlformats.org/markup-compatibility/2006">
    <mc:Choice xmlns:p14="http://schemas.microsoft.com/office/powerpoint/2010/main" Requires="p14">
      <p:transition spd="slow" p14:dur="2000" advTm="26476"/>
    </mc:Choice>
    <mc:Fallback>
      <p:transition spd="slow" advTm="26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糧食」的圖片搜尋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217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0" y="0"/>
            <a:ext cx="12230100" cy="6858000"/>
          </a:xfrm>
          <a:prstGeom prst="rect">
            <a:avLst/>
          </a:prstGeom>
          <a:solidFill>
            <a:schemeClr val="bg2">
              <a:lumMod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p:cNvSpPr/>
          <p:nvPr/>
        </p:nvSpPr>
        <p:spPr>
          <a:xfrm>
            <a:off x="-12700" y="1353412"/>
            <a:ext cx="12242800" cy="4359498"/>
          </a:xfrm>
          <a:prstGeom prst="rect">
            <a:avLst/>
          </a:prstGeom>
          <a:solidFill>
            <a:schemeClr val="bg2">
              <a:lumMod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9460" name="Picture 4" descr="「英國 羊」的圖片搜尋結果"/>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005" y="1615618"/>
            <a:ext cx="5121970" cy="3835086"/>
          </a:xfrm>
          <a:prstGeom prst="rect">
            <a:avLst/>
          </a:prstGeom>
          <a:noFill/>
          <a:extLst>
            <a:ext uri="{909E8E84-426E-40DD-AFC4-6F175D3DCCD1}">
              <a14:hiddenFill xmlns:a14="http://schemas.microsoft.com/office/drawing/2010/main">
                <a:solidFill>
                  <a:srgbClr val="FFFFFF"/>
                </a:solidFill>
              </a14:hiddenFill>
            </a:ext>
          </a:extLst>
        </p:spPr>
      </p:pic>
      <p:sp>
        <p:nvSpPr>
          <p:cNvPr id="3" name="內容版面配置區 2"/>
          <p:cNvSpPr>
            <a:spLocks noGrp="1"/>
          </p:cNvSpPr>
          <p:nvPr>
            <p:ph idx="1"/>
          </p:nvPr>
        </p:nvSpPr>
        <p:spPr>
          <a:xfrm>
            <a:off x="5635179" y="1664014"/>
            <a:ext cx="6069012" cy="4428411"/>
          </a:xfrm>
        </p:spPr>
        <p:txBody>
          <a:bodyPr>
            <a:normAutofit/>
          </a:bodyPr>
          <a:lstStyle/>
          <a:p>
            <a:pPr marL="0" indent="0">
              <a:buNone/>
            </a:pPr>
            <a:r>
              <a:rPr lang="en-US" altLang="zh-TW" sz="2400" dirty="0" smtClean="0">
                <a:solidFill>
                  <a:schemeClr val="bg1"/>
                </a:solidFill>
                <a:latin typeface="Times New Roman" panose="02020603050405020304" pitchFamily="18" charset="0"/>
                <a:cs typeface="Times New Roman" panose="02020603050405020304" pitchFamily="18" charset="0"/>
              </a:rPr>
              <a:t>Britain’s agricultural sector is small (producing 1.4% of the national wealth)but efficient, producing 58% of UK’s food needs with only 2% of its workforce.  Three-quarters of Britain’s land is used for agriculture, with about a quarter of that under crops—wheat and barley are the two commonest.  The rest is grazing for animals, including cattle(both dairy and beef), though sheep are the most numerous livestock.  The best agricultural land is in the south-east of England.</a:t>
            </a:r>
            <a:endParaRPr lang="zh-TW" altLang="en-US" sz="2400" dirty="0">
              <a:solidFill>
                <a:schemeClr val="bg1"/>
              </a:solidFill>
              <a:latin typeface="Times New Roman" panose="02020603050405020304" pitchFamily="18" charset="0"/>
              <a:cs typeface="Times New Roman" panose="02020603050405020304" pitchFamily="18" charset="0"/>
            </a:endParaRPr>
          </a:p>
        </p:txBody>
      </p:sp>
      <p:pic>
        <p:nvPicPr>
          <p:cNvPr id="2" name="音訊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67348760"/>
      </p:ext>
    </p:extLst>
  </p:cSld>
  <p:clrMapOvr>
    <a:masterClrMapping/>
  </p:clrMapOvr>
  <mc:AlternateContent xmlns:mc="http://schemas.openxmlformats.org/markup-compatibility/2006">
    <mc:Choice xmlns:p14="http://schemas.microsoft.com/office/powerpoint/2010/main" Requires="p14">
      <p:transition spd="slow" p14:dur="2000" advTm="59319"/>
    </mc:Choice>
    <mc:Fallback>
      <p:transition spd="slow" advTm="59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12192000" cy="6904170"/>
          </a:xfrm>
          <a:prstGeom prst="rect">
            <a:avLst/>
          </a:prstGeom>
          <a:solidFill>
            <a:schemeClr val="bg2">
              <a:lumMod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內容版面配置區 2"/>
          <p:cNvSpPr>
            <a:spLocks noGrp="1"/>
          </p:cNvSpPr>
          <p:nvPr>
            <p:ph idx="1"/>
          </p:nvPr>
        </p:nvSpPr>
        <p:spPr>
          <a:xfrm>
            <a:off x="4572000" y="1336243"/>
            <a:ext cx="6527800" cy="943576"/>
          </a:xfrm>
        </p:spPr>
        <p:txBody>
          <a:bodyPr>
            <a:noAutofit/>
          </a:bodyPr>
          <a:lstStyle/>
          <a:p>
            <a:pPr marL="0" indent="0">
              <a:buNone/>
            </a:pPr>
            <a:r>
              <a:rPr lang="en-US" altLang="zh-TW" sz="2400" dirty="0" smtClean="0">
                <a:solidFill>
                  <a:schemeClr val="bg1"/>
                </a:solidFill>
                <a:latin typeface="Times New Roman" panose="02020603050405020304" pitchFamily="18" charset="0"/>
                <a:cs typeface="Times New Roman" panose="02020603050405020304" pitchFamily="18" charset="0"/>
              </a:rPr>
              <a:t>The fishing industry provides 55% of the UK demand for fish.  Scottish ports land the majority of the fish caught.</a:t>
            </a:r>
          </a:p>
        </p:txBody>
      </p:sp>
      <p:pic>
        <p:nvPicPr>
          <p:cNvPr id="4098" name="Picture 2" descr="「苏格兰港口」的圖片搜尋結果"/>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814704" cy="3207797"/>
          </a:xfrm>
          <a:prstGeom prst="parallelogram">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139699" y="3616062"/>
            <a:ext cx="7404099" cy="3046988"/>
          </a:xfrm>
          <a:prstGeom prst="rect">
            <a:avLst/>
          </a:prstGeom>
        </p:spPr>
        <p:txBody>
          <a:bodyPr wrap="square">
            <a:spAutoFit/>
          </a:bodyPr>
          <a:lstStyle/>
          <a:p>
            <a:r>
              <a:rPr lang="en-US" altLang="zh-TW" sz="2400" dirty="0">
                <a:solidFill>
                  <a:schemeClr val="bg1"/>
                </a:solidFill>
                <a:latin typeface="Times New Roman" panose="02020603050405020304" pitchFamily="18" charset="0"/>
                <a:cs typeface="Times New Roman" panose="02020603050405020304" pitchFamily="18" charset="0"/>
              </a:rPr>
              <a:t>Energy production is an important part of the UK economy accounting for 5% of the national wealth.  Since the 1970s , when oil and gas were discovered under the North Sea, Britain has become a major oil and gas producer, in addition to its older </a:t>
            </a:r>
            <a:r>
              <a:rPr lang="en-US" altLang="zh-TW" sz="2400" dirty="0" smtClean="0">
                <a:solidFill>
                  <a:schemeClr val="bg1"/>
                </a:solidFill>
                <a:latin typeface="Times New Roman" panose="02020603050405020304" pitchFamily="18" charset="0"/>
                <a:cs typeface="Times New Roman" panose="02020603050405020304" pitchFamily="18" charset="0"/>
              </a:rPr>
              <a:t>coal </a:t>
            </a:r>
            <a:r>
              <a:rPr lang="en-US" altLang="zh-TW" sz="2400" dirty="0">
                <a:solidFill>
                  <a:schemeClr val="bg1"/>
                </a:solidFill>
                <a:latin typeface="Times New Roman" panose="02020603050405020304" pitchFamily="18" charset="0"/>
                <a:cs typeface="Times New Roman" panose="02020603050405020304" pitchFamily="18" charset="0"/>
              </a:rPr>
              <a:t>mining industry, which now only accounts for about a quarter of energy supplies. This abundance of energy resources means that the UK has become an overall exporter of energy.</a:t>
            </a:r>
            <a:endParaRPr lang="zh-TW" altLang="en-US" sz="2400" dirty="0">
              <a:solidFill>
                <a:schemeClr val="bg1"/>
              </a:solidFill>
              <a:latin typeface="Times New Roman" panose="02020603050405020304" pitchFamily="18" charset="0"/>
              <a:cs typeface="Times New Roman" panose="02020603050405020304" pitchFamily="18" charset="0"/>
            </a:endParaRPr>
          </a:p>
        </p:txBody>
      </p:sp>
      <p:pic>
        <p:nvPicPr>
          <p:cNvPr id="4100" name="Picture 4" descr="「石油和天然气生产国」的圖片搜尋結果"/>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53301" y="3652141"/>
            <a:ext cx="4838700" cy="3261284"/>
          </a:xfrm>
          <a:prstGeom prst="parallelogram">
            <a:avLst/>
          </a:prstGeom>
          <a:noFill/>
          <a:extLst>
            <a:ext uri="{909E8E84-426E-40DD-AFC4-6F175D3DCCD1}">
              <a14:hiddenFill xmlns:a14="http://schemas.microsoft.com/office/drawing/2010/main">
                <a:solidFill>
                  <a:srgbClr val="FFFFFF"/>
                </a:solidFill>
              </a14:hiddenFill>
            </a:ext>
          </a:extLst>
        </p:spPr>
      </p:pic>
      <p:pic>
        <p:nvPicPr>
          <p:cNvPr id="4" name="音訊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29205227"/>
      </p:ext>
    </p:extLst>
  </p:cSld>
  <p:clrMapOvr>
    <a:masterClrMapping/>
  </p:clrMapOvr>
  <mc:AlternateContent xmlns:mc="http://schemas.openxmlformats.org/markup-compatibility/2006">
    <mc:Choice xmlns:p14="http://schemas.microsoft.com/office/powerpoint/2010/main" Requires="p14">
      <p:transition spd="slow" p14:dur="2000" advTm="53425"/>
    </mc:Choice>
    <mc:Fallback>
      <p:transition spd="slow" advTm="53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904170"/>
          </a:xfrm>
          <a:prstGeom prst="rect">
            <a:avLst/>
          </a:prstGeom>
          <a:solidFill>
            <a:schemeClr val="bg2">
              <a:lumMod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內容版面配置區 2"/>
          <p:cNvSpPr>
            <a:spLocks noGrp="1"/>
          </p:cNvSpPr>
          <p:nvPr>
            <p:ph idx="1"/>
          </p:nvPr>
        </p:nvSpPr>
        <p:spPr>
          <a:xfrm>
            <a:off x="5930900" y="1955485"/>
            <a:ext cx="5243512" cy="3777622"/>
          </a:xfrm>
        </p:spPr>
        <p:txBody>
          <a:bodyPr>
            <a:normAutofit/>
          </a:bodyPr>
          <a:lstStyle/>
          <a:p>
            <a:pPr marL="0" indent="0">
              <a:buNone/>
            </a:pPr>
            <a:r>
              <a:rPr lang="en-US" altLang="zh-TW" sz="2400" dirty="0" smtClean="0">
                <a:solidFill>
                  <a:schemeClr val="bg1"/>
                </a:solidFill>
                <a:latin typeface="Times New Roman" panose="02020603050405020304" pitchFamily="18" charset="0"/>
                <a:cs typeface="Times New Roman" panose="02020603050405020304" pitchFamily="18" charset="0"/>
              </a:rPr>
              <a:t>In the secondary sector of the economy, manufacturing industry remains important, producing 2% of national wealth.  British companies are active in all major fields of manufacturing industry, but are particularly strong in pharmaceuticals.  </a:t>
            </a:r>
            <a:endParaRPr lang="zh-TW" altLang="en-US" sz="2400" dirty="0">
              <a:solidFill>
                <a:schemeClr val="bg1"/>
              </a:solidFill>
              <a:latin typeface="Times New Roman" panose="02020603050405020304" pitchFamily="18" charset="0"/>
              <a:cs typeface="Times New Roman" panose="02020603050405020304" pitchFamily="18" charset="0"/>
            </a:endParaRPr>
          </a:p>
        </p:txBody>
      </p:sp>
      <p:pic>
        <p:nvPicPr>
          <p:cNvPr id="5122" name="Picture 2" descr="「英國製藥」的圖片搜尋結果"/>
          <p:cNvPicPr>
            <a:picLocks noChangeAspect="1" noChangeArrowheads="1"/>
          </p:cNvPicPr>
          <p:nvPr/>
        </p:nvPicPr>
        <p:blipFill rotWithShape="1">
          <a:blip r:embed="rId4">
            <a:extLst>
              <a:ext uri="{28A0092B-C50C-407E-A947-70E740481C1C}">
                <a14:useLocalDpi xmlns:a14="http://schemas.microsoft.com/office/drawing/2010/main" val="0"/>
              </a:ext>
            </a:extLst>
          </a:blip>
          <a:srcRect l="10918" r="37480"/>
          <a:stretch/>
        </p:blipFill>
        <p:spPr bwMode="auto">
          <a:xfrm>
            <a:off x="11111" y="0"/>
            <a:ext cx="531018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2250551" y="1124893"/>
            <a:ext cx="831307" cy="4608214"/>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p>
        </p:txBody>
      </p:sp>
      <p:sp>
        <p:nvSpPr>
          <p:cNvPr id="6" name="矩形 5"/>
          <p:cNvSpPr/>
          <p:nvPr/>
        </p:nvSpPr>
        <p:spPr>
          <a:xfrm>
            <a:off x="11174412" y="5506393"/>
            <a:ext cx="831307" cy="1351607"/>
          </a:xfrm>
          <a:prstGeom prst="rect">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p>
        </p:txBody>
      </p:sp>
      <p:sp>
        <p:nvSpPr>
          <p:cNvPr id="7" name="矩形 6"/>
          <p:cNvSpPr/>
          <p:nvPr/>
        </p:nvSpPr>
        <p:spPr>
          <a:xfrm>
            <a:off x="9612312" y="5506393"/>
            <a:ext cx="831307" cy="1397777"/>
          </a:xfrm>
          <a:prstGeom prst="rect">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p>
        </p:txBody>
      </p:sp>
      <p:sp>
        <p:nvSpPr>
          <p:cNvPr id="8" name="矩形 7"/>
          <p:cNvSpPr/>
          <p:nvPr/>
        </p:nvSpPr>
        <p:spPr>
          <a:xfrm>
            <a:off x="8137002" y="5506393"/>
            <a:ext cx="831307" cy="1397777"/>
          </a:xfrm>
          <a:prstGeom prst="rect">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p>
        </p:txBody>
      </p:sp>
      <p:pic>
        <p:nvPicPr>
          <p:cNvPr id="2" name="音訊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98260441"/>
      </p:ext>
    </p:extLst>
  </p:cSld>
  <p:clrMapOvr>
    <a:masterClrMapping/>
  </p:clrMapOvr>
  <mc:AlternateContent xmlns:mc="http://schemas.openxmlformats.org/markup-compatibility/2006">
    <mc:Choice xmlns:p14="http://schemas.microsoft.com/office/powerpoint/2010/main" Requires="p14">
      <p:transition spd="slow" p14:dur="2000" advTm="20173"/>
    </mc:Choice>
    <mc:Fallback>
      <p:transition spd="slow" advTm="20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 name="Picture 10" descr="「金融」的圖片搜尋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0" y="-46169"/>
            <a:ext cx="12192000" cy="6904170"/>
          </a:xfrm>
          <a:prstGeom prst="rect">
            <a:avLst/>
          </a:prstGeom>
          <a:solidFill>
            <a:schemeClr val="bg2">
              <a:lumMod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內容版面配置區 2"/>
          <p:cNvSpPr>
            <a:spLocks noGrp="1"/>
          </p:cNvSpPr>
          <p:nvPr>
            <p:ph idx="1"/>
          </p:nvPr>
        </p:nvSpPr>
        <p:spPr>
          <a:xfrm>
            <a:off x="5101014" y="4168022"/>
            <a:ext cx="5413375" cy="2244411"/>
          </a:xfrm>
        </p:spPr>
        <p:txBody>
          <a:bodyPr>
            <a:noAutofit/>
          </a:bodyPr>
          <a:lstStyle/>
          <a:p>
            <a:endParaRPr lang="en-US" altLang="zh-TW" sz="2400" dirty="0" smtClean="0">
              <a:solidFill>
                <a:schemeClr val="bg1"/>
              </a:solidFill>
              <a:latin typeface="Times New Roman" panose="02020603050405020304" pitchFamily="18" charset="0"/>
              <a:cs typeface="Times New Roman" panose="02020603050405020304" pitchFamily="18" charset="0"/>
            </a:endParaRPr>
          </a:p>
          <a:p>
            <a:endParaRPr lang="zh-TW" altLang="en-US" sz="2400" dirty="0">
              <a:latin typeface="Times New Roman" panose="02020603050405020304" pitchFamily="18" charset="0"/>
              <a:cs typeface="Times New Roman" panose="02020603050405020304" pitchFamily="18" charset="0"/>
            </a:endParaRPr>
          </a:p>
        </p:txBody>
      </p:sp>
      <p:sp>
        <p:nvSpPr>
          <p:cNvPr id="4" name="矩形 3"/>
          <p:cNvSpPr/>
          <p:nvPr/>
        </p:nvSpPr>
        <p:spPr>
          <a:xfrm>
            <a:off x="474286" y="1697756"/>
            <a:ext cx="11717714" cy="3416320"/>
          </a:xfrm>
          <a:prstGeom prst="rect">
            <a:avLst/>
          </a:prstGeom>
        </p:spPr>
        <p:txBody>
          <a:bodyPr wrap="square">
            <a:spAutoFit/>
          </a:bodyPr>
          <a:lstStyle/>
          <a:p>
            <a:r>
              <a:rPr lang="en-US" altLang="zh-TW" sz="2400" dirty="0" smtClean="0">
                <a:solidFill>
                  <a:schemeClr val="bg1"/>
                </a:solidFill>
                <a:latin typeface="Times New Roman" panose="02020603050405020304" pitchFamily="18" charset="0"/>
                <a:cs typeface="Times New Roman" panose="02020603050405020304" pitchFamily="18" charset="0"/>
              </a:rPr>
              <a:t>Like </a:t>
            </a:r>
            <a:r>
              <a:rPr lang="en-US" altLang="zh-TW" sz="2400" dirty="0">
                <a:solidFill>
                  <a:schemeClr val="bg1"/>
                </a:solidFill>
                <a:latin typeface="Times New Roman" panose="02020603050405020304" pitchFamily="18" charset="0"/>
                <a:cs typeface="Times New Roman" panose="02020603050405020304" pitchFamily="18" charset="0"/>
              </a:rPr>
              <a:t>most developed economic Britain has seen a relative shrinking of the importance of secondary industry and a spectacular growth in tertiary or service industries, which now produce 65% of national wealth.  Seventy percent of the UK’s workforce are employed in service sector.  The financial sector is an important part of this service industry as London is one of the top three financial centers in the world and is the world’s largest foreign exchange market</a:t>
            </a:r>
            <a:r>
              <a:rPr lang="en-US" altLang="zh-TW" sz="2400" dirty="0" smtClean="0">
                <a:solidFill>
                  <a:schemeClr val="bg1"/>
                </a:solidFill>
                <a:latin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endParaRPr lang="en-US" altLang="zh-TW" sz="2400" dirty="0">
              <a:solidFill>
                <a:schemeClr val="bg1"/>
              </a:solidFill>
              <a:latin typeface="Times New Roman" panose="02020603050405020304" pitchFamily="18" charset="0"/>
              <a:cs typeface="Times New Roman" panose="02020603050405020304" pitchFamily="18" charset="0"/>
            </a:endParaRPr>
          </a:p>
          <a:p>
            <a:r>
              <a:rPr lang="en-US" altLang="zh-TW" sz="2400" dirty="0">
                <a:solidFill>
                  <a:schemeClr val="bg1"/>
                </a:solidFill>
                <a:latin typeface="Times New Roman" panose="02020603050405020304" pitchFamily="18" charset="0"/>
                <a:cs typeface="Times New Roman" panose="02020603050405020304" pitchFamily="18" charset="0"/>
              </a:rPr>
              <a:t>Advertising is another major business service in which UK companies are highly successful.</a:t>
            </a:r>
          </a:p>
          <a:p>
            <a:pPr marL="342900" indent="-342900">
              <a:buFont typeface="Arial" panose="020B0604020202020204" pitchFamily="34" charset="0"/>
              <a:buChar char="•"/>
            </a:pPr>
            <a:endParaRPr lang="en-US" altLang="zh-TW" sz="2400" dirty="0">
              <a:solidFill>
                <a:schemeClr val="bg1"/>
              </a:solidFill>
              <a:latin typeface="Times New Roman" panose="02020603050405020304" pitchFamily="18" charset="0"/>
              <a:cs typeface="Times New Roman" panose="02020603050405020304" pitchFamily="18" charset="0"/>
            </a:endParaRPr>
          </a:p>
        </p:txBody>
      </p:sp>
      <p:pic>
        <p:nvPicPr>
          <p:cNvPr id="2" name="音訊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70473093"/>
      </p:ext>
    </p:extLst>
  </p:cSld>
  <p:clrMapOvr>
    <a:masterClrMapping/>
  </p:clrMapOvr>
  <mc:AlternateContent xmlns:mc="http://schemas.openxmlformats.org/markup-compatibility/2006">
    <mc:Choice xmlns:p14="http://schemas.microsoft.com/office/powerpoint/2010/main" Requires="p14">
      <p:transition spd="slow" p14:dur="2000" advTm="47464"/>
    </mc:Choice>
    <mc:Fallback>
      <p:transition spd="slow" advTm="47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ãè±åãçåçæå°çµæ"/>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87354"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0" y="0"/>
            <a:ext cx="12192000" cy="6858000"/>
          </a:xfrm>
          <a:prstGeom prst="rect">
            <a:avLst/>
          </a:prstGeom>
          <a:solidFill>
            <a:schemeClr val="bg2">
              <a:lumMod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p:cNvSpPr/>
          <p:nvPr/>
        </p:nvSpPr>
        <p:spPr>
          <a:xfrm>
            <a:off x="0" y="0"/>
            <a:ext cx="831307" cy="6858000"/>
          </a:xfrm>
          <a:prstGeom prst="rect">
            <a:avLst/>
          </a:prstGeom>
          <a:solidFill>
            <a:schemeClr val="accent1">
              <a:lumMod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050" name="Picture 2" descr="相關圖片"/>
          <p:cNvPicPr>
            <a:picLocks noChangeAspect="1" noChangeArrowheads="1"/>
          </p:cNvPicPr>
          <p:nvPr/>
        </p:nvPicPr>
        <p:blipFill rotWithShape="1">
          <a:blip r:embed="rId5">
            <a:extLst>
              <a:ext uri="{28A0092B-C50C-407E-A947-70E740481C1C}">
                <a14:useLocalDpi xmlns:a14="http://schemas.microsoft.com/office/drawing/2010/main" val="0"/>
              </a:ext>
            </a:extLst>
          </a:blip>
          <a:srcRect b="16050"/>
          <a:stretch/>
        </p:blipFill>
        <p:spPr bwMode="auto">
          <a:xfrm>
            <a:off x="831307" y="1"/>
            <a:ext cx="4842201" cy="270510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uk airline」的圖片搜尋結果"/>
          <p:cNvPicPr>
            <a:picLocks noChangeAspect="1" noChangeArrowheads="1"/>
          </p:cNvPicPr>
          <p:nvPr/>
        </p:nvPicPr>
        <p:blipFill rotWithShape="1">
          <a:blip r:embed="rId6">
            <a:extLst>
              <a:ext uri="{28A0092B-C50C-407E-A947-70E740481C1C}">
                <a14:useLocalDpi xmlns:a14="http://schemas.microsoft.com/office/drawing/2010/main" val="0"/>
              </a:ext>
            </a:extLst>
          </a:blip>
          <a:srcRect t="14426" b="19627"/>
          <a:stretch/>
        </p:blipFill>
        <p:spPr bwMode="auto">
          <a:xfrm>
            <a:off x="816515" y="2463800"/>
            <a:ext cx="4844469" cy="2374900"/>
          </a:xfrm>
          <a:prstGeom prst="rect">
            <a:avLst/>
          </a:prstGeom>
          <a:noFill/>
          <a:extLst>
            <a:ext uri="{909E8E84-426E-40DD-AFC4-6F175D3DCCD1}">
              <a14:hiddenFill xmlns:a14="http://schemas.microsoft.com/office/drawing/2010/main">
                <a:solidFill>
                  <a:srgbClr val="FFFFFF"/>
                </a:solidFill>
              </a14:hiddenFill>
            </a:ext>
          </a:extLst>
        </p:spPr>
      </p:pic>
      <p:sp>
        <p:nvSpPr>
          <p:cNvPr id="12" name="矩形 11"/>
          <p:cNvSpPr/>
          <p:nvPr/>
        </p:nvSpPr>
        <p:spPr>
          <a:xfrm>
            <a:off x="6091354" y="622299"/>
            <a:ext cx="5715000" cy="5613399"/>
          </a:xfrm>
          <a:prstGeom prst="rect">
            <a:avLst/>
          </a:prstGeom>
          <a:solidFill>
            <a:schemeClr val="bg1">
              <a:alpha val="3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標題 1"/>
          <p:cNvSpPr txBox="1">
            <a:spLocks/>
          </p:cNvSpPr>
          <p:nvPr/>
        </p:nvSpPr>
        <p:spPr>
          <a:xfrm>
            <a:off x="5275338" y="3222692"/>
            <a:ext cx="7347032" cy="8571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5400" b="1" dirty="0">
                <a:solidFill>
                  <a:srgbClr val="FFFF00"/>
                </a:solidFill>
                <a:latin typeface="MV Boli" panose="02000500030200090000" pitchFamily="2" charset="0"/>
                <a:cs typeface="MV Boli" panose="02000500030200090000" pitchFamily="2" charset="0"/>
              </a:rPr>
              <a:t>Case Study: </a:t>
            </a:r>
          </a:p>
          <a:p>
            <a:pPr algn="ctr"/>
            <a:r>
              <a:rPr lang="en-US" altLang="zh-TW" sz="5400" b="1" dirty="0">
                <a:solidFill>
                  <a:srgbClr val="FFFF00"/>
                </a:solidFill>
                <a:latin typeface="MV Boli" panose="02000500030200090000" pitchFamily="2" charset="0"/>
                <a:cs typeface="MV Boli" panose="02000500030200090000" pitchFamily="2" charset="0"/>
              </a:rPr>
              <a:t>The Aerospace Industry</a:t>
            </a:r>
            <a:endParaRPr lang="zh-TW" altLang="en-US" sz="5400" b="1" dirty="0">
              <a:solidFill>
                <a:srgbClr val="FFFF00"/>
              </a:solidFill>
              <a:latin typeface="MV Boli" panose="02000500030200090000" pitchFamily="2" charset="0"/>
              <a:cs typeface="MV Boli" panose="02000500030200090000" pitchFamily="2" charset="0"/>
            </a:endParaRPr>
          </a:p>
        </p:txBody>
      </p:sp>
      <p:pic>
        <p:nvPicPr>
          <p:cNvPr id="6148" name="Picture 4" descr="「uk airline」的圖片搜尋結果"/>
          <p:cNvPicPr>
            <a:picLocks noChangeAspect="1" noChangeArrowheads="1"/>
          </p:cNvPicPr>
          <p:nvPr/>
        </p:nvPicPr>
        <p:blipFill rotWithShape="1">
          <a:blip r:embed="rId7">
            <a:extLst>
              <a:ext uri="{28A0092B-C50C-407E-A947-70E740481C1C}">
                <a14:useLocalDpi xmlns:a14="http://schemas.microsoft.com/office/drawing/2010/main" val="0"/>
              </a:ext>
            </a:extLst>
          </a:blip>
          <a:srcRect b="22429"/>
          <a:stretch/>
        </p:blipFill>
        <p:spPr bwMode="auto">
          <a:xfrm>
            <a:off x="781483" y="4729522"/>
            <a:ext cx="4892026" cy="2137615"/>
          </a:xfrm>
          <a:prstGeom prst="rect">
            <a:avLst/>
          </a:prstGeom>
          <a:noFill/>
          <a:extLst>
            <a:ext uri="{909E8E84-426E-40DD-AFC4-6F175D3DCCD1}">
              <a14:hiddenFill xmlns:a14="http://schemas.microsoft.com/office/drawing/2010/main">
                <a:solidFill>
                  <a:srgbClr val="FFFFFF"/>
                </a:solidFill>
              </a14:hiddenFill>
            </a:ext>
          </a:extLst>
        </p:spPr>
      </p:pic>
      <p:pic>
        <p:nvPicPr>
          <p:cNvPr id="3" name="音訊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00466365"/>
      </p:ext>
    </p:extLst>
  </p:cSld>
  <p:clrMapOvr>
    <a:masterClrMapping/>
  </p:clrMapOvr>
  <mc:AlternateContent xmlns:mc="http://schemas.openxmlformats.org/markup-compatibility/2006">
    <mc:Choice xmlns:p14="http://schemas.microsoft.com/office/powerpoint/2010/main" Requires="p14">
      <p:transition spd="slow" p14:dur="2000" advTm="3307"/>
    </mc:Choice>
    <mc:Fallback>
      <p:transition spd="slow" advTm="3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英國 c;6dj/ 公司」的圖片搜尋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42098"/>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0" y="-15902"/>
            <a:ext cx="12192000" cy="6858000"/>
          </a:xfrm>
          <a:prstGeom prst="rect">
            <a:avLst/>
          </a:prstGeom>
          <a:solidFill>
            <a:schemeClr val="bg2">
              <a:lumMod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內容版面配置區 2"/>
          <p:cNvSpPr>
            <a:spLocks noGrp="1"/>
          </p:cNvSpPr>
          <p:nvPr>
            <p:ph idx="1"/>
          </p:nvPr>
        </p:nvSpPr>
        <p:spPr>
          <a:xfrm>
            <a:off x="5156201" y="1397001"/>
            <a:ext cx="6391494" cy="4292600"/>
          </a:xfrm>
        </p:spPr>
        <p:txBody>
          <a:bodyPr>
            <a:normAutofit/>
          </a:bodyPr>
          <a:lstStyle/>
          <a:p>
            <a:pPr marL="0" indent="0">
              <a:buNone/>
            </a:pPr>
            <a:r>
              <a:rPr lang="en-US" altLang="zh-TW" sz="2400" dirty="0" smtClean="0">
                <a:solidFill>
                  <a:schemeClr val="bg1"/>
                </a:solidFill>
                <a:latin typeface="Times New Roman" panose="02020603050405020304" pitchFamily="18" charset="0"/>
                <a:cs typeface="Times New Roman" panose="02020603050405020304" pitchFamily="18" charset="0"/>
              </a:rPr>
              <a:t>After those of the U.S. and Russia, the UK’s aerospace industry is the next largest, capable of producing the full range of aerospace products from civil and military aircraft to missiles, satellites, and jet engines.  It produces 2% of UK national output, accounting for 8% of manufactured export goods</a:t>
            </a:r>
            <a:r>
              <a:rPr lang="en-US" altLang="zh-TW" dirty="0" smtClean="0">
                <a:solidFill>
                  <a:schemeClr val="bg1"/>
                </a:solidFill>
              </a:rPr>
              <a:t>.</a:t>
            </a:r>
          </a:p>
          <a:p>
            <a:endParaRPr lang="en-US" altLang="zh-TW" dirty="0" smtClean="0">
              <a:solidFill>
                <a:schemeClr val="bg1"/>
              </a:solidFill>
            </a:endParaRPr>
          </a:p>
          <a:p>
            <a:pPr marL="0" indent="0">
              <a:buNone/>
            </a:pPr>
            <a:r>
              <a:rPr lang="en-US" altLang="zh-TW" sz="2400" dirty="0" smtClean="0">
                <a:solidFill>
                  <a:schemeClr val="bg1"/>
                </a:solidFill>
                <a:latin typeface="Times New Roman" panose="02020603050405020304" pitchFamily="18" charset="0"/>
                <a:cs typeface="Times New Roman" panose="02020603050405020304" pitchFamily="18" charset="0"/>
              </a:rPr>
              <a:t>The aerospace industry is now profitable, with over 300 companies employing 170,000 people. </a:t>
            </a:r>
            <a:endParaRPr lang="zh-TW" altLang="en-US" sz="2400" dirty="0">
              <a:solidFill>
                <a:schemeClr val="bg1"/>
              </a:solidFill>
              <a:latin typeface="Times New Roman" panose="02020603050405020304" pitchFamily="18" charset="0"/>
              <a:cs typeface="Times New Roman" panose="02020603050405020304" pitchFamily="18" charset="0"/>
            </a:endParaRPr>
          </a:p>
        </p:txBody>
      </p:sp>
      <p:pic>
        <p:nvPicPr>
          <p:cNvPr id="1034" name="Picture 10" descr="「英國 c;6dj/ 公司」的圖片搜尋結果"/>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775" y="1173149"/>
            <a:ext cx="4084651" cy="4084651"/>
          </a:xfrm>
          <a:prstGeom prst="rect">
            <a:avLst/>
          </a:prstGeom>
          <a:noFill/>
          <a:extLst>
            <a:ext uri="{909E8E84-426E-40DD-AFC4-6F175D3DCCD1}">
              <a14:hiddenFill xmlns:a14="http://schemas.microsoft.com/office/drawing/2010/main">
                <a:solidFill>
                  <a:srgbClr val="FFFFFF"/>
                </a:solidFill>
              </a14:hiddenFill>
            </a:ext>
          </a:extLst>
        </p:spPr>
      </p:pic>
      <p:pic>
        <p:nvPicPr>
          <p:cNvPr id="2" name="音訊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43293142"/>
      </p:ext>
    </p:extLst>
  </p:cSld>
  <p:clrMapOvr>
    <a:masterClrMapping/>
  </p:clrMapOvr>
  <mc:AlternateContent xmlns:mc="http://schemas.openxmlformats.org/markup-compatibility/2006">
    <mc:Choice xmlns:p14="http://schemas.microsoft.com/office/powerpoint/2010/main" Requires="p14">
      <p:transition spd="slow" p14:dur="2000" advTm="40479"/>
    </mc:Choice>
    <mc:Fallback>
      <p:transition spd="slow" advTm="40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descr="ãè±åãçåçæå°çµæ"/>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87354"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0" y="0"/>
            <a:ext cx="12192000" cy="6858000"/>
          </a:xfrm>
          <a:prstGeom prst="rect">
            <a:avLst/>
          </a:prstGeom>
          <a:solidFill>
            <a:schemeClr val="bg2">
              <a:lumMod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p:cNvSpPr/>
          <p:nvPr/>
        </p:nvSpPr>
        <p:spPr>
          <a:xfrm>
            <a:off x="-4646" y="0"/>
            <a:ext cx="12192000" cy="6858000"/>
          </a:xfrm>
          <a:prstGeom prst="rect">
            <a:avLst/>
          </a:prstGeom>
          <a:solidFill>
            <a:schemeClr val="bg2">
              <a:lumMod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p:cNvSpPr/>
          <p:nvPr/>
        </p:nvSpPr>
        <p:spPr>
          <a:xfrm>
            <a:off x="3975821" y="2316179"/>
            <a:ext cx="6663351" cy="4019739"/>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1506301" y="1564541"/>
            <a:ext cx="6663351" cy="4019739"/>
          </a:xfrm>
          <a:prstGeom prst="rect">
            <a:avLst/>
          </a:prstGeom>
          <a:no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11094213" y="2"/>
            <a:ext cx="1093141" cy="6858000"/>
          </a:xfrm>
          <a:prstGeom prst="rect">
            <a:avLst/>
          </a:prstGeom>
          <a:solidFill>
            <a:srgbClr val="C0000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p>
        </p:txBody>
      </p:sp>
      <p:sp>
        <p:nvSpPr>
          <p:cNvPr id="9" name="文字方塊 8"/>
          <p:cNvSpPr txBox="1"/>
          <p:nvPr/>
        </p:nvSpPr>
        <p:spPr>
          <a:xfrm rot="5400000">
            <a:off x="10279865" y="3265811"/>
            <a:ext cx="2731136" cy="769441"/>
          </a:xfrm>
          <a:prstGeom prst="rect">
            <a:avLst/>
          </a:prstGeom>
          <a:noFill/>
        </p:spPr>
        <p:txBody>
          <a:bodyPr wrap="square" rtlCol="0">
            <a:spAutoFit/>
          </a:bodyPr>
          <a:lstStyle/>
          <a:p>
            <a:r>
              <a:rPr lang="en-US" altLang="zh-TW" sz="4400" b="1" dirty="0" smtClean="0">
                <a:solidFill>
                  <a:schemeClr val="bg1"/>
                </a:solidFill>
              </a:rPr>
              <a:t>Chapter4</a:t>
            </a:r>
            <a:endParaRPr lang="zh-TW" altLang="en-US" sz="4400" b="1" dirty="0">
              <a:solidFill>
                <a:schemeClr val="bg1"/>
              </a:solidFill>
            </a:endParaRPr>
          </a:p>
        </p:txBody>
      </p:sp>
      <p:sp>
        <p:nvSpPr>
          <p:cNvPr id="2" name="標題 1"/>
          <p:cNvSpPr>
            <a:spLocks noGrp="1"/>
          </p:cNvSpPr>
          <p:nvPr>
            <p:ph type="title"/>
          </p:nvPr>
        </p:nvSpPr>
        <p:spPr>
          <a:xfrm>
            <a:off x="5161696" y="3650531"/>
            <a:ext cx="4906978" cy="1509944"/>
          </a:xfrm>
        </p:spPr>
        <p:txBody>
          <a:bodyPr>
            <a:noAutofit/>
          </a:bodyPr>
          <a:lstStyle/>
          <a:p>
            <a:pPr algn="ctr"/>
            <a:r>
              <a:rPr lang="en-US" altLang="zh-TW" sz="7200" b="1" dirty="0">
                <a:solidFill>
                  <a:srgbClr val="FFFF00"/>
                </a:solidFill>
                <a:latin typeface="MV Boli" panose="02000500030200090000" pitchFamily="2" charset="0"/>
                <a:cs typeface="MV Boli" panose="02000500030200090000" pitchFamily="2" charset="0"/>
              </a:rPr>
              <a:t>British Literature</a:t>
            </a:r>
            <a:endParaRPr lang="zh-TW" altLang="en-US" sz="7200" b="1" dirty="0">
              <a:solidFill>
                <a:srgbClr val="FFFF00"/>
              </a:solidFill>
              <a:latin typeface="MV Boli" panose="02000500030200090000" pitchFamily="2" charset="0"/>
              <a:cs typeface="MV Boli" panose="02000500030200090000" pitchFamily="2" charset="0"/>
            </a:endParaRPr>
          </a:p>
        </p:txBody>
      </p:sp>
      <p:sp>
        <p:nvSpPr>
          <p:cNvPr id="14" name="矩形 13"/>
          <p:cNvSpPr/>
          <p:nvPr/>
        </p:nvSpPr>
        <p:spPr>
          <a:xfrm>
            <a:off x="3975821" y="2316180"/>
            <a:ext cx="6663351" cy="4019739"/>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p:cNvSpPr/>
          <p:nvPr/>
        </p:nvSpPr>
        <p:spPr>
          <a:xfrm>
            <a:off x="11094213" y="3"/>
            <a:ext cx="1093141" cy="6858000"/>
          </a:xfrm>
          <a:prstGeom prst="rect">
            <a:avLst/>
          </a:prstGeom>
          <a:solidFill>
            <a:srgbClr val="C0000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p>
        </p:txBody>
      </p:sp>
      <p:sp>
        <p:nvSpPr>
          <p:cNvPr id="17" name="文字方塊 16"/>
          <p:cNvSpPr txBox="1"/>
          <p:nvPr/>
        </p:nvSpPr>
        <p:spPr>
          <a:xfrm rot="5400000">
            <a:off x="10279865" y="3265812"/>
            <a:ext cx="2731136" cy="769441"/>
          </a:xfrm>
          <a:prstGeom prst="rect">
            <a:avLst/>
          </a:prstGeom>
          <a:noFill/>
        </p:spPr>
        <p:txBody>
          <a:bodyPr wrap="square" rtlCol="0">
            <a:spAutoFit/>
          </a:bodyPr>
          <a:lstStyle/>
          <a:p>
            <a:r>
              <a:rPr lang="en-US" altLang="zh-TW" sz="4400" b="1" dirty="0" smtClean="0">
                <a:solidFill>
                  <a:schemeClr val="bg1"/>
                </a:solidFill>
              </a:rPr>
              <a:t>Chapter4</a:t>
            </a:r>
            <a:endParaRPr lang="zh-TW" altLang="en-US" sz="4400" b="1" dirty="0">
              <a:solidFill>
                <a:schemeClr val="bg1"/>
              </a:solidFill>
            </a:endParaRPr>
          </a:p>
        </p:txBody>
      </p:sp>
      <p:sp>
        <p:nvSpPr>
          <p:cNvPr id="18" name="內容版面配置區 9"/>
          <p:cNvSpPr txBox="1">
            <a:spLocks/>
          </p:cNvSpPr>
          <p:nvPr/>
        </p:nvSpPr>
        <p:spPr>
          <a:xfrm>
            <a:off x="838200" y="1825626"/>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zh-TW" altLang="en-US" dirty="0"/>
          </a:p>
        </p:txBody>
      </p:sp>
      <p:sp>
        <p:nvSpPr>
          <p:cNvPr id="5" name="矩形 4"/>
          <p:cNvSpPr/>
          <p:nvPr/>
        </p:nvSpPr>
        <p:spPr>
          <a:xfrm>
            <a:off x="510883" y="1"/>
            <a:ext cx="831307" cy="6858000"/>
          </a:xfrm>
          <a:prstGeom prst="rect">
            <a:avLst/>
          </a:prstGeom>
          <a:solidFill>
            <a:schemeClr val="accent2">
              <a:lumMod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19"/>
          <p:cNvSpPr/>
          <p:nvPr/>
        </p:nvSpPr>
        <p:spPr>
          <a:xfrm>
            <a:off x="3975821" y="2316181"/>
            <a:ext cx="6663351" cy="4019739"/>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21"/>
          <p:cNvSpPr/>
          <p:nvPr/>
        </p:nvSpPr>
        <p:spPr>
          <a:xfrm>
            <a:off x="11094213" y="4"/>
            <a:ext cx="1093141" cy="6858000"/>
          </a:xfrm>
          <a:prstGeom prst="rect">
            <a:avLst/>
          </a:prstGeom>
          <a:solidFill>
            <a:srgbClr val="C0000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p>
        </p:txBody>
      </p:sp>
      <p:sp>
        <p:nvSpPr>
          <p:cNvPr id="23" name="文字方塊 22"/>
          <p:cNvSpPr txBox="1"/>
          <p:nvPr/>
        </p:nvSpPr>
        <p:spPr>
          <a:xfrm rot="5400000">
            <a:off x="10279865" y="3265813"/>
            <a:ext cx="2731136" cy="769441"/>
          </a:xfrm>
          <a:prstGeom prst="rect">
            <a:avLst/>
          </a:prstGeom>
          <a:noFill/>
        </p:spPr>
        <p:txBody>
          <a:bodyPr wrap="square" rtlCol="0">
            <a:spAutoFit/>
          </a:bodyPr>
          <a:lstStyle/>
          <a:p>
            <a:r>
              <a:rPr lang="en-US" altLang="zh-TW" sz="4400" b="1" dirty="0" smtClean="0">
                <a:solidFill>
                  <a:schemeClr val="bg1"/>
                </a:solidFill>
              </a:rPr>
              <a:t>Chapter 4</a:t>
            </a:r>
            <a:endParaRPr lang="zh-TW" altLang="en-US" sz="4400" b="1" dirty="0">
              <a:solidFill>
                <a:schemeClr val="bg1"/>
              </a:solidFill>
            </a:endParaRPr>
          </a:p>
        </p:txBody>
      </p:sp>
      <p:sp>
        <p:nvSpPr>
          <p:cNvPr id="24" name="矩形 23"/>
          <p:cNvSpPr/>
          <p:nvPr/>
        </p:nvSpPr>
        <p:spPr>
          <a:xfrm>
            <a:off x="510883" y="2"/>
            <a:ext cx="831307" cy="6858000"/>
          </a:xfrm>
          <a:prstGeom prst="rect">
            <a:avLst/>
          </a:prstGeom>
          <a:solidFill>
            <a:schemeClr val="accent2">
              <a:lumMod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 name="Picture 2" descr="「British」的圖片搜尋結果"/>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846" y="2284963"/>
            <a:ext cx="4740716" cy="2988775"/>
          </a:xfrm>
          <a:prstGeom prst="roundRect">
            <a:avLst/>
          </a:prstGeom>
          <a:noFill/>
          <a:extLst>
            <a:ext uri="{909E8E84-426E-40DD-AFC4-6F175D3DCCD1}">
              <a14:hiddenFill xmlns:a14="http://schemas.microsoft.com/office/drawing/2010/main">
                <a:solidFill>
                  <a:srgbClr val="FFFFFF"/>
                </a:solidFill>
              </a14:hiddenFill>
            </a:ext>
          </a:extLst>
        </p:spPr>
      </p:pic>
      <p:pic>
        <p:nvPicPr>
          <p:cNvPr id="10" name="音訊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7625401"/>
      </p:ext>
    </p:extLst>
  </p:cSld>
  <p:clrMapOvr>
    <a:masterClrMapping/>
  </p:clrMapOvr>
  <mc:AlternateContent xmlns:mc="http://schemas.openxmlformats.org/markup-compatibility/2006">
    <mc:Choice xmlns:p14="http://schemas.microsoft.com/office/powerpoint/2010/main" Requires="p14">
      <p:transition spd="slow" p14:dur="2000" advTm="2359"/>
    </mc:Choice>
    <mc:Fallback>
      <p:transition spd="slow" advTm="2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0" y="4478338"/>
            <a:ext cx="6626225" cy="1816100"/>
          </a:xfrm>
          <a:prstGeom prst="rect">
            <a:avLst/>
          </a:prstGeom>
          <a:solidFill>
            <a:srgbClr val="FFC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 name="矩形 9"/>
          <p:cNvSpPr/>
          <p:nvPr/>
        </p:nvSpPr>
        <p:spPr>
          <a:xfrm>
            <a:off x="3757612" y="1727201"/>
            <a:ext cx="8434387" cy="2252601"/>
          </a:xfrm>
          <a:prstGeom prst="rect">
            <a:avLst/>
          </a:prstGeom>
          <a:solidFill>
            <a:srgbClr val="FFC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 name="矩形 3"/>
          <p:cNvSpPr/>
          <p:nvPr/>
        </p:nvSpPr>
        <p:spPr>
          <a:xfrm>
            <a:off x="1524001" y="595314"/>
            <a:ext cx="6627778" cy="86518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197" name="Rectangle 2"/>
          <p:cNvSpPr>
            <a:spLocks noGrp="1" noRot="1" noChangeArrowheads="1"/>
          </p:cNvSpPr>
          <p:nvPr>
            <p:ph type="title"/>
          </p:nvPr>
        </p:nvSpPr>
        <p:spPr>
          <a:xfrm>
            <a:off x="1847850" y="365126"/>
            <a:ext cx="7886700" cy="1325563"/>
          </a:xfrm>
        </p:spPr>
        <p:txBody>
          <a:bodyPr/>
          <a:lstStyle/>
          <a:p>
            <a:pPr eaLnBrk="1" hangingPunct="1"/>
            <a:r>
              <a:rPr lang="en-US" altLang="zh-TW" dirty="0" smtClean="0">
                <a:solidFill>
                  <a:schemeClr val="bg1"/>
                </a:solidFill>
              </a:rPr>
              <a:t>Where religion is a religion</a:t>
            </a:r>
          </a:p>
        </p:txBody>
      </p:sp>
      <p:sp>
        <p:nvSpPr>
          <p:cNvPr id="8198" name="Rectangle 3"/>
          <p:cNvSpPr>
            <a:spLocks noGrp="1" noRot="1" noChangeArrowheads="1"/>
          </p:cNvSpPr>
          <p:nvPr>
            <p:ph idx="1"/>
          </p:nvPr>
        </p:nvSpPr>
        <p:spPr>
          <a:xfrm>
            <a:off x="418289" y="4884738"/>
            <a:ext cx="6253975" cy="1166812"/>
          </a:xfrm>
        </p:spPr>
        <p:txBody>
          <a:bodyPr>
            <a:normAutofit lnSpcReduction="10000"/>
          </a:bodyPr>
          <a:lstStyle/>
          <a:p>
            <a:pPr marL="0" indent="0">
              <a:buNone/>
            </a:pPr>
            <a:r>
              <a:rPr lang="en-US" altLang="zh-TW" dirty="0" smtClean="0"/>
              <a:t>In Muslim countries,  proper dress and proper decorum between the sexes are as important as observing any civil laws.</a:t>
            </a:r>
          </a:p>
        </p:txBody>
      </p:sp>
      <p:pic>
        <p:nvPicPr>
          <p:cNvPr id="8199" name="Picture 5" descr="「泰國佛教图像」的圖片搜尋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9498" y="1727200"/>
            <a:ext cx="2815752" cy="2252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4259263" y="1978025"/>
            <a:ext cx="7433384" cy="1384300"/>
          </a:xfrm>
          <a:prstGeom prst="rect">
            <a:avLst/>
          </a:prstGeom>
        </p:spPr>
        <p:txBody>
          <a:bodyPr wrap="square">
            <a:spAutoFit/>
          </a:bodyPr>
          <a:lstStyle/>
          <a:p>
            <a:pPr>
              <a:defRPr/>
            </a:pPr>
            <a:r>
              <a:rPr lang="en-US" altLang="zh-TW" sz="2100" dirty="0"/>
              <a:t>All Buddhist images, even the famous tourist sites, are holy and never to be photographed without permission.  Doorsills must never be stepped on, for Thais believe that kindly sprits dwell below.</a:t>
            </a:r>
          </a:p>
        </p:txBody>
      </p:sp>
      <p:pic>
        <p:nvPicPr>
          <p:cNvPr id="8201" name="圖片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88164" y="4497389"/>
            <a:ext cx="3487737"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Picture 7" descr="「請勿拍照」的圖片搜尋結果"/>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6919" y="2942902"/>
            <a:ext cx="919162"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音訊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75031972"/>
      </p:ext>
    </p:extLst>
  </p:cSld>
  <p:clrMapOvr>
    <a:masterClrMapping/>
  </p:clrMapOvr>
  <mc:AlternateContent xmlns:mc="http://schemas.openxmlformats.org/markup-compatibility/2006">
    <mc:Choice xmlns:p14="http://schemas.microsoft.com/office/powerpoint/2010/main" Requires="p14">
      <p:transition spd="slow" p14:dur="2000" advTm="68322"/>
    </mc:Choice>
    <mc:Fallback>
      <p:transition spd="slow" advTm="68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25758"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ãè±åãçåçæå°çµæ"/>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87354"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0" y="0"/>
            <a:ext cx="12192000" cy="6858000"/>
          </a:xfrm>
          <a:prstGeom prst="rect">
            <a:avLst/>
          </a:prstGeom>
          <a:solidFill>
            <a:schemeClr val="bg2">
              <a:lumMod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054" name="Picture 6" descr="「Anglo-Saxons」的圖片搜尋結果"/>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860330"/>
            <a:ext cx="6667500" cy="37147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Anglo-Saxons」的圖片搜尋結果"/>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9484" y="1860329"/>
            <a:ext cx="6667500" cy="3714751"/>
          </a:xfrm>
          <a:prstGeom prst="rect">
            <a:avLst/>
          </a:prstGeom>
          <a:noFill/>
          <a:extLst>
            <a:ext uri="{909E8E84-426E-40DD-AFC4-6F175D3DCCD1}">
              <a14:hiddenFill xmlns:a14="http://schemas.microsoft.com/office/drawing/2010/main">
                <a:solidFill>
                  <a:srgbClr val="FFFFFF"/>
                </a:solidFill>
              </a14:hiddenFill>
            </a:ext>
          </a:extLst>
        </p:spPr>
      </p:pic>
      <p:sp>
        <p:nvSpPr>
          <p:cNvPr id="2" name="平行四邊形 1"/>
          <p:cNvSpPr/>
          <p:nvPr/>
        </p:nvSpPr>
        <p:spPr>
          <a:xfrm>
            <a:off x="4976388" y="0"/>
            <a:ext cx="7215612" cy="6858000"/>
          </a:xfrm>
          <a:prstGeom prst="parallelogram">
            <a:avLst/>
          </a:prstGeom>
          <a:solidFill>
            <a:schemeClr val="accent4">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sp>
        <p:nvSpPr>
          <p:cNvPr id="4" name="內容版面配置區 2"/>
          <p:cNvSpPr txBox="1">
            <a:spLocks/>
          </p:cNvSpPr>
          <p:nvPr/>
        </p:nvSpPr>
        <p:spPr>
          <a:xfrm>
            <a:off x="6265693" y="2250034"/>
            <a:ext cx="463700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TW" sz="2400" dirty="0" smtClean="0">
                <a:solidFill>
                  <a:schemeClr val="bg1"/>
                </a:solidFill>
                <a:latin typeface="Times New Roman" panose="02020603050405020304" pitchFamily="18" charset="0"/>
                <a:cs typeface="Times New Roman" panose="02020603050405020304" pitchFamily="18" charset="0"/>
              </a:rPr>
              <a:t>Much early British writing was concerned with Christianity: Anglo-Saxons produced beautifully illustrated versions of the Bible: the most famous of these is the Book of </a:t>
            </a:r>
            <a:r>
              <a:rPr lang="en-US" altLang="zh-TW" sz="2400" dirty="0" err="1" smtClean="0">
                <a:solidFill>
                  <a:schemeClr val="bg1"/>
                </a:solidFill>
                <a:latin typeface="Times New Roman" panose="02020603050405020304" pitchFamily="18" charset="0"/>
                <a:cs typeface="Times New Roman" panose="02020603050405020304" pitchFamily="18" charset="0"/>
              </a:rPr>
              <a:t>Kells</a:t>
            </a:r>
            <a:r>
              <a:rPr lang="en-US" altLang="zh-TW" sz="2400" dirty="0" smtClean="0">
                <a:solidFill>
                  <a:schemeClr val="bg1"/>
                </a:solidFill>
                <a:latin typeface="Times New Roman" panose="02020603050405020304" pitchFamily="18" charset="0"/>
                <a:cs typeface="Times New Roman" panose="02020603050405020304" pitchFamily="18" charset="0"/>
              </a:rPr>
              <a:t>, partly written on the Scottish island of Iona.  Today it is kept in the library of Trinity College in Dublin, the capital of Ireland</a:t>
            </a:r>
            <a:r>
              <a:rPr lang="en-US" altLang="zh-TW" sz="2000" dirty="0" smtClean="0">
                <a:solidFill>
                  <a:schemeClr val="bg1"/>
                </a:solidFill>
                <a:latin typeface="Times New Roman" panose="02020603050405020304" pitchFamily="18" charset="0"/>
                <a:cs typeface="Times New Roman" panose="02020603050405020304" pitchFamily="18" charset="0"/>
              </a:rPr>
              <a:t>. </a:t>
            </a:r>
            <a:endParaRPr lang="zh-TW" altLang="en-US" sz="2000" dirty="0">
              <a:solidFill>
                <a:schemeClr val="bg1"/>
              </a:solidFill>
              <a:latin typeface="Times New Roman" panose="02020603050405020304" pitchFamily="18" charset="0"/>
              <a:cs typeface="Times New Roman" panose="02020603050405020304" pitchFamily="18" charset="0"/>
            </a:endParaRPr>
          </a:p>
        </p:txBody>
      </p:sp>
      <p:pic>
        <p:nvPicPr>
          <p:cNvPr id="3" name="音訊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78518253"/>
      </p:ext>
    </p:extLst>
  </p:cSld>
  <p:clrMapOvr>
    <a:masterClrMapping/>
  </p:clrMapOvr>
  <mc:AlternateContent xmlns:mc="http://schemas.openxmlformats.org/markup-compatibility/2006">
    <mc:Choice xmlns:p14="http://schemas.microsoft.com/office/powerpoint/2010/main" Requires="p14">
      <p:transition spd="slow" p14:dur="2000" advTm="33241"/>
    </mc:Choice>
    <mc:Fallback>
      <p:transition spd="slow" advTm="33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ãè±åãçåçæå°çµæ"/>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87354"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4646" y="-1"/>
            <a:ext cx="12192000" cy="6858000"/>
          </a:xfrm>
          <a:prstGeom prst="rect">
            <a:avLst/>
          </a:prstGeom>
          <a:solidFill>
            <a:schemeClr val="bg2">
              <a:lumMod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098" name="Picture 2" descr="相關圖片"/>
          <p:cNvPicPr>
            <a:picLocks noChangeAspect="1" noChangeArrowheads="1"/>
          </p:cNvPicPr>
          <p:nvPr/>
        </p:nvPicPr>
        <p:blipFill rotWithShape="1">
          <a:blip r:embed="rId5">
            <a:extLst>
              <a:ext uri="{28A0092B-C50C-407E-A947-70E740481C1C}">
                <a14:useLocalDpi xmlns:a14="http://schemas.microsoft.com/office/drawing/2010/main" val="0"/>
              </a:ext>
            </a:extLst>
          </a:blip>
          <a:srcRect l="17109" t="12208" b="9862"/>
          <a:stretch/>
        </p:blipFill>
        <p:spPr bwMode="auto">
          <a:xfrm>
            <a:off x="0" y="1575303"/>
            <a:ext cx="3158149" cy="3956364"/>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3151180" y="1575303"/>
            <a:ext cx="9033851" cy="3956364"/>
          </a:xfrm>
          <a:prstGeom prst="rect">
            <a:avLst/>
          </a:prstGeom>
          <a:solidFill>
            <a:schemeClr val="accent6">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3" name="內容版面配置區 2"/>
          <p:cNvSpPr>
            <a:spLocks noGrp="1"/>
          </p:cNvSpPr>
          <p:nvPr>
            <p:ph idx="1"/>
          </p:nvPr>
        </p:nvSpPr>
        <p:spPr>
          <a:xfrm>
            <a:off x="4081891" y="2402209"/>
            <a:ext cx="7179398" cy="2528416"/>
          </a:xfrm>
        </p:spPr>
        <p:txBody>
          <a:bodyPr>
            <a:normAutofit/>
          </a:bodyPr>
          <a:lstStyle/>
          <a:p>
            <a:pPr marL="0" indent="0">
              <a:buNone/>
            </a:pPr>
            <a:r>
              <a:rPr lang="en-US" altLang="zh-TW" sz="2400" dirty="0" smtClean="0">
                <a:solidFill>
                  <a:schemeClr val="bg1"/>
                </a:solidFill>
                <a:latin typeface="Times New Roman" panose="02020603050405020304" pitchFamily="18" charset="0"/>
                <a:cs typeface="Times New Roman" panose="02020603050405020304" pitchFamily="18" charset="0"/>
              </a:rPr>
              <a:t>One of the oldest of these early “old English “ literary works is a long poem from Anglo-Saxon times called </a:t>
            </a:r>
            <a:r>
              <a:rPr lang="en-US" altLang="zh-TW" sz="2400" i="1" dirty="0" smtClean="0">
                <a:solidFill>
                  <a:schemeClr val="bg1"/>
                </a:solidFill>
                <a:latin typeface="Times New Roman" panose="02020603050405020304" pitchFamily="18" charset="0"/>
                <a:cs typeface="Times New Roman" panose="02020603050405020304" pitchFamily="18" charset="0"/>
              </a:rPr>
              <a:t>Beowulf.  </a:t>
            </a:r>
            <a:r>
              <a:rPr lang="en-US" altLang="zh-TW" sz="2400" dirty="0" smtClean="0">
                <a:solidFill>
                  <a:schemeClr val="bg1"/>
                </a:solidFill>
                <a:latin typeface="Times New Roman" panose="02020603050405020304" pitchFamily="18" charset="0"/>
                <a:cs typeface="Times New Roman" panose="02020603050405020304" pitchFamily="18" charset="0"/>
              </a:rPr>
              <a:t>The earliest copy dates from 1,000 AD, but there are pieces of eighth century texts in existence.  It tells the story of the 6</a:t>
            </a:r>
            <a:r>
              <a:rPr lang="en-US" altLang="zh-TW" sz="2400" baseline="30000" dirty="0" smtClean="0">
                <a:solidFill>
                  <a:schemeClr val="bg1"/>
                </a:solidFill>
                <a:latin typeface="Times New Roman" panose="02020603050405020304" pitchFamily="18" charset="0"/>
                <a:cs typeface="Times New Roman" panose="02020603050405020304" pitchFamily="18" charset="0"/>
              </a:rPr>
              <a:t>th</a:t>
            </a:r>
            <a:r>
              <a:rPr lang="en-US" altLang="zh-TW" sz="2400" dirty="0" smtClean="0">
                <a:solidFill>
                  <a:schemeClr val="bg1"/>
                </a:solidFill>
                <a:latin typeface="Times New Roman" panose="02020603050405020304" pitchFamily="18" charset="0"/>
                <a:cs typeface="Times New Roman" panose="02020603050405020304" pitchFamily="18" charset="0"/>
              </a:rPr>
              <a:t> century Swedish warrior Beowulf and his conflict with a family of dragons.</a:t>
            </a:r>
            <a:endParaRPr lang="zh-TW" altLang="en-US" sz="2400" i="1" dirty="0">
              <a:solidFill>
                <a:schemeClr val="bg1"/>
              </a:solidFill>
              <a:latin typeface="Times New Roman" panose="02020603050405020304" pitchFamily="18" charset="0"/>
              <a:cs typeface="Times New Roman" panose="02020603050405020304" pitchFamily="18" charset="0"/>
            </a:endParaRPr>
          </a:p>
        </p:txBody>
      </p:sp>
      <p:pic>
        <p:nvPicPr>
          <p:cNvPr id="5" name="音訊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29740312"/>
      </p:ext>
    </p:extLst>
  </p:cSld>
  <p:clrMapOvr>
    <a:masterClrMapping/>
  </p:clrMapOvr>
  <mc:AlternateContent xmlns:mc="http://schemas.openxmlformats.org/markup-compatibility/2006">
    <mc:Choice xmlns:p14="http://schemas.microsoft.com/office/powerpoint/2010/main" Requires="p14">
      <p:transition spd="slow" p14:dur="2000" advTm="38161"/>
    </mc:Choice>
    <mc:Fallback>
      <p:transition spd="slow" advTm="38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ãè±åãçåçæå°çµæ"/>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87354"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4646" y="0"/>
            <a:ext cx="12192000" cy="6858000"/>
          </a:xfrm>
          <a:prstGeom prst="rect">
            <a:avLst/>
          </a:prstGeom>
          <a:solidFill>
            <a:schemeClr val="bg2">
              <a:lumMod val="50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122" name="Picture 2" descr="「The Canterbury Tales」的圖片搜尋結果"/>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7586" y="1090849"/>
            <a:ext cx="4963669" cy="4545894"/>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665264" y="4508624"/>
            <a:ext cx="4965991" cy="1128117"/>
          </a:xfrm>
          <a:prstGeom prst="rect">
            <a:avLst/>
          </a:prstGeom>
          <a:solidFill>
            <a:srgbClr val="FF00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5" name="文字方塊 4"/>
          <p:cNvSpPr txBox="1"/>
          <p:nvPr/>
        </p:nvSpPr>
        <p:spPr>
          <a:xfrm>
            <a:off x="910108" y="4687963"/>
            <a:ext cx="4608213" cy="769441"/>
          </a:xfrm>
          <a:prstGeom prst="rect">
            <a:avLst/>
          </a:prstGeom>
          <a:noFill/>
        </p:spPr>
        <p:txBody>
          <a:bodyPr wrap="square" rtlCol="0">
            <a:spAutoFit/>
          </a:bodyPr>
          <a:lstStyle/>
          <a:p>
            <a:r>
              <a:rPr lang="en-US" altLang="zh-TW" sz="4400" b="1" dirty="0">
                <a:solidFill>
                  <a:schemeClr val="bg1"/>
                </a:solidFill>
                <a:latin typeface="Vladimir Script" panose="03050402040407070305" pitchFamily="66" charset="0"/>
                <a:cs typeface="Times New Roman" panose="02020603050405020304" pitchFamily="18" charset="0"/>
              </a:rPr>
              <a:t>The Canterbury Tales</a:t>
            </a:r>
            <a:endParaRPr lang="zh-TW" altLang="en-US" sz="4400" b="1" dirty="0">
              <a:solidFill>
                <a:schemeClr val="bg1"/>
              </a:solidFill>
              <a:latin typeface="Vladimir Script" panose="03050402040407070305" pitchFamily="66" charset="0"/>
            </a:endParaRPr>
          </a:p>
        </p:txBody>
      </p:sp>
      <p:sp>
        <p:nvSpPr>
          <p:cNvPr id="9" name="矩形 8"/>
          <p:cNvSpPr/>
          <p:nvPr/>
        </p:nvSpPr>
        <p:spPr>
          <a:xfrm>
            <a:off x="5631256" y="1090849"/>
            <a:ext cx="5784231" cy="4545894"/>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3" name="內容版面配置區 2"/>
          <p:cNvSpPr>
            <a:spLocks noGrp="1"/>
          </p:cNvSpPr>
          <p:nvPr>
            <p:ph idx="1"/>
          </p:nvPr>
        </p:nvSpPr>
        <p:spPr>
          <a:xfrm>
            <a:off x="5857125" y="1285406"/>
            <a:ext cx="5332492" cy="4351338"/>
          </a:xfrm>
        </p:spPr>
        <p:txBody>
          <a:bodyPr>
            <a:normAutofit lnSpcReduction="10000"/>
          </a:bodyPr>
          <a:lstStyle/>
          <a:p>
            <a:pPr marL="0" indent="0">
              <a:buNone/>
            </a:pPr>
            <a:r>
              <a:rPr lang="en-US" altLang="zh-TW" sz="2400" dirty="0" smtClean="0">
                <a:solidFill>
                  <a:schemeClr val="bg1"/>
                </a:solidFill>
                <a:latin typeface="Times New Roman" panose="02020603050405020304" pitchFamily="18" charset="0"/>
                <a:cs typeface="Times New Roman" panose="02020603050405020304" pitchFamily="18" charset="0"/>
              </a:rPr>
              <a:t>With the Norman conquest in 1066 Britain entered the Middle Ages (1066-1485), and the language of the royal court became French, so literature of that period was written in French or Latin.  But one work from these times often studied today by middle school students is The Canterbury Tales by Geoffrey Chaucer (1340-1400).  He was the first court poet to write in English.  It is made up of a series of stories told by pilgrims to entertain each other on their way to the important Christian Church at Canterbury in south-east England.</a:t>
            </a:r>
            <a:endParaRPr lang="zh-TW" altLang="en-US" sz="2400" dirty="0">
              <a:solidFill>
                <a:schemeClr val="bg1"/>
              </a:solidFill>
              <a:latin typeface="Times New Roman" panose="02020603050405020304" pitchFamily="18" charset="0"/>
              <a:cs typeface="Times New Roman" panose="02020603050405020304" pitchFamily="18" charset="0"/>
            </a:endParaRPr>
          </a:p>
        </p:txBody>
      </p:sp>
      <p:pic>
        <p:nvPicPr>
          <p:cNvPr id="6" name="音訊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02256438"/>
      </p:ext>
    </p:extLst>
  </p:cSld>
  <p:clrMapOvr>
    <a:masterClrMapping/>
  </p:clrMapOvr>
  <mc:AlternateContent xmlns:mc="http://schemas.openxmlformats.org/markup-compatibility/2006">
    <mc:Choice xmlns:p14="http://schemas.microsoft.com/office/powerpoint/2010/main" Requires="p14">
      <p:transition spd="slow" p14:dur="2000" advTm="69480"/>
    </mc:Choice>
    <mc:Fallback>
      <p:transition spd="slow" advTm="69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646" y="-1"/>
            <a:ext cx="12192000" cy="6858000"/>
          </a:xfrm>
          <a:prstGeom prst="rect">
            <a:avLst/>
          </a:prstGeom>
          <a:solidFill>
            <a:schemeClr val="accent4">
              <a:lumMod val="7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內容版面配置區 2"/>
          <p:cNvSpPr>
            <a:spLocks noGrp="1"/>
          </p:cNvSpPr>
          <p:nvPr>
            <p:ph idx="1"/>
          </p:nvPr>
        </p:nvSpPr>
        <p:spPr>
          <a:xfrm>
            <a:off x="3829615" y="1593899"/>
            <a:ext cx="8075691" cy="3777622"/>
          </a:xfrm>
        </p:spPr>
        <p:txBody>
          <a:bodyPr>
            <a:normAutofit/>
          </a:bodyPr>
          <a:lstStyle/>
          <a:p>
            <a:r>
              <a:rPr lang="en-US" altLang="zh-TW" sz="2400" dirty="0" smtClean="0">
                <a:solidFill>
                  <a:schemeClr val="accent2">
                    <a:lumMod val="50000"/>
                  </a:schemeClr>
                </a:solidFill>
                <a:latin typeface="Times New Roman" panose="02020603050405020304" pitchFamily="18" charset="0"/>
                <a:cs typeface="Times New Roman" panose="02020603050405020304" pitchFamily="18" charset="0"/>
              </a:rPr>
              <a:t>It is notable for its diversity, both in the range of social types amongst the 31 pilgrims, and the range in style of the stories they tell.  </a:t>
            </a:r>
          </a:p>
          <a:p>
            <a:endParaRPr lang="en-US" altLang="zh-TW" sz="2400" dirty="0" smtClean="0">
              <a:solidFill>
                <a:schemeClr val="accent2">
                  <a:lumMod val="50000"/>
                </a:schemeClr>
              </a:solidFill>
              <a:latin typeface="Times New Roman" panose="02020603050405020304" pitchFamily="18" charset="0"/>
              <a:cs typeface="Times New Roman" panose="02020603050405020304" pitchFamily="18" charset="0"/>
            </a:endParaRPr>
          </a:p>
          <a:p>
            <a:r>
              <a:rPr lang="en-US" altLang="zh-TW" sz="2400" dirty="0" smtClean="0">
                <a:solidFill>
                  <a:schemeClr val="accent2">
                    <a:lumMod val="50000"/>
                  </a:schemeClr>
                </a:solidFill>
                <a:latin typeface="Times New Roman" panose="02020603050405020304" pitchFamily="18" charset="0"/>
                <a:cs typeface="Times New Roman" panose="02020603050405020304" pitchFamily="18" charset="0"/>
              </a:rPr>
              <a:t>Irish literature in Gaelic has its own early heroic literature: The Ulster Cycle, recorded from the ninth to thirteenth centuries, features the legendary, unbeatable warrior, </a:t>
            </a:r>
            <a:r>
              <a:rPr lang="en-US" altLang="zh-TW" sz="2400" dirty="0" err="1" smtClean="0">
                <a:solidFill>
                  <a:schemeClr val="accent2">
                    <a:lumMod val="50000"/>
                  </a:schemeClr>
                </a:solidFill>
                <a:latin typeface="Times New Roman" panose="02020603050405020304" pitchFamily="18" charset="0"/>
                <a:cs typeface="Times New Roman" panose="02020603050405020304" pitchFamily="18" charset="0"/>
              </a:rPr>
              <a:t>Chulain</a:t>
            </a:r>
            <a:r>
              <a:rPr lang="en-US" altLang="zh-TW" sz="2400" dirty="0" smtClean="0">
                <a:solidFill>
                  <a:schemeClr val="accent2">
                    <a:lumMod val="50000"/>
                  </a:schemeClr>
                </a:solidFill>
                <a:latin typeface="Times New Roman" panose="02020603050405020304" pitchFamily="18" charset="0"/>
                <a:cs typeface="Times New Roman" panose="02020603050405020304" pitchFamily="18" charset="0"/>
              </a:rPr>
              <a:t>, and his effort to defend the northern Irish kingdom of Ulster from the King and Queen of Connaught.</a:t>
            </a:r>
            <a:endParaRPr lang="zh-TW" altLang="en-US" sz="2400" dirty="0">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6146" name="Picture 2" descr="相關圖片"/>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66903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音訊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39886923"/>
      </p:ext>
    </p:extLst>
  </p:cSld>
  <p:clrMapOvr>
    <a:masterClrMapping/>
  </p:clrMapOvr>
  <mc:AlternateContent xmlns:mc="http://schemas.openxmlformats.org/markup-compatibility/2006">
    <mc:Choice xmlns:p14="http://schemas.microsoft.com/office/powerpoint/2010/main" Requires="p14">
      <p:transition spd="slow" p14:dur="2000" advTm="42126"/>
    </mc:Choice>
    <mc:Fallback>
      <p:transition spd="slow" advTm="42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8"/>
            <a:ext cx="12192000" cy="6858000"/>
          </a:xfrm>
          <a:prstGeom prst="rect">
            <a:avLst/>
          </a:prstGeom>
          <a:solidFill>
            <a:srgbClr val="C00000">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內容版面配置區 2"/>
          <p:cNvSpPr>
            <a:spLocks noGrp="1"/>
          </p:cNvSpPr>
          <p:nvPr>
            <p:ph idx="1"/>
          </p:nvPr>
        </p:nvSpPr>
        <p:spPr>
          <a:xfrm>
            <a:off x="3946358" y="1787610"/>
            <a:ext cx="6862813" cy="3777622"/>
          </a:xfrm>
        </p:spPr>
        <p:txBody>
          <a:bodyPr>
            <a:normAutofit fontScale="92500"/>
          </a:bodyPr>
          <a:lstStyle/>
          <a:p>
            <a:r>
              <a:rPr lang="en-US" altLang="zh-TW" sz="2400" dirty="0" smtClean="0">
                <a:solidFill>
                  <a:schemeClr val="bg1"/>
                </a:solidFill>
                <a:latin typeface="Times New Roman" panose="02020603050405020304" pitchFamily="18" charset="0"/>
                <a:cs typeface="Times New Roman" panose="02020603050405020304" pitchFamily="18" charset="0"/>
              </a:rPr>
              <a:t>There was a general flowering of cultural and intellectual life in Europe during the fifteenth and sixteenth centuries which is known as “The Renaissance” (rebirth).  </a:t>
            </a:r>
          </a:p>
          <a:p>
            <a:endParaRPr lang="en-US" altLang="zh-TW" sz="2400" dirty="0" smtClean="0">
              <a:solidFill>
                <a:schemeClr val="bg1"/>
              </a:solidFill>
              <a:latin typeface="Times New Roman" panose="02020603050405020304" pitchFamily="18" charset="0"/>
              <a:cs typeface="Times New Roman" panose="02020603050405020304" pitchFamily="18" charset="0"/>
            </a:endParaRPr>
          </a:p>
          <a:p>
            <a:r>
              <a:rPr lang="en-US" altLang="zh-TW" sz="2400" dirty="0" smtClean="0">
                <a:solidFill>
                  <a:schemeClr val="bg1"/>
                </a:solidFill>
                <a:latin typeface="Times New Roman" panose="02020603050405020304" pitchFamily="18" charset="0"/>
                <a:cs typeface="Times New Roman" panose="02020603050405020304" pitchFamily="18" charset="0"/>
              </a:rPr>
              <a:t>In British culture one of the most successful and long-lasting expressions of this development lay in drama.  The first professional theatre opened in London in 1576, and others followed, producing the work of many notable playwrights, including Christopher Marlowe, Ben Jonson, and William Shakespeare.</a:t>
            </a:r>
            <a:endParaRPr lang="zh-TW" altLang="en-US" sz="2400" dirty="0">
              <a:solidFill>
                <a:schemeClr val="bg1"/>
              </a:solidFill>
              <a:latin typeface="Times New Roman" panose="02020603050405020304" pitchFamily="18" charset="0"/>
              <a:cs typeface="Times New Roman" panose="02020603050405020304" pitchFamily="18" charset="0"/>
            </a:endParaRPr>
          </a:p>
        </p:txBody>
      </p:sp>
      <p:sp>
        <p:nvSpPr>
          <p:cNvPr id="2" name="標題 1"/>
          <p:cNvSpPr>
            <a:spLocks noGrp="1"/>
          </p:cNvSpPr>
          <p:nvPr>
            <p:ph type="title"/>
          </p:nvPr>
        </p:nvSpPr>
        <p:spPr>
          <a:xfrm rot="5400000">
            <a:off x="8246290" y="2916935"/>
            <a:ext cx="6858002" cy="1024127"/>
          </a:xfrm>
          <a:solidFill>
            <a:schemeClr val="bg1">
              <a:alpha val="50000"/>
            </a:schemeClr>
          </a:solidFill>
        </p:spPr>
        <p:txBody>
          <a:bodyPr>
            <a:normAutofit/>
          </a:bodyPr>
          <a:lstStyle/>
          <a:p>
            <a:pPr algn="ctr"/>
            <a:r>
              <a:rPr lang="en-US" altLang="zh-TW" dirty="0" smtClean="0">
                <a:solidFill>
                  <a:schemeClr val="accent4">
                    <a:lumMod val="50000"/>
                  </a:schemeClr>
                </a:solidFill>
                <a:latin typeface="Times New Roman" panose="02020603050405020304" pitchFamily="18" charset="0"/>
                <a:cs typeface="Times New Roman" panose="02020603050405020304" pitchFamily="18" charset="0"/>
              </a:rPr>
              <a:t>Elizabethan Drama</a:t>
            </a:r>
            <a:endParaRPr lang="zh-TW" altLang="en-US" dirty="0">
              <a:solidFill>
                <a:schemeClr val="accent4">
                  <a:lumMod val="50000"/>
                </a:schemeClr>
              </a:solidFill>
              <a:latin typeface="Times New Roman" panose="02020603050405020304" pitchFamily="18" charset="0"/>
              <a:cs typeface="Times New Roman" panose="02020603050405020304" pitchFamily="18" charset="0"/>
            </a:endParaRPr>
          </a:p>
        </p:txBody>
      </p:sp>
      <p:pic>
        <p:nvPicPr>
          <p:cNvPr id="3076" name="Picture 4" descr="「Elizabethan Drama」的圖片搜尋結果"/>
          <p:cNvPicPr>
            <a:picLocks noChangeAspect="1" noChangeArrowheads="1"/>
          </p:cNvPicPr>
          <p:nvPr/>
        </p:nvPicPr>
        <p:blipFill rotWithShape="1">
          <a:blip r:embed="rId4">
            <a:clrChange>
              <a:clrFrom>
                <a:srgbClr val="E5D9C1"/>
              </a:clrFrom>
              <a:clrTo>
                <a:srgbClr val="E5D9C1">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l="13902" r="25749"/>
          <a:stretch/>
        </p:blipFill>
        <p:spPr bwMode="auto">
          <a:xfrm>
            <a:off x="-4647" y="-8"/>
            <a:ext cx="3944685" cy="6858004"/>
          </a:xfrm>
          <a:prstGeom prst="rect">
            <a:avLst/>
          </a:prstGeom>
          <a:noFill/>
          <a:extLst>
            <a:ext uri="{909E8E84-426E-40DD-AFC4-6F175D3DCCD1}">
              <a14:hiddenFill xmlns:a14="http://schemas.microsoft.com/office/drawing/2010/main">
                <a:solidFill>
                  <a:srgbClr val="FFFFFF"/>
                </a:solidFill>
              </a14:hiddenFill>
            </a:ext>
          </a:extLst>
        </p:spPr>
      </p:pic>
      <p:pic>
        <p:nvPicPr>
          <p:cNvPr id="4" name="音訊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51240163"/>
      </p:ext>
    </p:extLst>
  </p:cSld>
  <p:clrMapOvr>
    <a:masterClrMapping/>
  </p:clrMapOvr>
  <mc:AlternateContent xmlns:mc="http://schemas.openxmlformats.org/markup-compatibility/2006">
    <mc:Choice xmlns:p14="http://schemas.microsoft.com/office/powerpoint/2010/main" Requires="p14">
      <p:transition spd="slow" p14:dur="2000" advTm="46183"/>
    </mc:Choice>
    <mc:Fallback>
      <p:transition spd="slow" advTm="46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剪去並圓角化單一角落矩形 1"/>
          <p:cNvSpPr/>
          <p:nvPr/>
        </p:nvSpPr>
        <p:spPr>
          <a:xfrm flipH="1">
            <a:off x="67378" y="24208"/>
            <a:ext cx="12124622" cy="6790623"/>
          </a:xfrm>
          <a:prstGeom prst="snipRoundRect">
            <a:avLst/>
          </a:prstGeom>
          <a:ln w="57150">
            <a:solidFill>
              <a:schemeClr val="accent2">
                <a:lumMod val="50000"/>
              </a:schemeClr>
            </a:solidFill>
            <a:prstDash val="lgDashDotDo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3" name="內容版面配置區 2"/>
          <p:cNvSpPr>
            <a:spLocks noGrp="1"/>
          </p:cNvSpPr>
          <p:nvPr>
            <p:ph idx="1"/>
          </p:nvPr>
        </p:nvSpPr>
        <p:spPr>
          <a:xfrm>
            <a:off x="4505179" y="2498049"/>
            <a:ext cx="7179890" cy="1939197"/>
          </a:xfrm>
        </p:spPr>
        <p:txBody>
          <a:bodyPr>
            <a:normAutofit/>
          </a:bodyPr>
          <a:lstStyle/>
          <a:p>
            <a:pPr marL="0" indent="0">
              <a:buNone/>
            </a:pPr>
            <a:r>
              <a:rPr lang="en-US" altLang="zh-TW" sz="2400" dirty="0" smtClean="0">
                <a:solidFill>
                  <a:schemeClr val="accent2">
                    <a:lumMod val="50000"/>
                  </a:schemeClr>
                </a:solidFill>
                <a:latin typeface="Times New Roman" panose="02020603050405020304" pitchFamily="18" charset="0"/>
                <a:cs typeface="Times New Roman" panose="02020603050405020304" pitchFamily="18" charset="0"/>
              </a:rPr>
              <a:t>Marlow was the earliest of this great trio, and his style is thought to have been a great influence on Shakespeare.  His most famous play is Doctor Faustus, the story of a man who sold his soul to the devil in return for power.</a:t>
            </a:r>
            <a:endParaRPr lang="zh-TW" altLang="en-US" sz="2400" dirty="0">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7170" name="Picture 2" descr="相關圖片"/>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3961"/>
          <a:stretch/>
        </p:blipFill>
        <p:spPr bwMode="auto">
          <a:xfrm>
            <a:off x="-96254" y="-86630"/>
            <a:ext cx="4121702" cy="6944629"/>
          </a:xfrm>
          <a:prstGeom prst="rect">
            <a:avLst/>
          </a:prstGeom>
          <a:noFill/>
          <a:extLst>
            <a:ext uri="{909E8E84-426E-40DD-AFC4-6F175D3DCCD1}">
              <a14:hiddenFill xmlns:a14="http://schemas.microsoft.com/office/drawing/2010/main">
                <a:solidFill>
                  <a:srgbClr val="FFFFFF"/>
                </a:solidFill>
              </a14:hiddenFill>
            </a:ext>
          </a:extLst>
        </p:spPr>
      </p:pic>
      <p:pic>
        <p:nvPicPr>
          <p:cNvPr id="4" name="音訊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8444903"/>
      </p:ext>
    </p:extLst>
  </p:cSld>
  <p:clrMapOvr>
    <a:masterClrMapping/>
  </p:clrMapOvr>
  <mc:AlternateContent xmlns:mc="http://schemas.openxmlformats.org/markup-compatibility/2006">
    <mc:Choice xmlns:p14="http://schemas.microsoft.com/office/powerpoint/2010/main" Requires="p14">
      <p:transition spd="slow" p14:dur="2000" advTm="20162"/>
    </mc:Choice>
    <mc:Fallback>
      <p:transition spd="slow" advTm="20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4647" y="1"/>
            <a:ext cx="12192000" cy="6858000"/>
          </a:xfrm>
          <a:prstGeom prst="rect">
            <a:avLst/>
          </a:prstGeom>
          <a:solidFill>
            <a:schemeClr val="accent2">
              <a:lumMod val="50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剪去並圓角化單一角落矩形 6"/>
          <p:cNvSpPr/>
          <p:nvPr/>
        </p:nvSpPr>
        <p:spPr>
          <a:xfrm flipH="1">
            <a:off x="2858702" y="19052"/>
            <a:ext cx="9333298" cy="6838950"/>
          </a:xfrm>
          <a:prstGeom prst="snipRoundRect">
            <a:avLst/>
          </a:prstGeom>
          <a:solidFill>
            <a:schemeClr val="accent3">
              <a:lumMod val="40000"/>
              <a:lumOff val="60000"/>
              <a:alpha val="62000"/>
            </a:schemeClr>
          </a:solidFill>
          <a:ln w="57150">
            <a:solidFill>
              <a:schemeClr val="tx1">
                <a:lumMod val="95000"/>
                <a:lumOff val="5000"/>
              </a:schemeClr>
            </a:solidFill>
            <a:prstDash val="lgDashDotDo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3" name="內容版面配置區 2"/>
          <p:cNvSpPr>
            <a:spLocks noGrp="1"/>
          </p:cNvSpPr>
          <p:nvPr>
            <p:ph idx="1"/>
          </p:nvPr>
        </p:nvSpPr>
        <p:spPr>
          <a:xfrm>
            <a:off x="3176336" y="1792553"/>
            <a:ext cx="8538644" cy="3777622"/>
          </a:xfrm>
        </p:spPr>
        <p:txBody>
          <a:bodyPr>
            <a:normAutofit/>
          </a:bodyPr>
          <a:lstStyle/>
          <a:p>
            <a:r>
              <a:rPr lang="en-US" altLang="zh-TW" sz="2400" dirty="0" smtClean="0">
                <a:latin typeface="Times New Roman" panose="02020603050405020304" pitchFamily="18" charset="0"/>
                <a:cs typeface="Times New Roman" panose="02020603050405020304" pitchFamily="18" charset="0"/>
              </a:rPr>
              <a:t>William </a:t>
            </a:r>
            <a:r>
              <a:rPr lang="en-US" altLang="zh-TW" sz="2400" dirty="0" err="1" smtClean="0">
                <a:latin typeface="Times New Roman" panose="02020603050405020304" pitchFamily="18" charset="0"/>
                <a:cs typeface="Times New Roman" panose="02020603050405020304" pitchFamily="18" charset="0"/>
              </a:rPr>
              <a:t>Shakepeare</a:t>
            </a:r>
            <a:r>
              <a:rPr lang="en-US" altLang="zh-TW" sz="2400" dirty="0" smtClean="0">
                <a:latin typeface="Times New Roman" panose="02020603050405020304" pitchFamily="18" charset="0"/>
                <a:cs typeface="Times New Roman" panose="02020603050405020304" pitchFamily="18" charset="0"/>
              </a:rPr>
              <a:t> (1514-1616) is probably the best-known literary figure in the world, but little  is known of his life.  He came from a middle-class family in Stratford, but somehow he became a successful playwright and director of a theatre company in London.</a:t>
            </a:r>
            <a:endParaRPr lang="en-US" altLang="zh-TW" sz="2400" dirty="0">
              <a:latin typeface="Times New Roman" panose="02020603050405020304" pitchFamily="18" charset="0"/>
              <a:cs typeface="Times New Roman" panose="02020603050405020304" pitchFamily="18" charset="0"/>
            </a:endParaRPr>
          </a:p>
          <a:p>
            <a:pPr marL="0" indent="0">
              <a:buNone/>
            </a:pPr>
            <a:endParaRPr lang="en-US" altLang="zh-TW" sz="2400" dirty="0" smtClean="0">
              <a:latin typeface="Times New Roman" panose="02020603050405020304" pitchFamily="18" charset="0"/>
              <a:cs typeface="Times New Roman" panose="02020603050405020304" pitchFamily="18" charset="0"/>
            </a:endParaRPr>
          </a:p>
          <a:p>
            <a:r>
              <a:rPr lang="en-US" altLang="zh-TW" sz="2400" dirty="0">
                <a:latin typeface="Times New Roman" panose="02020603050405020304" pitchFamily="18" charset="0"/>
                <a:cs typeface="Times New Roman" panose="02020603050405020304" pitchFamily="18" charset="0"/>
              </a:rPr>
              <a:t>Elizabethan drama and Shakespeare in particular is considered to be among the earliest work to display a “modern” perception of the world: full of moral doubts and political insecurities</a:t>
            </a:r>
            <a:r>
              <a:rPr lang="en-US" altLang="zh-TW" sz="2400" dirty="0"/>
              <a:t>.</a:t>
            </a:r>
            <a:endParaRPr lang="zh-TW" altLang="en-US" sz="2400" dirty="0"/>
          </a:p>
          <a:p>
            <a:pPr marL="0" indent="0">
              <a:buNone/>
            </a:pPr>
            <a:endParaRPr lang="zh-TW" altLang="en-US" sz="2400" dirty="0">
              <a:solidFill>
                <a:schemeClr val="bg1"/>
              </a:solidFill>
              <a:latin typeface="Times New Roman" panose="02020603050405020304" pitchFamily="18" charset="0"/>
              <a:cs typeface="Times New Roman" panose="02020603050405020304" pitchFamily="18" charset="0"/>
            </a:endParaRPr>
          </a:p>
        </p:txBody>
      </p:sp>
      <p:pic>
        <p:nvPicPr>
          <p:cNvPr id="4" name="Picture 2" descr="相關圖片"/>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77176" y="1972527"/>
            <a:ext cx="6858001" cy="2912948"/>
          </a:xfrm>
          <a:prstGeom prst="rect">
            <a:avLst/>
          </a:prstGeom>
          <a:noFill/>
          <a:extLst>
            <a:ext uri="{909E8E84-426E-40DD-AFC4-6F175D3DCCD1}">
              <a14:hiddenFill xmlns:a14="http://schemas.microsoft.com/office/drawing/2010/main">
                <a:solidFill>
                  <a:srgbClr val="FFFFFF"/>
                </a:solidFill>
              </a14:hiddenFill>
            </a:ext>
          </a:extLst>
        </p:spPr>
      </p:pic>
      <p:pic>
        <p:nvPicPr>
          <p:cNvPr id="2" name="音訊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10149695"/>
      </p:ext>
    </p:extLst>
  </p:cSld>
  <p:clrMapOvr>
    <a:masterClrMapping/>
  </p:clrMapOvr>
  <mc:AlternateContent xmlns:mc="http://schemas.openxmlformats.org/markup-compatibility/2006">
    <mc:Choice xmlns:p14="http://schemas.microsoft.com/office/powerpoint/2010/main" Requires="p14">
      <p:transition spd="slow" p14:dur="2000" advTm="35227"/>
    </mc:Choice>
    <mc:Fallback>
      <p:transition spd="slow" advTm="35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325563" y="0"/>
            <a:ext cx="10866437" cy="6858000"/>
          </a:xfrm>
          <a:prstGeom prst="rect">
            <a:avLst/>
          </a:prstGeom>
          <a:solidFill>
            <a:schemeClr val="accent5">
              <a:lumMod val="7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剪去並圓角化單一角落矩形 7"/>
          <p:cNvSpPr/>
          <p:nvPr/>
        </p:nvSpPr>
        <p:spPr>
          <a:xfrm flipH="1">
            <a:off x="304800" y="19049"/>
            <a:ext cx="11887200" cy="6838950"/>
          </a:xfrm>
          <a:prstGeom prst="snipRoundRect">
            <a:avLst/>
          </a:prstGeom>
          <a:solidFill>
            <a:schemeClr val="accent3">
              <a:lumMod val="40000"/>
              <a:lumOff val="60000"/>
              <a:alpha val="62000"/>
            </a:schemeClr>
          </a:solidFill>
          <a:ln w="57150">
            <a:solidFill>
              <a:schemeClr val="tx1">
                <a:lumMod val="95000"/>
                <a:lumOff val="5000"/>
              </a:schemeClr>
            </a:solidFill>
            <a:prstDash val="lgDashDotDo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3" name="內容版面配置區 2"/>
          <p:cNvSpPr>
            <a:spLocks noGrp="1"/>
          </p:cNvSpPr>
          <p:nvPr>
            <p:ph idx="1"/>
          </p:nvPr>
        </p:nvSpPr>
        <p:spPr>
          <a:xfrm>
            <a:off x="2513626" y="2618153"/>
            <a:ext cx="8972909" cy="2713890"/>
          </a:xfrm>
        </p:spPr>
        <p:txBody>
          <a:bodyPr>
            <a:normAutofit/>
          </a:bodyPr>
          <a:lstStyle/>
          <a:p>
            <a:pPr marL="0" indent="0">
              <a:buNone/>
            </a:pPr>
            <a:r>
              <a:rPr lang="en-US" altLang="zh-TW" sz="2400" dirty="0" smtClean="0">
                <a:latin typeface="Times New Roman" panose="02020603050405020304" pitchFamily="18" charset="0"/>
                <a:cs typeface="Times New Roman" panose="02020603050405020304" pitchFamily="18" charset="0"/>
              </a:rPr>
              <a:t>The nineteenth century was a very rich literary period.  The early decades saw the great poets of the Romantic movement, such as Keats, Shelley, and Wordsworth.  The Romantics saw themselves as free spirits, emphasizing nature, originality, the emotional and personal, rather than the “rational”, in their work. </a:t>
            </a:r>
            <a:endParaRPr lang="zh-TW" altLang="en-US" sz="2400" dirty="0">
              <a:latin typeface="Times New Roman" panose="02020603050405020304" pitchFamily="18" charset="0"/>
              <a:cs typeface="Times New Roman" panose="02020603050405020304" pitchFamily="18" charset="0"/>
            </a:endParaRPr>
          </a:p>
        </p:txBody>
      </p:sp>
      <p:sp>
        <p:nvSpPr>
          <p:cNvPr id="2" name="標題 1"/>
          <p:cNvSpPr>
            <a:spLocks noGrp="1"/>
          </p:cNvSpPr>
          <p:nvPr>
            <p:ph type="title"/>
          </p:nvPr>
        </p:nvSpPr>
        <p:spPr>
          <a:xfrm rot="5400000">
            <a:off x="-2482851" y="2482848"/>
            <a:ext cx="6858000" cy="1892301"/>
          </a:xfrm>
          <a:solidFill>
            <a:schemeClr val="accent5">
              <a:lumMod val="50000"/>
            </a:schemeClr>
          </a:solidFill>
        </p:spPr>
        <p:txBody>
          <a:bodyPr>
            <a:normAutofit/>
          </a:bodyPr>
          <a:lstStyle/>
          <a:p>
            <a:pPr algn="ctr"/>
            <a:r>
              <a:rPr lang="en-US" altLang="zh-TW" sz="4000" dirty="0" smtClean="0">
                <a:solidFill>
                  <a:schemeClr val="bg1"/>
                </a:solidFill>
              </a:rPr>
              <a:t>The Nineteenth-century Novel</a:t>
            </a:r>
            <a:endParaRPr lang="zh-TW" altLang="en-US" sz="4000" dirty="0">
              <a:solidFill>
                <a:schemeClr val="bg1"/>
              </a:solidFill>
            </a:endParaRPr>
          </a:p>
        </p:txBody>
      </p:sp>
      <p:pic>
        <p:nvPicPr>
          <p:cNvPr id="5" name="音訊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6452216"/>
      </p:ext>
    </p:extLst>
  </p:cSld>
  <p:clrMapOvr>
    <a:masterClrMapping/>
  </p:clrMapOvr>
  <mc:AlternateContent xmlns:mc="http://schemas.openxmlformats.org/markup-compatibility/2006">
    <mc:Choice xmlns:p14="http://schemas.microsoft.com/office/powerpoint/2010/main" Requires="p14">
      <p:transition spd="slow" p14:dur="2000" advTm="31179"/>
    </mc:Choice>
    <mc:Fallback>
      <p:transition spd="slow" advTm="31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剪去並圓角化單一角落矩形 4"/>
          <p:cNvSpPr/>
          <p:nvPr/>
        </p:nvSpPr>
        <p:spPr>
          <a:xfrm flipH="1">
            <a:off x="67378" y="-52940"/>
            <a:ext cx="12124622" cy="6910940"/>
          </a:xfrm>
          <a:prstGeom prst="snipRoundRect">
            <a:avLst/>
          </a:prstGeom>
          <a:solidFill>
            <a:schemeClr val="bg1">
              <a:lumMod val="75000"/>
            </a:schemeClr>
          </a:solidFill>
          <a:ln w="57150">
            <a:solidFill>
              <a:schemeClr val="tx1">
                <a:lumMod val="95000"/>
                <a:lumOff val="5000"/>
              </a:schemeClr>
            </a:solidFill>
            <a:prstDash val="lgDashDotDo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3" name="內容版面配置區 2"/>
          <p:cNvSpPr>
            <a:spLocks noGrp="1"/>
          </p:cNvSpPr>
          <p:nvPr>
            <p:ph idx="1"/>
          </p:nvPr>
        </p:nvSpPr>
        <p:spPr>
          <a:xfrm>
            <a:off x="4831882" y="2383509"/>
            <a:ext cx="6441724" cy="3777622"/>
          </a:xfrm>
        </p:spPr>
        <p:txBody>
          <a:bodyPr>
            <a:normAutofit/>
          </a:bodyPr>
          <a:lstStyle/>
          <a:p>
            <a:pPr marL="0" indent="0">
              <a:buNone/>
            </a:pPr>
            <a:r>
              <a:rPr lang="en-US" altLang="zh-TW" sz="2400" dirty="0" smtClean="0">
                <a:latin typeface="Times New Roman" panose="02020603050405020304" pitchFamily="18" charset="0"/>
                <a:cs typeface="Times New Roman" panose="02020603050405020304" pitchFamily="18" charset="0"/>
              </a:rPr>
              <a:t>This spirit of Romanticism also occurred in the novel, notably in Mary Shelley’s Frankenstein (1817), the story of science gone wrong through the disastrous consequences of an arrogant scientist’s (Dr. Frankenstein) attempts to create life.  In the process, he only creates a monster.</a:t>
            </a:r>
            <a:endParaRPr lang="zh-TW" altLang="en-US" sz="2400" dirty="0">
              <a:latin typeface="Times New Roman" panose="02020603050405020304" pitchFamily="18" charset="0"/>
              <a:cs typeface="Times New Roman" panose="02020603050405020304" pitchFamily="18" charset="0"/>
            </a:endParaRPr>
          </a:p>
        </p:txBody>
      </p:sp>
      <p:pic>
        <p:nvPicPr>
          <p:cNvPr id="10242" name="Picture 2" descr="相關圖片"/>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2940"/>
            <a:ext cx="4436823" cy="6910940"/>
          </a:xfrm>
          <a:prstGeom prst="rect">
            <a:avLst/>
          </a:prstGeom>
          <a:noFill/>
          <a:extLst>
            <a:ext uri="{909E8E84-426E-40DD-AFC4-6F175D3DCCD1}">
              <a14:hiddenFill xmlns:a14="http://schemas.microsoft.com/office/drawing/2010/main">
                <a:solidFill>
                  <a:srgbClr val="FFFFFF"/>
                </a:solidFill>
              </a14:hiddenFill>
            </a:ext>
          </a:extLst>
        </p:spPr>
      </p:pic>
      <p:pic>
        <p:nvPicPr>
          <p:cNvPr id="2" name="音訊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01614688"/>
      </p:ext>
    </p:extLst>
  </p:cSld>
  <p:clrMapOvr>
    <a:masterClrMapping/>
  </p:clrMapOvr>
  <mc:AlternateContent xmlns:mc="http://schemas.openxmlformats.org/markup-compatibility/2006">
    <mc:Choice xmlns:p14="http://schemas.microsoft.com/office/powerpoint/2010/main" Requires="p14">
      <p:transition spd="slow" p14:dur="2000" advTm="26307"/>
    </mc:Choice>
    <mc:Fallback>
      <p:transition spd="slow" advTm="26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剪去並圓角化單一角落矩形 3"/>
          <p:cNvSpPr/>
          <p:nvPr/>
        </p:nvSpPr>
        <p:spPr>
          <a:xfrm flipH="1">
            <a:off x="67378" y="24208"/>
            <a:ext cx="12124622" cy="6790623"/>
          </a:xfrm>
          <a:prstGeom prst="snipRoundRect">
            <a:avLst/>
          </a:prstGeom>
          <a:solidFill>
            <a:schemeClr val="accent2">
              <a:lumMod val="75000"/>
            </a:schemeClr>
          </a:solidFill>
          <a:ln w="57150">
            <a:solidFill>
              <a:schemeClr val="accent2">
                <a:lumMod val="50000"/>
              </a:schemeClr>
            </a:solidFill>
            <a:prstDash val="lgDashDotDo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3" name="內容版面配置區 2"/>
          <p:cNvSpPr>
            <a:spLocks noGrp="1"/>
          </p:cNvSpPr>
          <p:nvPr>
            <p:ph idx="1"/>
          </p:nvPr>
        </p:nvSpPr>
        <p:spPr>
          <a:xfrm>
            <a:off x="5005136" y="1703672"/>
            <a:ext cx="6439303" cy="4023360"/>
          </a:xfrm>
        </p:spPr>
        <p:txBody>
          <a:bodyPr>
            <a:normAutofit/>
          </a:bodyPr>
          <a:lstStyle/>
          <a:p>
            <a:pPr marL="0" indent="0">
              <a:buNone/>
            </a:pPr>
            <a:r>
              <a:rPr lang="en-US" altLang="zh-TW" sz="2400" dirty="0" smtClean="0">
                <a:solidFill>
                  <a:schemeClr val="bg1"/>
                </a:solidFill>
                <a:latin typeface="Times New Roman" panose="02020603050405020304" pitchFamily="18" charset="0"/>
                <a:cs typeface="Times New Roman" panose="02020603050405020304" pitchFamily="18" charset="0"/>
              </a:rPr>
              <a:t>Jane Austen wrote six novels published between 1811 and 1818.  These stories of middle-class women in search of husbands are known for their fine writing and subtle characterization.  In the spirit of the eighteenth century, rationality is praised, but in the contemporary spirit of Romanticism, this is balanced with the imaginative and personal.  This balance is seen in the title of one of the best-known of her novels: Sense and Sensibility.</a:t>
            </a:r>
            <a:endParaRPr lang="zh-TW" altLang="en-US" sz="2400" dirty="0">
              <a:solidFill>
                <a:schemeClr val="bg1"/>
              </a:solidFill>
              <a:latin typeface="Times New Roman" panose="02020603050405020304" pitchFamily="18" charset="0"/>
              <a:cs typeface="Times New Roman" panose="02020603050405020304" pitchFamily="18" charset="0"/>
            </a:endParaRPr>
          </a:p>
        </p:txBody>
      </p:sp>
      <p:pic>
        <p:nvPicPr>
          <p:cNvPr id="11266" name="Picture 2" descr="相關圖片"/>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
            <a:ext cx="4591251" cy="6859385"/>
          </a:xfrm>
          <a:prstGeom prst="rect">
            <a:avLst/>
          </a:prstGeom>
          <a:noFill/>
          <a:extLst>
            <a:ext uri="{909E8E84-426E-40DD-AFC4-6F175D3DCCD1}">
              <a14:hiddenFill xmlns:a14="http://schemas.microsoft.com/office/drawing/2010/main">
                <a:solidFill>
                  <a:srgbClr val="FFFFFF"/>
                </a:solidFill>
              </a14:hiddenFill>
            </a:ext>
          </a:extLst>
        </p:spPr>
      </p:pic>
      <p:pic>
        <p:nvPicPr>
          <p:cNvPr id="2" name="音訊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17215507"/>
      </p:ext>
    </p:extLst>
  </p:cSld>
  <p:clrMapOvr>
    <a:masterClrMapping/>
  </p:clrMapOvr>
  <mc:AlternateContent xmlns:mc="http://schemas.openxmlformats.org/markup-compatibility/2006">
    <mc:Choice xmlns:p14="http://schemas.microsoft.com/office/powerpoint/2010/main" Requires="p14">
      <p:transition spd="slow" p14:dur="2000" advTm="43248"/>
    </mc:Choice>
    <mc:Fallback>
      <p:transition spd="slow" advTm="43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9" descr="「國際」的圖片搜尋結果"/>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p:cNvSpPr/>
          <p:nvPr/>
        </p:nvSpPr>
        <p:spPr>
          <a:xfrm>
            <a:off x="0" y="0"/>
            <a:ext cx="12192000" cy="6858001"/>
          </a:xfrm>
          <a:prstGeom prst="rect">
            <a:avLst/>
          </a:prstGeom>
          <a:solidFill>
            <a:schemeClr val="tx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9220" name="Picture 6" descr="相關圖片"/>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3733" y="2175857"/>
            <a:ext cx="4288153" cy="2580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21" name="群組 1"/>
          <p:cNvGrpSpPr>
            <a:grpSpLocks/>
          </p:cNvGrpSpPr>
          <p:nvPr/>
        </p:nvGrpSpPr>
        <p:grpSpPr bwMode="auto">
          <a:xfrm>
            <a:off x="5555619" y="392906"/>
            <a:ext cx="5099050" cy="5833268"/>
            <a:chOff x="3716985" y="-23474"/>
            <a:chExt cx="5099358" cy="6072146"/>
          </a:xfrm>
        </p:grpSpPr>
        <p:sp>
          <p:nvSpPr>
            <p:cNvPr id="5" name="矩形 4"/>
            <p:cNvSpPr/>
            <p:nvPr/>
          </p:nvSpPr>
          <p:spPr>
            <a:xfrm>
              <a:off x="3716985" y="339"/>
              <a:ext cx="5078719" cy="6048333"/>
            </a:xfrm>
            <a:prstGeom prst="rect">
              <a:avLst/>
            </a:prstGeom>
            <a:solidFill>
              <a:schemeClr val="accent6">
                <a:lumMod val="60000"/>
                <a:lumOff val="40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矩形 7"/>
            <p:cNvSpPr/>
            <p:nvPr/>
          </p:nvSpPr>
          <p:spPr>
            <a:xfrm>
              <a:off x="3720160" y="-23474"/>
              <a:ext cx="5096183" cy="6049921"/>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9222" name="Rectangle 3"/>
          <p:cNvSpPr>
            <a:spLocks noGrp="1" noRot="1" noChangeArrowheads="1"/>
          </p:cNvSpPr>
          <p:nvPr>
            <p:ph idx="1"/>
          </p:nvPr>
        </p:nvSpPr>
        <p:spPr>
          <a:xfrm>
            <a:off x="5663568" y="609599"/>
            <a:ext cx="4862513" cy="5616575"/>
          </a:xfrm>
        </p:spPr>
        <p:txBody>
          <a:bodyPr/>
          <a:lstStyle/>
          <a:p>
            <a:pPr marL="0" indent="0">
              <a:buNone/>
            </a:pPr>
            <a:r>
              <a:rPr lang="en-US" altLang="zh-TW" dirty="0">
                <a:solidFill>
                  <a:schemeClr val="bg1"/>
                </a:solidFill>
              </a:rPr>
              <a:t>In Britain and Western Europe a few women have risen or are rising through the ranks. Even today women are forbidden to drive cars or ride bicycles in Saudi Arabia. Even if an Arab invites your home, his wife will probably not be seen.  On the other hand, when the same Arab businessman comes to your country, his wife just may accompany him and then she should receive all the courtesies of any Western woman.  </a:t>
            </a:r>
          </a:p>
        </p:txBody>
      </p:sp>
      <p:pic>
        <p:nvPicPr>
          <p:cNvPr id="2" name="音訊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17073347"/>
      </p:ext>
    </p:extLst>
  </p:cSld>
  <p:clrMapOvr>
    <a:masterClrMapping/>
  </p:clrMapOvr>
  <mc:AlternateContent xmlns:mc="http://schemas.openxmlformats.org/markup-compatibility/2006">
    <mc:Choice xmlns:p14="http://schemas.microsoft.com/office/powerpoint/2010/main" Requires="p14">
      <p:transition spd="slow" p14:dur="2000" advTm="43392"/>
    </mc:Choice>
    <mc:Fallback>
      <p:transition spd="slow" advTm="43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剪去並圓角化單一角落矩形 3"/>
          <p:cNvSpPr/>
          <p:nvPr/>
        </p:nvSpPr>
        <p:spPr>
          <a:xfrm flipH="1">
            <a:off x="67378" y="24208"/>
            <a:ext cx="12124622" cy="6790623"/>
          </a:xfrm>
          <a:prstGeom prst="snipRoundRect">
            <a:avLst/>
          </a:prstGeom>
          <a:solidFill>
            <a:schemeClr val="accent6">
              <a:lumMod val="50000"/>
            </a:schemeClr>
          </a:solidFill>
          <a:ln w="57150">
            <a:solidFill>
              <a:schemeClr val="accent2">
                <a:lumMod val="50000"/>
              </a:schemeClr>
            </a:solidFill>
            <a:prstDash val="lgDashDotDo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3" name="內容版面配置區 2"/>
          <p:cNvSpPr>
            <a:spLocks noGrp="1"/>
          </p:cNvSpPr>
          <p:nvPr>
            <p:ph idx="1"/>
          </p:nvPr>
        </p:nvSpPr>
        <p:spPr>
          <a:xfrm>
            <a:off x="4985886" y="1540188"/>
            <a:ext cx="6317896" cy="4542977"/>
          </a:xfrm>
        </p:spPr>
        <p:txBody>
          <a:bodyPr>
            <a:normAutofit/>
          </a:bodyPr>
          <a:lstStyle/>
          <a:p>
            <a:r>
              <a:rPr lang="en-US" altLang="zh-TW" sz="2400" dirty="0" smtClean="0">
                <a:solidFill>
                  <a:schemeClr val="bg1"/>
                </a:solidFill>
                <a:latin typeface="Times New Roman" panose="02020603050405020304" pitchFamily="18" charset="0"/>
                <a:cs typeface="Times New Roman" panose="02020603050405020304" pitchFamily="18" charset="0"/>
              </a:rPr>
              <a:t>The most famous literary family in British history are the Bronte sisters, and they too were influenced by the Romantic movement. </a:t>
            </a:r>
          </a:p>
          <a:p>
            <a:endParaRPr lang="en-US" altLang="zh-TW" sz="2400" dirty="0" smtClean="0">
              <a:solidFill>
                <a:schemeClr val="bg1"/>
              </a:solidFill>
              <a:latin typeface="Times New Roman" panose="02020603050405020304" pitchFamily="18" charset="0"/>
              <a:cs typeface="Times New Roman" panose="02020603050405020304" pitchFamily="18" charset="0"/>
            </a:endParaRPr>
          </a:p>
          <a:p>
            <a:r>
              <a:rPr lang="en-US" altLang="zh-TW" sz="2400" dirty="0" smtClean="0">
                <a:solidFill>
                  <a:schemeClr val="bg1"/>
                </a:solidFill>
                <a:latin typeface="Times New Roman" panose="02020603050405020304" pitchFamily="18" charset="0"/>
                <a:cs typeface="Times New Roman" panose="02020603050405020304" pitchFamily="18" charset="0"/>
              </a:rPr>
              <a:t>Charlotte Bronte’s Jane Eyre and Emily’s Wuthering Heights being the most successful.  Their novels reflect both their local geography-the wild high moors of the Yorkshire hills and their uncertain economic position.  Theses writers could be thought of as novelists first and social critics second.  </a:t>
            </a:r>
            <a:endParaRPr lang="zh-TW" altLang="en-US" sz="2400" dirty="0">
              <a:solidFill>
                <a:schemeClr val="bg1"/>
              </a:solidFill>
              <a:latin typeface="Times New Roman" panose="02020603050405020304" pitchFamily="18" charset="0"/>
              <a:cs typeface="Times New Roman" panose="02020603050405020304" pitchFamily="18" charset="0"/>
            </a:endParaRPr>
          </a:p>
        </p:txBody>
      </p:sp>
      <p:pic>
        <p:nvPicPr>
          <p:cNvPr id="12290" name="Picture 2" descr="「Bronte sisters」的圖片搜尋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445288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音訊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7546673"/>
      </p:ext>
    </p:extLst>
  </p:cSld>
  <p:clrMapOvr>
    <a:masterClrMapping/>
  </p:clrMapOvr>
  <mc:AlternateContent xmlns:mc="http://schemas.openxmlformats.org/markup-compatibility/2006">
    <mc:Choice xmlns:p14="http://schemas.microsoft.com/office/powerpoint/2010/main" Requires="p14">
      <p:transition spd="slow" p14:dur="2000" advTm="37342"/>
    </mc:Choice>
    <mc:Fallback>
      <p:transition spd="slow" advTm="37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剪去並圓角化單一角落矩形 3"/>
          <p:cNvSpPr/>
          <p:nvPr/>
        </p:nvSpPr>
        <p:spPr>
          <a:xfrm flipH="1">
            <a:off x="67378" y="24208"/>
            <a:ext cx="12124622" cy="6790623"/>
          </a:xfrm>
          <a:prstGeom prst="snipRoundRect">
            <a:avLst/>
          </a:prstGeom>
          <a:solidFill>
            <a:schemeClr val="accent3">
              <a:lumMod val="75000"/>
            </a:schemeClr>
          </a:solidFill>
          <a:ln w="57150">
            <a:solidFill>
              <a:schemeClr val="tx1">
                <a:lumMod val="95000"/>
                <a:lumOff val="5000"/>
              </a:schemeClr>
            </a:solidFill>
            <a:prstDash val="lgDashDotDo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3" name="內容版面配置區 2"/>
          <p:cNvSpPr>
            <a:spLocks noGrp="1"/>
          </p:cNvSpPr>
          <p:nvPr>
            <p:ph idx="1"/>
          </p:nvPr>
        </p:nvSpPr>
        <p:spPr>
          <a:xfrm>
            <a:off x="5085256" y="2235200"/>
            <a:ext cx="6441088" cy="3661271"/>
          </a:xfrm>
        </p:spPr>
        <p:txBody>
          <a:bodyPr>
            <a:normAutofit/>
          </a:bodyPr>
          <a:lstStyle/>
          <a:p>
            <a:pPr marL="0" indent="0">
              <a:buNone/>
            </a:pPr>
            <a:r>
              <a:rPr lang="en-US" altLang="zh-TW" sz="2400" dirty="0" smtClean="0">
                <a:latin typeface="Times New Roman" panose="02020603050405020304" pitchFamily="18" charset="0"/>
                <a:cs typeface="Times New Roman" panose="02020603050405020304" pitchFamily="18" charset="0"/>
              </a:rPr>
              <a:t>The most famous Scottish novelist, Sir Walter Scott (1771-1832), wrote many novels in the early decades of the nineteenth century.  The first were romances concerned with Scottish history, such as Rob Roy and have been influential as being among the first novels which set about realistically recreating whole historical societies.</a:t>
            </a:r>
            <a:endParaRPr lang="zh-TW" altLang="en-US" sz="2400" dirty="0">
              <a:latin typeface="Times New Roman" panose="02020603050405020304" pitchFamily="18" charset="0"/>
              <a:cs typeface="Times New Roman" panose="02020603050405020304" pitchFamily="18" charset="0"/>
            </a:endParaRPr>
          </a:p>
        </p:txBody>
      </p:sp>
      <p:pic>
        <p:nvPicPr>
          <p:cNvPr id="13314" name="Picture 2" descr="「Rob Roy」的圖片搜尋結果"/>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6774"/>
            <a:ext cx="4419600" cy="6900469"/>
          </a:xfrm>
          <a:prstGeom prst="rect">
            <a:avLst/>
          </a:prstGeom>
          <a:noFill/>
          <a:extLst>
            <a:ext uri="{909E8E84-426E-40DD-AFC4-6F175D3DCCD1}">
              <a14:hiddenFill xmlns:a14="http://schemas.microsoft.com/office/drawing/2010/main">
                <a:solidFill>
                  <a:srgbClr val="FFFFFF"/>
                </a:solidFill>
              </a14:hiddenFill>
            </a:ext>
          </a:extLst>
        </p:spPr>
      </p:pic>
      <p:pic>
        <p:nvPicPr>
          <p:cNvPr id="2" name="音訊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25262667"/>
      </p:ext>
    </p:extLst>
  </p:cSld>
  <p:clrMapOvr>
    <a:masterClrMapping/>
  </p:clrMapOvr>
  <mc:AlternateContent xmlns:mc="http://schemas.openxmlformats.org/markup-compatibility/2006">
    <mc:Choice xmlns:p14="http://schemas.microsoft.com/office/powerpoint/2010/main" Requires="p14">
      <p:transition spd="slow" p14:dur="2000" advTm="42208"/>
    </mc:Choice>
    <mc:Fallback>
      <p:transition spd="slow" advTm="42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相關圖片"/>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9696" y="-1"/>
            <a:ext cx="10922304" cy="6857997"/>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1269697" y="0"/>
            <a:ext cx="10922303" cy="6858000"/>
          </a:xfrm>
          <a:prstGeom prst="rect">
            <a:avLst/>
          </a:prstGeom>
          <a:solidFill>
            <a:schemeClr val="bg2">
              <a:lumMod val="50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剪去並圓角化單一角落矩形 5"/>
          <p:cNvSpPr/>
          <p:nvPr/>
        </p:nvSpPr>
        <p:spPr>
          <a:xfrm flipH="1">
            <a:off x="355600" y="19051"/>
            <a:ext cx="11836400" cy="6838945"/>
          </a:xfrm>
          <a:prstGeom prst="snipRoundRect">
            <a:avLst/>
          </a:prstGeom>
          <a:solidFill>
            <a:schemeClr val="accent3">
              <a:lumMod val="40000"/>
              <a:lumOff val="60000"/>
              <a:alpha val="62000"/>
            </a:schemeClr>
          </a:solidFill>
          <a:ln w="57150">
            <a:solidFill>
              <a:schemeClr val="tx1">
                <a:lumMod val="95000"/>
                <a:lumOff val="5000"/>
              </a:schemeClr>
            </a:solidFill>
            <a:prstDash val="lgDashDotDo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3" name="內容版面配置區 2"/>
          <p:cNvSpPr>
            <a:spLocks noGrp="1"/>
          </p:cNvSpPr>
          <p:nvPr>
            <p:ph idx="1"/>
          </p:nvPr>
        </p:nvSpPr>
        <p:spPr>
          <a:xfrm>
            <a:off x="1961028" y="1502087"/>
            <a:ext cx="9539640" cy="4771711"/>
          </a:xfrm>
        </p:spPr>
        <p:txBody>
          <a:bodyPr>
            <a:normAutofit lnSpcReduction="10000"/>
          </a:bodyPr>
          <a:lstStyle/>
          <a:p>
            <a:r>
              <a:rPr lang="en-US" altLang="zh-TW" sz="2400" dirty="0" smtClean="0">
                <a:latin typeface="Times New Roman" panose="02020603050405020304" pitchFamily="18" charset="0"/>
                <a:cs typeface="Times New Roman" panose="02020603050405020304" pitchFamily="18" charset="0"/>
              </a:rPr>
              <a:t>Twentieth-century literature can be broadly divided into two stylistic periods: Modernism and Postmodernism.  Both are characterized by a high degree of experimentation.</a:t>
            </a:r>
          </a:p>
          <a:p>
            <a:endParaRPr lang="en-US" altLang="zh-TW" sz="2400" dirty="0" smtClean="0">
              <a:latin typeface="Times New Roman" panose="02020603050405020304" pitchFamily="18" charset="0"/>
              <a:cs typeface="Times New Roman" panose="02020603050405020304" pitchFamily="18" charset="0"/>
            </a:endParaRPr>
          </a:p>
          <a:p>
            <a:r>
              <a:rPr lang="en-US" altLang="zh-TW" sz="2400" dirty="0" smtClean="0">
                <a:latin typeface="Times New Roman" panose="02020603050405020304" pitchFamily="18" charset="0"/>
                <a:cs typeface="Times New Roman" panose="02020603050405020304" pitchFamily="18" charset="0"/>
              </a:rPr>
              <a:t>Modernism in literature can be seen as a reaction against the nineteenth century forms, which can be thought of as assuming understanding between writer and reader.  </a:t>
            </a:r>
          </a:p>
          <a:p>
            <a:endParaRPr lang="en-US" altLang="zh-TW" sz="2400" dirty="0">
              <a:latin typeface="Times New Roman" panose="02020603050405020304" pitchFamily="18" charset="0"/>
              <a:cs typeface="Times New Roman" panose="02020603050405020304" pitchFamily="18" charset="0"/>
            </a:endParaRPr>
          </a:p>
          <a:p>
            <a:r>
              <a:rPr lang="en-US" altLang="zh-TW" sz="2400" dirty="0">
                <a:latin typeface="Times New Roman" panose="02020603050405020304" pitchFamily="18" charset="0"/>
                <a:cs typeface="Times New Roman" panose="02020603050405020304" pitchFamily="18" charset="0"/>
              </a:rPr>
              <a:t>Modernist writers express the difficulty they see in understanding and communicating how the world works.  Modernist writing seems disorganized, hard to understand.  It often portrays the action from the viewpoint of a single confused individual, rather than from the viewpoint of an all-knowing impersonal narrator outside the action.</a:t>
            </a:r>
            <a:endParaRPr lang="zh-TW" altLang="en-US" sz="2400" dirty="0">
              <a:latin typeface="Times New Roman" panose="02020603050405020304" pitchFamily="18" charset="0"/>
              <a:cs typeface="Times New Roman" panose="02020603050405020304" pitchFamily="18" charset="0"/>
            </a:endParaRPr>
          </a:p>
          <a:p>
            <a:endParaRPr lang="zh-TW" altLang="en-US" sz="2400" dirty="0">
              <a:latin typeface="Times New Roman" panose="02020603050405020304" pitchFamily="18" charset="0"/>
              <a:cs typeface="Times New Roman" panose="02020603050405020304" pitchFamily="18" charset="0"/>
            </a:endParaRPr>
          </a:p>
        </p:txBody>
      </p:sp>
      <p:sp>
        <p:nvSpPr>
          <p:cNvPr id="2" name="標題 1"/>
          <p:cNvSpPr>
            <a:spLocks noGrp="1"/>
          </p:cNvSpPr>
          <p:nvPr>
            <p:ph type="title"/>
          </p:nvPr>
        </p:nvSpPr>
        <p:spPr>
          <a:xfrm rot="5400000">
            <a:off x="-2630966" y="2576037"/>
            <a:ext cx="6858006" cy="1705924"/>
          </a:xfrm>
          <a:solidFill>
            <a:schemeClr val="accent4">
              <a:lumMod val="60000"/>
              <a:lumOff val="40000"/>
            </a:schemeClr>
          </a:solidFill>
        </p:spPr>
        <p:txBody>
          <a:bodyPr/>
          <a:lstStyle/>
          <a:p>
            <a:pPr algn="ctr"/>
            <a:r>
              <a:rPr lang="en-US" altLang="zh-TW" dirty="0" smtClean="0">
                <a:latin typeface="Times New Roman" panose="02020603050405020304" pitchFamily="18" charset="0"/>
                <a:cs typeface="Times New Roman" panose="02020603050405020304" pitchFamily="18" charset="0"/>
              </a:rPr>
              <a:t>Twentieth-century Literature </a:t>
            </a:r>
            <a:endParaRPr lang="zh-TW" altLang="en-US" dirty="0">
              <a:latin typeface="Times New Roman" panose="02020603050405020304" pitchFamily="18" charset="0"/>
              <a:cs typeface="Times New Roman" panose="02020603050405020304" pitchFamily="18" charset="0"/>
            </a:endParaRPr>
          </a:p>
        </p:txBody>
      </p:sp>
      <p:pic>
        <p:nvPicPr>
          <p:cNvPr id="7" name="音訊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68609937"/>
      </p:ext>
    </p:extLst>
  </p:cSld>
  <p:clrMapOvr>
    <a:masterClrMapping/>
  </p:clrMapOvr>
  <mc:AlternateContent xmlns:mc="http://schemas.openxmlformats.org/markup-compatibility/2006">
    <mc:Choice xmlns:p14="http://schemas.microsoft.com/office/powerpoint/2010/main" Requires="p14">
      <p:transition spd="slow" p14:dur="2000" advTm="54993"/>
    </mc:Choice>
    <mc:Fallback>
      <p:transition spd="slow" advTm="54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剪去並圓角化單一角落矩形 9"/>
          <p:cNvSpPr/>
          <p:nvPr/>
        </p:nvSpPr>
        <p:spPr>
          <a:xfrm flipH="1">
            <a:off x="67378" y="0"/>
            <a:ext cx="12124622" cy="6858000"/>
          </a:xfrm>
          <a:prstGeom prst="snipRoundRect">
            <a:avLst/>
          </a:prstGeom>
          <a:solidFill>
            <a:schemeClr val="accent4"/>
          </a:solidFill>
          <a:ln w="57150">
            <a:solidFill>
              <a:schemeClr val="tx1">
                <a:lumMod val="95000"/>
                <a:lumOff val="5000"/>
              </a:schemeClr>
            </a:solidFill>
            <a:prstDash val="lgDashDotDo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pic>
        <p:nvPicPr>
          <p:cNvPr id="16386" name="Picture 2" descr="相關圖片"/>
          <p:cNvPicPr>
            <a:picLocks noChangeAspect="1" noChangeArrowheads="1"/>
          </p:cNvPicPr>
          <p:nvPr/>
        </p:nvPicPr>
        <p:blipFill rotWithShape="1">
          <a:blip r:embed="rId4">
            <a:extLst>
              <a:ext uri="{28A0092B-C50C-407E-A947-70E740481C1C}">
                <a14:useLocalDpi xmlns:a14="http://schemas.microsoft.com/office/drawing/2010/main" val="0"/>
              </a:ext>
            </a:extLst>
          </a:blip>
          <a:srcRect l="18593" r="18889"/>
          <a:stretch/>
        </p:blipFill>
        <p:spPr bwMode="auto">
          <a:xfrm>
            <a:off x="0" y="0"/>
            <a:ext cx="4318000" cy="6906754"/>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4800600" y="2098185"/>
            <a:ext cx="6451600" cy="2677656"/>
          </a:xfrm>
          <a:prstGeom prst="rect">
            <a:avLst/>
          </a:prstGeom>
        </p:spPr>
        <p:txBody>
          <a:bodyPr wrap="square">
            <a:spAutoFit/>
          </a:bodyPr>
          <a:lstStyle/>
          <a:p>
            <a:pPr algn="just"/>
            <a:r>
              <a:rPr lang="en-US" altLang="zh-TW" sz="2400" dirty="0">
                <a:latin typeface="Times New Roman" panose="02020603050405020304" pitchFamily="18" charset="0"/>
                <a:cs typeface="Times New Roman" panose="02020603050405020304" pitchFamily="18" charset="0"/>
              </a:rPr>
              <a:t>One of the most famous of English Modernist writers is Joseph Conrad.  He was raised in Poland, but became a sailor, and ended up as the captain of a British ship.  He got British citizenship and settled in England, where he wrote his books in English.  They are modernist in their concerns with moral uncertainty: what is right? </a:t>
            </a:r>
            <a:endParaRPr lang="zh-TW" altLang="en-US" sz="2400" dirty="0">
              <a:latin typeface="Times New Roman" panose="02020603050405020304" pitchFamily="18" charset="0"/>
              <a:cs typeface="Times New Roman" panose="02020603050405020304" pitchFamily="18" charset="0"/>
            </a:endParaRPr>
          </a:p>
        </p:txBody>
      </p:sp>
      <p:pic>
        <p:nvPicPr>
          <p:cNvPr id="2" name="音訊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97598289"/>
      </p:ext>
    </p:extLst>
  </p:cSld>
  <p:clrMapOvr>
    <a:masterClrMapping/>
  </p:clrMapOvr>
  <mc:AlternateContent xmlns:mc="http://schemas.openxmlformats.org/markup-compatibility/2006">
    <mc:Choice xmlns:p14="http://schemas.microsoft.com/office/powerpoint/2010/main" Requires="p14">
      <p:transition spd="slow" p14:dur="2000" advTm="33321"/>
    </mc:Choice>
    <mc:Fallback>
      <p:transition spd="slow" advTm="33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剪去並圓角化單一角落矩形 4"/>
          <p:cNvSpPr/>
          <p:nvPr/>
        </p:nvSpPr>
        <p:spPr>
          <a:xfrm flipH="1">
            <a:off x="67378" y="0"/>
            <a:ext cx="12124622" cy="6858000"/>
          </a:xfrm>
          <a:prstGeom prst="snipRoundRect">
            <a:avLst/>
          </a:prstGeom>
          <a:solidFill>
            <a:schemeClr val="accent6">
              <a:lumMod val="50000"/>
            </a:schemeClr>
          </a:solidFill>
          <a:ln w="57150">
            <a:solidFill>
              <a:schemeClr val="bg1"/>
            </a:solidFill>
            <a:prstDash val="lgDashDotDo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pic>
        <p:nvPicPr>
          <p:cNvPr id="14338" name="Picture 2" descr="相關圖片"/>
          <p:cNvPicPr>
            <a:picLocks noChangeAspect="1" noChangeArrowheads="1"/>
          </p:cNvPicPr>
          <p:nvPr/>
        </p:nvPicPr>
        <p:blipFill rotWithShape="1">
          <a:blip r:embed="rId4">
            <a:extLst>
              <a:ext uri="{28A0092B-C50C-407E-A947-70E740481C1C}">
                <a14:useLocalDpi xmlns:a14="http://schemas.microsoft.com/office/drawing/2010/main" val="0"/>
              </a:ext>
            </a:extLst>
          </a:blip>
          <a:srcRect l="10395" r="8734"/>
          <a:stretch/>
        </p:blipFill>
        <p:spPr bwMode="auto">
          <a:xfrm>
            <a:off x="0" y="0"/>
            <a:ext cx="49403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內容版面配置區 2"/>
          <p:cNvSpPr>
            <a:spLocks noGrp="1"/>
          </p:cNvSpPr>
          <p:nvPr>
            <p:ph idx="1"/>
          </p:nvPr>
        </p:nvSpPr>
        <p:spPr>
          <a:xfrm>
            <a:off x="5461000" y="2565399"/>
            <a:ext cx="5778500" cy="3229463"/>
          </a:xfrm>
        </p:spPr>
        <p:txBody>
          <a:bodyPr>
            <a:normAutofit/>
          </a:bodyPr>
          <a:lstStyle/>
          <a:p>
            <a:pPr marL="0" indent="0">
              <a:buNone/>
            </a:pPr>
            <a:r>
              <a:rPr lang="en-US" altLang="zh-TW" sz="2400" dirty="0" smtClean="0">
                <a:solidFill>
                  <a:schemeClr val="bg1"/>
                </a:solidFill>
                <a:latin typeface="Times New Roman" panose="02020603050405020304" pitchFamily="18" charset="0"/>
                <a:cs typeface="Times New Roman" panose="02020603050405020304" pitchFamily="18" charset="0"/>
              </a:rPr>
              <a:t>Conrad’s most famous novel is Heart of Darkness (1902), a story of a riverboat journey in central Africa.  The journey is a symbolic one representing the darkness at the heart of man.  </a:t>
            </a:r>
            <a:endParaRPr lang="zh-TW" altLang="en-US" sz="2400" dirty="0">
              <a:solidFill>
                <a:schemeClr val="bg1"/>
              </a:solidFill>
              <a:latin typeface="Times New Roman" panose="02020603050405020304" pitchFamily="18" charset="0"/>
              <a:cs typeface="Times New Roman" panose="02020603050405020304" pitchFamily="18" charset="0"/>
            </a:endParaRPr>
          </a:p>
        </p:txBody>
      </p:sp>
      <p:pic>
        <p:nvPicPr>
          <p:cNvPr id="2" name="音訊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03012040"/>
      </p:ext>
    </p:extLst>
  </p:cSld>
  <p:clrMapOvr>
    <a:masterClrMapping/>
  </p:clrMapOvr>
  <mc:AlternateContent xmlns:mc="http://schemas.openxmlformats.org/markup-compatibility/2006">
    <mc:Choice xmlns:p14="http://schemas.microsoft.com/office/powerpoint/2010/main" Requires="p14">
      <p:transition spd="slow" p14:dur="2000" advTm="24267"/>
    </mc:Choice>
    <mc:Fallback>
      <p:transition spd="slow" advTm="24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ritishFestivals」的圖片搜尋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6866467"/>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0" y="-16396"/>
            <a:ext cx="12192000" cy="6858000"/>
          </a:xfrm>
          <a:prstGeom prst="rect">
            <a:avLst/>
          </a:prstGeom>
          <a:solidFill>
            <a:schemeClr val="tx2">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3597308" y="2178400"/>
            <a:ext cx="6663351" cy="4019739"/>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1973661" y="1825626"/>
            <a:ext cx="6663351" cy="4019739"/>
          </a:xfrm>
          <a:prstGeom prst="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11094213" y="3"/>
            <a:ext cx="1093141" cy="6858000"/>
          </a:xfrm>
          <a:prstGeom prst="rect">
            <a:avLst/>
          </a:prstGeom>
          <a:solidFill>
            <a:srgbClr val="C0000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p>
        </p:txBody>
      </p:sp>
      <p:sp>
        <p:nvSpPr>
          <p:cNvPr id="10" name="文字方塊 9"/>
          <p:cNvSpPr txBox="1"/>
          <p:nvPr/>
        </p:nvSpPr>
        <p:spPr>
          <a:xfrm rot="5400000">
            <a:off x="10279865" y="3265812"/>
            <a:ext cx="2731136" cy="769441"/>
          </a:xfrm>
          <a:prstGeom prst="rect">
            <a:avLst/>
          </a:prstGeom>
          <a:noFill/>
        </p:spPr>
        <p:txBody>
          <a:bodyPr wrap="square" rtlCol="0">
            <a:spAutoFit/>
          </a:bodyPr>
          <a:lstStyle/>
          <a:p>
            <a:r>
              <a:rPr lang="en-US" altLang="zh-TW" sz="4400" b="1" dirty="0" smtClean="0">
                <a:solidFill>
                  <a:schemeClr val="bg1"/>
                </a:solidFill>
              </a:rPr>
              <a:t>Chapter 5</a:t>
            </a:r>
            <a:endParaRPr lang="zh-TW" altLang="en-US" sz="4400" b="1" dirty="0">
              <a:solidFill>
                <a:schemeClr val="bg1"/>
              </a:solidFill>
            </a:endParaRPr>
          </a:p>
        </p:txBody>
      </p:sp>
      <p:sp>
        <p:nvSpPr>
          <p:cNvPr id="11" name="內容版面配置區 9"/>
          <p:cNvSpPr txBox="1">
            <a:spLocks/>
          </p:cNvSpPr>
          <p:nvPr/>
        </p:nvSpPr>
        <p:spPr>
          <a:xfrm>
            <a:off x="838200" y="1825626"/>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zh-TW" altLang="en-US" dirty="0"/>
          </a:p>
        </p:txBody>
      </p:sp>
      <p:sp>
        <p:nvSpPr>
          <p:cNvPr id="12" name="矩形 11"/>
          <p:cNvSpPr/>
          <p:nvPr/>
        </p:nvSpPr>
        <p:spPr>
          <a:xfrm>
            <a:off x="4846890" y="3126494"/>
            <a:ext cx="5444118" cy="2585323"/>
          </a:xfrm>
          <a:prstGeom prst="rect">
            <a:avLst/>
          </a:prstGeom>
        </p:spPr>
        <p:txBody>
          <a:bodyPr wrap="none">
            <a:spAutoFit/>
          </a:bodyPr>
          <a:lstStyle/>
          <a:p>
            <a:pPr algn="ctr"/>
            <a:r>
              <a:rPr lang="en-US" altLang="zh-TW" sz="5400" b="1" dirty="0">
                <a:solidFill>
                  <a:srgbClr val="FFFF00"/>
                </a:solidFill>
                <a:latin typeface="MV Boli" panose="02000500030200090000" pitchFamily="2" charset="0"/>
                <a:ea typeface="+mj-ea"/>
                <a:cs typeface="MV Boli" panose="02000500030200090000" pitchFamily="2" charset="0"/>
              </a:rPr>
              <a:t>British Holidays </a:t>
            </a:r>
            <a:endParaRPr lang="en-US" altLang="zh-TW" sz="5400" b="1" dirty="0" smtClean="0">
              <a:solidFill>
                <a:srgbClr val="FFFF00"/>
              </a:solidFill>
              <a:latin typeface="MV Boli" panose="02000500030200090000" pitchFamily="2" charset="0"/>
              <a:ea typeface="+mj-ea"/>
              <a:cs typeface="MV Boli" panose="02000500030200090000" pitchFamily="2" charset="0"/>
            </a:endParaRPr>
          </a:p>
          <a:p>
            <a:pPr algn="ctr"/>
            <a:r>
              <a:rPr lang="en-US" altLang="zh-TW" sz="5400" b="1" dirty="0" smtClean="0">
                <a:solidFill>
                  <a:srgbClr val="FFFF00"/>
                </a:solidFill>
                <a:latin typeface="MV Boli" panose="02000500030200090000" pitchFamily="2" charset="0"/>
                <a:ea typeface="+mj-ea"/>
                <a:cs typeface="MV Boli" panose="02000500030200090000" pitchFamily="2" charset="0"/>
              </a:rPr>
              <a:t>and </a:t>
            </a:r>
          </a:p>
          <a:p>
            <a:pPr algn="ctr"/>
            <a:r>
              <a:rPr lang="en-US" altLang="zh-TW" sz="5400" b="1" dirty="0" smtClean="0">
                <a:solidFill>
                  <a:srgbClr val="FFFF00"/>
                </a:solidFill>
                <a:latin typeface="MV Boli" panose="02000500030200090000" pitchFamily="2" charset="0"/>
                <a:ea typeface="+mj-ea"/>
                <a:cs typeface="MV Boli" panose="02000500030200090000" pitchFamily="2" charset="0"/>
              </a:rPr>
              <a:t>Festivals</a:t>
            </a:r>
            <a:endParaRPr lang="zh-TW" altLang="en-US" sz="5400" b="1" dirty="0">
              <a:solidFill>
                <a:srgbClr val="FFFF00"/>
              </a:solidFill>
              <a:latin typeface="MV Boli" panose="02000500030200090000" pitchFamily="2" charset="0"/>
              <a:ea typeface="+mj-ea"/>
              <a:cs typeface="MV Boli" panose="02000500030200090000" pitchFamily="2" charset="0"/>
            </a:endParaRPr>
          </a:p>
        </p:txBody>
      </p:sp>
      <p:sp>
        <p:nvSpPr>
          <p:cNvPr id="14" name="矩形 13"/>
          <p:cNvSpPr/>
          <p:nvPr/>
        </p:nvSpPr>
        <p:spPr>
          <a:xfrm>
            <a:off x="510883" y="1"/>
            <a:ext cx="831307" cy="6858000"/>
          </a:xfrm>
          <a:prstGeom prst="rect">
            <a:avLst/>
          </a:prstGeom>
          <a:solidFill>
            <a:schemeClr val="accent4"/>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052" name="Picture 4" descr="「BritishFestivals」的圖片搜尋結果"/>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912" y="2409012"/>
            <a:ext cx="4217937" cy="3064687"/>
          </a:xfrm>
          <a:prstGeom prst="flowChartAlternateProcess">
            <a:avLst/>
          </a:prstGeom>
          <a:noFill/>
          <a:extLst>
            <a:ext uri="{909E8E84-426E-40DD-AFC4-6F175D3DCCD1}">
              <a14:hiddenFill xmlns:a14="http://schemas.microsoft.com/office/drawing/2010/main">
                <a:solidFill>
                  <a:srgbClr val="FFFFFF"/>
                </a:solidFill>
              </a14:hiddenFill>
            </a:ext>
          </a:extLst>
        </p:spPr>
      </p:pic>
      <p:pic>
        <p:nvPicPr>
          <p:cNvPr id="2" name="音訊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71785523"/>
      </p:ext>
    </p:extLst>
  </p:cSld>
  <p:clrMapOvr>
    <a:masterClrMapping/>
  </p:clrMapOvr>
  <mc:AlternateContent xmlns:mc="http://schemas.openxmlformats.org/markup-compatibility/2006">
    <mc:Choice xmlns:p14="http://schemas.microsoft.com/office/powerpoint/2010/main" Requires="p14">
      <p:transition spd="slow" p14:dur="2000" advTm="4471"/>
    </mc:Choice>
    <mc:Fallback>
      <p:transition spd="slow" advTm="4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ritishFestivals」的圖片搜尋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0" y="0"/>
            <a:ext cx="12192000" cy="6858000"/>
          </a:xfrm>
          <a:prstGeom prst="rect">
            <a:avLst/>
          </a:prstGeom>
          <a:solidFill>
            <a:schemeClr val="tx2">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4258506" y="1646237"/>
            <a:ext cx="7933494" cy="3446463"/>
          </a:xfrm>
          <a:prstGeom prst="rect">
            <a:avLst/>
          </a:prstGeom>
          <a:solidFill>
            <a:schemeClr val="tx1">
              <a:lumMod val="65000"/>
              <a:lumOff val="35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內容版面配置區 2"/>
          <p:cNvSpPr txBox="1">
            <a:spLocks/>
          </p:cNvSpPr>
          <p:nvPr/>
        </p:nvSpPr>
        <p:spPr>
          <a:xfrm>
            <a:off x="5334000" y="1854200"/>
            <a:ext cx="6540500" cy="40062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TW" sz="2400" dirty="0" smtClean="0">
                <a:solidFill>
                  <a:schemeClr val="bg2"/>
                </a:solidFill>
                <a:latin typeface="Times New Roman" panose="02020603050405020304" pitchFamily="18" charset="0"/>
                <a:cs typeface="Times New Roman" panose="02020603050405020304" pitchFamily="18" charset="0"/>
              </a:rPr>
              <a:t>Throughout the year the British celebrate many holidays which reflect the religious, historical, social and cultural diversity of their country.  Some holidays are celebrated throughout the country and mark important events of the Christian calendar.  Other holidays are based on local customs and traditions which reflect the variety of experience in different regions.</a:t>
            </a:r>
            <a:endParaRPr lang="zh-TW" altLang="en-US" sz="2400" dirty="0">
              <a:solidFill>
                <a:schemeClr val="bg2"/>
              </a:solidFill>
              <a:latin typeface="Times New Roman" panose="02020603050405020304" pitchFamily="18" charset="0"/>
              <a:cs typeface="Times New Roman" panose="02020603050405020304" pitchFamily="18" charset="0"/>
            </a:endParaRPr>
          </a:p>
        </p:txBody>
      </p:sp>
      <p:pic>
        <p:nvPicPr>
          <p:cNvPr id="3074" name="Picture 2" descr="「British local customs and traditions」的圖片搜尋結果"/>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646237"/>
            <a:ext cx="5147506" cy="3446463"/>
          </a:xfrm>
          <a:prstGeom prst="rect">
            <a:avLst/>
          </a:prstGeom>
          <a:noFill/>
          <a:extLst>
            <a:ext uri="{909E8E84-426E-40DD-AFC4-6F175D3DCCD1}">
              <a14:hiddenFill xmlns:a14="http://schemas.microsoft.com/office/drawing/2010/main">
                <a:solidFill>
                  <a:srgbClr val="FFFFFF"/>
                </a:solidFill>
              </a14:hiddenFill>
            </a:ext>
          </a:extLst>
        </p:spPr>
      </p:pic>
      <p:pic>
        <p:nvPicPr>
          <p:cNvPr id="2" name="音訊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99748388"/>
      </p:ext>
    </p:extLst>
  </p:cSld>
  <p:clrMapOvr>
    <a:masterClrMapping/>
  </p:clrMapOvr>
  <mc:AlternateContent xmlns:mc="http://schemas.openxmlformats.org/markup-compatibility/2006">
    <mc:Choice xmlns:p14="http://schemas.microsoft.com/office/powerpoint/2010/main" Requires="p14">
      <p:transition spd="slow" p14:dur="2000" advTm="31191"/>
    </mc:Choice>
    <mc:Fallback>
      <p:transition spd="slow" advTm="31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rgbClr val="99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rot="5400000">
            <a:off x="8085568" y="2766218"/>
            <a:ext cx="6858000" cy="1325563"/>
          </a:xfrm>
          <a:solidFill>
            <a:srgbClr val="CC3399"/>
          </a:solidFill>
        </p:spPr>
        <p:txBody>
          <a:bodyPr/>
          <a:lstStyle/>
          <a:p>
            <a:pPr algn="ctr"/>
            <a:r>
              <a:rPr lang="en-US" altLang="zh-TW" dirty="0" smtClean="0">
                <a:solidFill>
                  <a:schemeClr val="bg1"/>
                </a:solidFill>
                <a:latin typeface="Times New Roman" panose="02020603050405020304" pitchFamily="18" charset="0"/>
                <a:cs typeface="Times New Roman" panose="02020603050405020304" pitchFamily="18" charset="0"/>
              </a:rPr>
              <a:t>Religious Holidays</a:t>
            </a:r>
            <a:endParaRPr lang="zh-TW" altLang="en-US" dirty="0">
              <a:solidFill>
                <a:schemeClr val="bg1"/>
              </a:solidFill>
              <a:latin typeface="Times New Roman" panose="02020603050405020304" pitchFamily="18" charset="0"/>
              <a:cs typeface="Times New Roman" panose="02020603050405020304" pitchFamily="18" charset="0"/>
            </a:endParaRPr>
          </a:p>
        </p:txBody>
      </p:sp>
      <p:sp>
        <p:nvSpPr>
          <p:cNvPr id="6" name="矩形 5"/>
          <p:cNvSpPr/>
          <p:nvPr/>
        </p:nvSpPr>
        <p:spPr>
          <a:xfrm>
            <a:off x="593327" y="686194"/>
            <a:ext cx="9852820" cy="5670053"/>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098" name="Picture 2" descr="「uk Christian festivals」的圖片搜尋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380" y="686194"/>
            <a:ext cx="3871119" cy="5670053"/>
          </a:xfrm>
          <a:prstGeom prst="rect">
            <a:avLst/>
          </a:prstGeom>
          <a:noFill/>
          <a:extLst>
            <a:ext uri="{909E8E84-426E-40DD-AFC4-6F175D3DCCD1}">
              <a14:hiddenFill xmlns:a14="http://schemas.microsoft.com/office/drawing/2010/main">
                <a:solidFill>
                  <a:srgbClr val="FFFFFF"/>
                </a:solidFill>
              </a14:hiddenFill>
            </a:ext>
          </a:extLst>
        </p:spPr>
      </p:pic>
      <p:sp>
        <p:nvSpPr>
          <p:cNvPr id="3" name="內容版面配置區 2"/>
          <p:cNvSpPr>
            <a:spLocks noGrp="1"/>
          </p:cNvSpPr>
          <p:nvPr>
            <p:ph idx="1"/>
          </p:nvPr>
        </p:nvSpPr>
        <p:spPr>
          <a:xfrm>
            <a:off x="4891879" y="1879600"/>
            <a:ext cx="4821669" cy="3777622"/>
          </a:xfrm>
        </p:spPr>
        <p:txBody>
          <a:bodyPr>
            <a:normAutofit/>
          </a:bodyPr>
          <a:lstStyle/>
          <a:p>
            <a:pPr marL="0" indent="0">
              <a:buNone/>
            </a:pPr>
            <a:r>
              <a:rPr lang="en-US" altLang="zh-TW" sz="2400" dirty="0" smtClean="0">
                <a:solidFill>
                  <a:srgbClr val="FF9999"/>
                </a:solidFill>
                <a:latin typeface="Times New Roman" panose="02020603050405020304" pitchFamily="18" charset="0"/>
                <a:cs typeface="Times New Roman" panose="02020603050405020304" pitchFamily="18" charset="0"/>
              </a:rPr>
              <a:t>Because of immigration and changing beliefs, most of the world’s religions are practiced in Britain, with sizeable Hindu, Jewish, Muslim and Sikh communities and numerous smaller groups.  The result is that although many Christian festivals are observed they have been adapted to fit the needs of a modern, secular society.  </a:t>
            </a:r>
            <a:endParaRPr lang="zh-TW" altLang="en-US" sz="2400" dirty="0">
              <a:solidFill>
                <a:srgbClr val="FF9999"/>
              </a:solidFill>
              <a:latin typeface="Times New Roman" panose="02020603050405020304" pitchFamily="18" charset="0"/>
              <a:cs typeface="Times New Roman" panose="02020603050405020304" pitchFamily="18" charset="0"/>
            </a:endParaRPr>
          </a:p>
        </p:txBody>
      </p:sp>
      <p:pic>
        <p:nvPicPr>
          <p:cNvPr id="4" name="音訊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36645505"/>
      </p:ext>
    </p:extLst>
  </p:cSld>
  <p:clrMapOvr>
    <a:masterClrMapping/>
  </p:clrMapOvr>
  <mc:AlternateContent xmlns:mc="http://schemas.openxmlformats.org/markup-compatibility/2006">
    <mc:Choice xmlns:p14="http://schemas.microsoft.com/office/powerpoint/2010/main" Requires="p14">
      <p:transition spd="slow" p14:dur="2000" advTm="36306"/>
    </mc:Choice>
    <mc:Fallback>
      <p:transition spd="slow" advTm="36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CC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p:cNvSpPr/>
          <p:nvPr/>
        </p:nvSpPr>
        <p:spPr>
          <a:xfrm>
            <a:off x="1452367" y="0"/>
            <a:ext cx="10218933" cy="68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內容版面配置區 2"/>
          <p:cNvSpPr>
            <a:spLocks noGrp="1"/>
          </p:cNvSpPr>
          <p:nvPr>
            <p:ph idx="1"/>
          </p:nvPr>
        </p:nvSpPr>
        <p:spPr>
          <a:xfrm>
            <a:off x="5797550" y="1937608"/>
            <a:ext cx="5467350" cy="3777622"/>
          </a:xfrm>
        </p:spPr>
        <p:txBody>
          <a:bodyPr>
            <a:normAutofit/>
          </a:bodyPr>
          <a:lstStyle/>
          <a:p>
            <a:pPr marL="0" indent="0">
              <a:buNone/>
            </a:pPr>
            <a:r>
              <a:rPr lang="en-US" altLang="zh-TW" sz="2400" dirty="0" smtClean="0">
                <a:latin typeface="Times New Roman" panose="02020603050405020304" pitchFamily="18" charset="0"/>
                <a:cs typeface="Times New Roman" panose="02020603050405020304" pitchFamily="18" charset="0"/>
              </a:rPr>
              <a:t>Christmas is the biggest and best loved British holiday.  Schools close for the holiday period, as do shops and offices, so people can spend time at home with their families.  Christmas is celebrated by most Britons by exchanging gifts and Christmas cards, preparing holiday foods, and decorating homes and workplaces with colored lights, Christmas trees and ornaments. </a:t>
            </a:r>
            <a:endParaRPr lang="zh-TW" altLang="en-US" sz="2400" dirty="0">
              <a:latin typeface="Times New Roman" panose="02020603050405020304" pitchFamily="18" charset="0"/>
              <a:cs typeface="Times New Roman" panose="02020603050405020304" pitchFamily="18" charset="0"/>
            </a:endParaRPr>
          </a:p>
        </p:txBody>
      </p:sp>
      <p:pic>
        <p:nvPicPr>
          <p:cNvPr id="5128" name="Picture 8" descr="相關圖片"/>
          <p:cNvPicPr>
            <a:picLocks noChangeAspect="1" noChangeArrowheads="1"/>
          </p:cNvPicPr>
          <p:nvPr/>
        </p:nvPicPr>
        <p:blipFill rotWithShape="1">
          <a:blip r:embed="rId4">
            <a:extLst>
              <a:ext uri="{28A0092B-C50C-407E-A947-70E740481C1C}">
                <a14:useLocalDpi xmlns:a14="http://schemas.microsoft.com/office/drawing/2010/main" val="0"/>
              </a:ext>
            </a:extLst>
          </a:blip>
          <a:srcRect l="14192" r="27995"/>
          <a:stretch/>
        </p:blipFill>
        <p:spPr bwMode="auto">
          <a:xfrm>
            <a:off x="0" y="-1"/>
            <a:ext cx="5270500" cy="6837405"/>
          </a:xfrm>
          <a:prstGeom prst="rect">
            <a:avLst/>
          </a:prstGeom>
          <a:noFill/>
          <a:extLst>
            <a:ext uri="{909E8E84-426E-40DD-AFC4-6F175D3DCCD1}">
              <a14:hiddenFill xmlns:a14="http://schemas.microsoft.com/office/drawing/2010/main">
                <a:solidFill>
                  <a:srgbClr val="FFFFFF"/>
                </a:solidFill>
              </a14:hiddenFill>
            </a:ext>
          </a:extLst>
        </p:spPr>
      </p:pic>
      <p:pic>
        <p:nvPicPr>
          <p:cNvPr id="2" name="音訊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1456880"/>
      </p:ext>
    </p:extLst>
  </p:cSld>
  <p:clrMapOvr>
    <a:masterClrMapping/>
  </p:clrMapOvr>
  <mc:AlternateContent xmlns:mc="http://schemas.openxmlformats.org/markup-compatibility/2006">
    <mc:Choice xmlns:p14="http://schemas.microsoft.com/office/powerpoint/2010/main" Requires="p14">
      <p:transition spd="slow" p14:dur="2000" advTm="35482"/>
    </mc:Choice>
    <mc:Fallback>
      <p:transition spd="slow" advTm="35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p:cNvSpPr/>
          <p:nvPr/>
        </p:nvSpPr>
        <p:spPr>
          <a:xfrm>
            <a:off x="1871467" y="0"/>
            <a:ext cx="9876033" cy="68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Picture 4" descr="「uk Christmas」的圖片搜尋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899025" cy="6869453"/>
          </a:xfrm>
          <a:prstGeom prst="rect">
            <a:avLst/>
          </a:prstGeom>
          <a:noFill/>
          <a:extLst>
            <a:ext uri="{909E8E84-426E-40DD-AFC4-6F175D3DCCD1}">
              <a14:hiddenFill xmlns:a14="http://schemas.microsoft.com/office/drawing/2010/main">
                <a:solidFill>
                  <a:srgbClr val="FFFFFF"/>
                </a:solidFill>
              </a14:hiddenFill>
            </a:ext>
          </a:extLst>
        </p:spPr>
      </p:pic>
      <p:sp>
        <p:nvSpPr>
          <p:cNvPr id="3" name="內容版面配置區 2"/>
          <p:cNvSpPr>
            <a:spLocks noGrp="1"/>
          </p:cNvSpPr>
          <p:nvPr>
            <p:ph idx="1"/>
          </p:nvPr>
        </p:nvSpPr>
        <p:spPr>
          <a:xfrm>
            <a:off x="5257799" y="800100"/>
            <a:ext cx="5981701" cy="5753099"/>
          </a:xfrm>
        </p:spPr>
        <p:txBody>
          <a:bodyPr>
            <a:normAutofit/>
          </a:bodyPr>
          <a:lstStyle/>
          <a:p>
            <a:r>
              <a:rPr lang="en-US" altLang="zh-TW" sz="2400" dirty="0" smtClean="0">
                <a:latin typeface="Times New Roman" panose="02020603050405020304" pitchFamily="18" charset="0"/>
                <a:cs typeface="Times New Roman" panose="02020603050405020304" pitchFamily="18" charset="0"/>
              </a:rPr>
              <a:t>Another British Christmas tradition is to hear the Queen give her Christmas message to her realm over the television and radio.  </a:t>
            </a:r>
          </a:p>
          <a:p>
            <a:endParaRPr lang="en-US" altLang="zh-TW" sz="2400" dirty="0" smtClean="0">
              <a:latin typeface="Times New Roman" panose="02020603050405020304" pitchFamily="18" charset="0"/>
              <a:cs typeface="Times New Roman" panose="02020603050405020304" pitchFamily="18" charset="0"/>
            </a:endParaRPr>
          </a:p>
          <a:p>
            <a:r>
              <a:rPr lang="en-US" altLang="zh-TW" sz="2400" dirty="0" smtClean="0">
                <a:latin typeface="Times New Roman" panose="02020603050405020304" pitchFamily="18" charset="0"/>
                <a:cs typeface="Times New Roman" panose="02020603050405020304" pitchFamily="18" charset="0"/>
              </a:rPr>
              <a:t>A third British tradition, which is also celebrated in countries with British heritages, is Boxing Day, which falls on the day after Christmas.  Traditionally, it was on Boxing Day that people gave Christmas gifts or money to their staff or servants.  Now that most British people do not have servants, this custom is no longer observed and most people cannot tell you what one is supposed to do on Boxing Day. Boxing Day is a day for visiting, eating, and relaxing. </a:t>
            </a:r>
            <a:endParaRPr lang="zh-TW" altLang="en-US" sz="2400" dirty="0">
              <a:latin typeface="Times New Roman" panose="02020603050405020304" pitchFamily="18" charset="0"/>
              <a:cs typeface="Times New Roman" panose="02020603050405020304" pitchFamily="18" charset="0"/>
            </a:endParaRPr>
          </a:p>
        </p:txBody>
      </p:sp>
      <p:pic>
        <p:nvPicPr>
          <p:cNvPr id="2" name="音訊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50062547"/>
      </p:ext>
    </p:extLst>
  </p:cSld>
  <p:clrMapOvr>
    <a:masterClrMapping/>
  </p:clrMapOvr>
  <mc:AlternateContent xmlns:mc="http://schemas.openxmlformats.org/markup-compatibility/2006">
    <mc:Choice xmlns:p14="http://schemas.microsoft.com/office/powerpoint/2010/main" Requires="p14">
      <p:transition spd="slow" p14:dur="2000" advTm="71352"/>
    </mc:Choice>
    <mc:Fallback>
      <p:transition spd="slow" advTm="713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966</TotalTime>
  <Words>6535</Words>
  <Application>Microsoft Office PowerPoint</Application>
  <PresentationFormat>寬螢幕</PresentationFormat>
  <Paragraphs>237</Paragraphs>
  <Slides>108</Slides>
  <Notes>9</Notes>
  <HiddenSlides>0</HiddenSlides>
  <MMClips>108</MMClips>
  <ScaleCrop>false</ScaleCrop>
  <HeadingPairs>
    <vt:vector size="6" baseType="variant">
      <vt:variant>
        <vt:lpstr>使用字型</vt:lpstr>
      </vt:variant>
      <vt:variant>
        <vt:i4>9</vt:i4>
      </vt:variant>
      <vt:variant>
        <vt:lpstr>佈景主題</vt:lpstr>
      </vt:variant>
      <vt:variant>
        <vt:i4>1</vt:i4>
      </vt:variant>
      <vt:variant>
        <vt:lpstr>投影片標題</vt:lpstr>
      </vt:variant>
      <vt:variant>
        <vt:i4>108</vt:i4>
      </vt:variant>
    </vt:vector>
  </HeadingPairs>
  <TitlesOfParts>
    <vt:vector size="118" baseType="lpstr">
      <vt:lpstr>AR CENA</vt:lpstr>
      <vt:lpstr>Segoe UI Black</vt:lpstr>
      <vt:lpstr>新細明體</vt:lpstr>
      <vt:lpstr>Arial</vt:lpstr>
      <vt:lpstr>Calibri</vt:lpstr>
      <vt:lpstr>Calibri Light</vt:lpstr>
      <vt:lpstr>MV Boli</vt:lpstr>
      <vt:lpstr>Times New Roman</vt:lpstr>
      <vt:lpstr>Vladimir Script</vt:lpstr>
      <vt:lpstr>Office 佈景主題</vt:lpstr>
      <vt:lpstr>Intercultural Communication</vt:lpstr>
      <vt:lpstr>PowerPoint 簡報</vt:lpstr>
      <vt:lpstr>PowerPoint 簡報</vt:lpstr>
      <vt:lpstr>Take it off or put it on</vt:lpstr>
      <vt:lpstr>PowerPoint 簡報</vt:lpstr>
      <vt:lpstr>Dress</vt:lpstr>
      <vt:lpstr>Religion and Sex: Protocol at Its Pinnacle</vt:lpstr>
      <vt:lpstr>Where religion is a religion</vt:lpstr>
      <vt:lpstr>PowerPoint 簡報</vt:lpstr>
      <vt:lpstr>PowerPoint 簡報</vt:lpstr>
      <vt:lpstr>PowerPoint 簡報</vt:lpstr>
      <vt:lpstr>PowerPoint 簡報</vt:lpstr>
      <vt:lpstr>PowerPoint 簡報</vt:lpstr>
      <vt:lpstr>After-hours etiquette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British Literature</vt:lpstr>
      <vt:lpstr>PowerPoint 簡報</vt:lpstr>
      <vt:lpstr>PowerPoint 簡報</vt:lpstr>
      <vt:lpstr>PowerPoint 簡報</vt:lpstr>
      <vt:lpstr>PowerPoint 簡報</vt:lpstr>
      <vt:lpstr>Elizabethan Drama</vt:lpstr>
      <vt:lpstr>PowerPoint 簡報</vt:lpstr>
      <vt:lpstr>PowerPoint 簡報</vt:lpstr>
      <vt:lpstr>The Nineteenth-century Novel</vt:lpstr>
      <vt:lpstr>PowerPoint 簡報</vt:lpstr>
      <vt:lpstr>PowerPoint 簡報</vt:lpstr>
      <vt:lpstr>PowerPoint 簡報</vt:lpstr>
      <vt:lpstr>PowerPoint 簡報</vt:lpstr>
      <vt:lpstr>Twentieth-century Literature </vt:lpstr>
      <vt:lpstr>PowerPoint 簡報</vt:lpstr>
      <vt:lpstr>PowerPoint 簡報</vt:lpstr>
      <vt:lpstr>PowerPoint 簡報</vt:lpstr>
      <vt:lpstr>PowerPoint 簡報</vt:lpstr>
      <vt:lpstr>Religious Holidays</vt:lpstr>
      <vt:lpstr>PowerPoint 簡報</vt:lpstr>
      <vt:lpstr>PowerPoint 簡報</vt:lpstr>
      <vt:lpstr>PowerPoint 簡報</vt:lpstr>
      <vt:lpstr>PowerPoint 簡報</vt:lpstr>
      <vt:lpstr>National Holidays</vt:lpstr>
      <vt:lpstr>Holidays in four nations</vt:lpstr>
      <vt:lpstr>PowerPoint 簡報</vt:lpstr>
      <vt:lpstr>North Ireland</vt:lpstr>
      <vt:lpstr>Robert Burns’night</vt:lpstr>
      <vt:lpstr>Halloween (31 October) </vt:lpstr>
      <vt:lpstr>Wales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Intercultural Communication(1)</dc:title>
  <dc:creator>user</dc:creator>
  <cp:lastModifiedBy>user</cp:lastModifiedBy>
  <cp:revision>159</cp:revision>
  <dcterms:created xsi:type="dcterms:W3CDTF">2019-09-23T07:30:15Z</dcterms:created>
  <dcterms:modified xsi:type="dcterms:W3CDTF">2019-11-20T08:48:46Z</dcterms:modified>
</cp:coreProperties>
</file>