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A3EE-6D3E-4F9F-AD2C-095EC0258FAC}" type="datetimeFigureOut">
              <a:rPr lang="zh-TW" altLang="en-US" smtClean="0"/>
              <a:t>2016/7/28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DB2F-9331-477E-9A22-F1348BF1D5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982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A3EE-6D3E-4F9F-AD2C-095EC0258FAC}" type="datetimeFigureOut">
              <a:rPr lang="zh-TW" altLang="en-US" smtClean="0"/>
              <a:t>2016/7/28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DB2F-9331-477E-9A22-F1348BF1D5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23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A3EE-6D3E-4F9F-AD2C-095EC0258FAC}" type="datetimeFigureOut">
              <a:rPr lang="zh-TW" altLang="en-US" smtClean="0"/>
              <a:t>2016/7/28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DB2F-9331-477E-9A22-F1348BF1D5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2135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F41C-8C66-4591-8468-656D4E7F34A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2524-EE07-4AFF-A65F-C3A40E55A39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46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F41C-8C66-4591-8468-656D4E7F34A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2524-EE07-4AFF-A65F-C3A40E55A39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78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F41C-8C66-4591-8468-656D4E7F34A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2524-EE07-4AFF-A65F-C3A40E55A39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44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F41C-8C66-4591-8468-656D4E7F34A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2524-EE07-4AFF-A65F-C3A40E55A39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54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F41C-8C66-4591-8468-656D4E7F34A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2524-EE07-4AFF-A65F-C3A40E55A39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08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F41C-8C66-4591-8468-656D4E7F34A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2524-EE07-4AFF-A65F-C3A40E55A39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6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F41C-8C66-4591-8468-656D4E7F34A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2524-EE07-4AFF-A65F-C3A40E55A39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05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F41C-8C66-4591-8468-656D4E7F34A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2524-EE07-4AFF-A65F-C3A40E55A39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5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A3EE-6D3E-4F9F-AD2C-095EC0258FAC}" type="datetimeFigureOut">
              <a:rPr lang="zh-TW" altLang="en-US" smtClean="0"/>
              <a:t>2016/7/28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DB2F-9331-477E-9A22-F1348BF1D5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0073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F41C-8C66-4591-8468-656D4E7F34A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2524-EE07-4AFF-A65F-C3A40E55A39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60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F41C-8C66-4591-8468-656D4E7F34A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2524-EE07-4AFF-A65F-C3A40E55A39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F41C-8C66-4591-8468-656D4E7F34A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2524-EE07-4AFF-A65F-C3A40E55A39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2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A3EE-6D3E-4F9F-AD2C-095EC0258FAC}" type="datetimeFigureOut">
              <a:rPr lang="zh-TW" altLang="en-US" smtClean="0"/>
              <a:t>2016/7/28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DB2F-9331-477E-9A22-F1348BF1D5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2368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A3EE-6D3E-4F9F-AD2C-095EC0258FAC}" type="datetimeFigureOut">
              <a:rPr lang="zh-TW" altLang="en-US" smtClean="0"/>
              <a:t>2016/7/28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DB2F-9331-477E-9A22-F1348BF1D5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693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A3EE-6D3E-4F9F-AD2C-095EC0258FAC}" type="datetimeFigureOut">
              <a:rPr lang="zh-TW" altLang="en-US" smtClean="0"/>
              <a:t>2016/7/28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DB2F-9331-477E-9A22-F1348BF1D5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2664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A3EE-6D3E-4F9F-AD2C-095EC0258FAC}" type="datetimeFigureOut">
              <a:rPr lang="zh-TW" altLang="en-US" smtClean="0"/>
              <a:t>2016/7/28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DB2F-9331-477E-9A22-F1348BF1D5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7509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A3EE-6D3E-4F9F-AD2C-095EC0258FAC}" type="datetimeFigureOut">
              <a:rPr lang="zh-TW" altLang="en-US" smtClean="0"/>
              <a:t>2016/7/28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DB2F-9331-477E-9A22-F1348BF1D5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951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A3EE-6D3E-4F9F-AD2C-095EC0258FAC}" type="datetimeFigureOut">
              <a:rPr lang="zh-TW" altLang="en-US" smtClean="0"/>
              <a:t>2016/7/28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DB2F-9331-477E-9A22-F1348BF1D5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6720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A3EE-6D3E-4F9F-AD2C-095EC0258FAC}" type="datetimeFigureOut">
              <a:rPr lang="zh-TW" altLang="en-US" smtClean="0"/>
              <a:t>2016/7/28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DB2F-9331-477E-9A22-F1348BF1D5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1358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9A3EE-6D3E-4F9F-AD2C-095EC0258FAC}" type="datetimeFigureOut">
              <a:rPr lang="zh-TW" altLang="en-US" smtClean="0"/>
              <a:t>2016/7/28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8DB2F-9331-477E-9A22-F1348BF1D5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328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95536" y="260647"/>
            <a:ext cx="6912768" cy="961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8359358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95536" y="6525344"/>
            <a:ext cx="21336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F41C-8C66-4591-8468-656D4E7F34A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2016/7/28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31840" y="6525344"/>
            <a:ext cx="28956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638367" y="6525344"/>
            <a:ext cx="21336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E2524-EE07-4AFF-A65F-C3A40E55A39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77" y="260648"/>
            <a:ext cx="1446590" cy="961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文字方塊 7"/>
          <p:cNvSpPr txBox="1"/>
          <p:nvPr userDrawn="1"/>
        </p:nvSpPr>
        <p:spPr>
          <a:xfrm>
            <a:off x="7325377" y="260647"/>
            <a:ext cx="1446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海洋運動觀光實務</a:t>
            </a:r>
          </a:p>
        </p:txBody>
      </p:sp>
    </p:spTree>
    <p:extLst>
      <p:ext uri="{BB962C8B-B14F-4D97-AF65-F5344CB8AC3E}">
        <p14:creationId xmlns:p14="http://schemas.microsoft.com/office/powerpoint/2010/main" val="147707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200" b="1" kern="1200">
          <a:solidFill>
            <a:srgbClr val="9900CC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69875" indent="-2698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b="1" kern="1200">
          <a:solidFill>
            <a:srgbClr val="0033CC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39750" indent="-2698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b="1" kern="1200">
          <a:solidFill>
            <a:srgbClr val="336600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722313" indent="-18256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b="1" kern="1200">
          <a:solidFill>
            <a:schemeClr val="accent2">
              <a:lumMod val="7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981075" indent="-258763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165225" indent="-1841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996652"/>
          </a:xfrm>
        </p:spPr>
        <p:txBody>
          <a:bodyPr>
            <a:normAutofit/>
          </a:bodyPr>
          <a:lstStyle/>
          <a:p>
            <a:r>
              <a:rPr lang="zh-TW" altLang="en-US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海洋運動觀光實務</a:t>
            </a:r>
            <a:endParaRPr lang="zh-TW" altLang="en-US" sz="4600" dirty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75656" y="5877272"/>
            <a:ext cx="6400800" cy="9502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dirty="0" smtClean="0">
                <a:solidFill>
                  <a:srgbClr val="0033CC"/>
                </a:solidFill>
              </a:rPr>
              <a:t>國立澎湖科技大學</a:t>
            </a:r>
            <a:endParaRPr lang="en-US" altLang="zh-TW" dirty="0" smtClean="0">
              <a:solidFill>
                <a:srgbClr val="0033CC"/>
              </a:solidFill>
            </a:endParaRPr>
          </a:p>
          <a:p>
            <a:pPr>
              <a:spcBef>
                <a:spcPts val="0"/>
              </a:spcBef>
            </a:pPr>
            <a:r>
              <a:rPr lang="zh-TW" altLang="en-US" dirty="0">
                <a:solidFill>
                  <a:srgbClr val="0033CC"/>
                </a:solidFill>
              </a:rPr>
              <a:t>海洋運動與遊憩</a:t>
            </a:r>
            <a:r>
              <a:rPr lang="zh-TW" altLang="en-US" dirty="0" smtClean="0">
                <a:solidFill>
                  <a:srgbClr val="0033CC"/>
                </a:solidFill>
              </a:rPr>
              <a:t>系  胡俊傑</a:t>
            </a:r>
            <a:endParaRPr lang="zh-TW" altLang="en-US" dirty="0">
              <a:solidFill>
                <a:srgbClr val="0033CC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54727"/>
            <a:ext cx="9144000" cy="430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864096"/>
          </a:xfrm>
        </p:spPr>
        <p:txBody>
          <a:bodyPr/>
          <a:lstStyle/>
          <a:p>
            <a:r>
              <a:rPr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海洋運動</a:t>
            </a:r>
            <a:r>
              <a:rPr lang="zh-TW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觀光</a:t>
            </a:r>
            <a:r>
              <a:rPr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的興起與發展</a:t>
            </a:r>
            <a:endParaRPr lang="en-US" altLang="zh-TW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144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觀光休閒已成為全球重要產業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12776"/>
            <a:ext cx="8359358" cy="496855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由於</a:t>
            </a:r>
            <a:r>
              <a:rPr lang="zh-TW" altLang="en-US" dirty="0"/>
              <a:t>科技與經濟的迅速</a:t>
            </a:r>
            <a:r>
              <a:rPr lang="zh-TW" altLang="en-US" dirty="0" smtClean="0"/>
              <a:t>發展生產力隨</a:t>
            </a:r>
            <a:r>
              <a:rPr lang="zh-TW" altLang="en-US" dirty="0"/>
              <a:t>之提昇</a:t>
            </a:r>
            <a:r>
              <a:rPr lang="zh-TW" altLang="en-US" dirty="0" smtClean="0"/>
              <a:t>，因而有利於工作</a:t>
            </a:r>
            <a:r>
              <a:rPr lang="zh-TW" altLang="en-US" dirty="0"/>
              <a:t>時間縮短</a:t>
            </a:r>
            <a:r>
              <a:rPr lang="zh-TW" altLang="en-US" dirty="0" smtClean="0"/>
              <a:t>，也</a:t>
            </a:r>
            <a:r>
              <a:rPr lang="zh-TW" altLang="en-US" dirty="0"/>
              <a:t>增加了觀光休閒的</a:t>
            </a:r>
            <a:r>
              <a:rPr lang="zh-TW" altLang="en-US" dirty="0" smtClean="0"/>
              <a:t>機會。</a:t>
            </a:r>
            <a:endParaRPr lang="en-US" altLang="zh-TW" dirty="0" smtClean="0"/>
          </a:p>
          <a:p>
            <a:r>
              <a:rPr lang="zh-TW" altLang="en-US" dirty="0" smtClean="0"/>
              <a:t>勞工意識的抬頭，以及各國修法規定工時上限並制訂鼓勵勞工休假的政策，讓觀光產業迅速發展。</a:t>
            </a:r>
            <a:endParaRPr lang="en-US" altLang="zh-TW" dirty="0"/>
          </a:p>
          <a:p>
            <a:r>
              <a:rPr lang="zh-TW" altLang="en-US" dirty="0" smtClean="0"/>
              <a:t>追求</a:t>
            </a:r>
            <a:r>
              <a:rPr lang="zh-TW" altLang="en-US" dirty="0"/>
              <a:t>休閒或樂趣已成為一個國家在經濟發展過程、中所不可或缺的一部份。提升國民生活與精神，以及追求卓越與享受生活，成為全球性的社會現象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r>
              <a:rPr lang="zh-TW" altLang="en-US" dirty="0" smtClean="0"/>
              <a:t>觀光</a:t>
            </a:r>
            <a:r>
              <a:rPr lang="zh-TW" altLang="en-US" dirty="0"/>
              <a:t>休閒遂成為一個龐大且快速發展的全球性產業，其產值</a:t>
            </a:r>
            <a:r>
              <a:rPr lang="zh-TW" altLang="en-US" dirty="0" smtClean="0"/>
              <a:t>亦隨著</a:t>
            </a:r>
            <a:r>
              <a:rPr lang="zh-TW" altLang="en-US" dirty="0"/>
              <a:t>各國的經濟發展而逐年擴大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觀光</a:t>
            </a:r>
            <a:r>
              <a:rPr lang="zh-TW" altLang="en-US" dirty="0" smtClean="0"/>
              <a:t>休閒產業已被</a:t>
            </a:r>
            <a:r>
              <a:rPr lang="zh-TW" altLang="en-US" dirty="0"/>
              <a:t>喻</a:t>
            </a:r>
            <a:r>
              <a:rPr lang="zh-TW" altLang="en-US" dirty="0" smtClean="0"/>
              <a:t>為</a:t>
            </a:r>
            <a:r>
              <a:rPr lang="en-US" altLang="zh-TW" dirty="0" smtClean="0"/>
              <a:t>21</a:t>
            </a:r>
            <a:r>
              <a:rPr lang="zh-TW" altLang="en-US" dirty="0" smtClean="0"/>
              <a:t>世紀的產業</a:t>
            </a:r>
            <a:r>
              <a:rPr lang="zh-TW" altLang="en-US" dirty="0"/>
              <a:t>金礦。</a:t>
            </a:r>
          </a:p>
        </p:txBody>
      </p:sp>
    </p:spTree>
    <p:extLst>
      <p:ext uri="{BB962C8B-B14F-4D97-AF65-F5344CB8AC3E}">
        <p14:creationId xmlns:p14="http://schemas.microsoft.com/office/powerpoint/2010/main" val="250233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000" dirty="0" smtClean="0"/>
              <a:t>觀光休閒產業與海洋的連結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人類對休閒的</a:t>
            </a:r>
            <a:r>
              <a:rPr lang="zh-TW" altLang="en-US" dirty="0" smtClean="0"/>
              <a:t>需求的增加，也同時</a:t>
            </a:r>
            <a:r>
              <a:rPr lang="zh-TW" altLang="en-US" dirty="0"/>
              <a:t>導致對土地需求的快速增加</a:t>
            </a:r>
            <a:r>
              <a:rPr lang="zh-TW" altLang="en-US" dirty="0" smtClean="0"/>
              <a:t>，但地表只有</a:t>
            </a:r>
            <a:r>
              <a:rPr lang="en-US" altLang="zh-TW" dirty="0" smtClean="0"/>
              <a:t>1/4</a:t>
            </a:r>
            <a:r>
              <a:rPr lang="zh-TW" altLang="en-US" dirty="0" smtClean="0"/>
              <a:t>是陸地，因而</a:t>
            </a:r>
            <a:r>
              <a:rPr lang="zh-TW" altLang="en-US" dirty="0"/>
              <a:t>排擠到居住、生產及交通的</a:t>
            </a:r>
            <a:r>
              <a:rPr lang="zh-TW" altLang="en-US" dirty="0" smtClean="0"/>
              <a:t>空間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人類並不生活在海洋上，但海洋卻是人類消費和生產所不可缺少的物質和能量的源泉。</a:t>
            </a:r>
          </a:p>
          <a:p>
            <a:pPr lvl="1"/>
            <a:r>
              <a:rPr lang="zh-TW" altLang="en-US" dirty="0"/>
              <a:t>海洋提供</a:t>
            </a:r>
            <a:r>
              <a:rPr lang="zh-TW" altLang="en-US" dirty="0">
                <a:solidFill>
                  <a:srgbClr val="FF3300"/>
                </a:solidFill>
              </a:rPr>
              <a:t>食物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FF3300"/>
                </a:solidFill>
              </a:rPr>
              <a:t>礦產</a:t>
            </a:r>
            <a:r>
              <a:rPr lang="zh-TW" altLang="en-US" dirty="0"/>
              <a:t>、</a:t>
            </a:r>
            <a:r>
              <a:rPr lang="zh-TW" altLang="en-US" dirty="0" smtClean="0">
                <a:solidFill>
                  <a:srgbClr val="FF3300"/>
                </a:solidFill>
              </a:rPr>
              <a:t>能源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pPr lvl="1"/>
            <a:r>
              <a:rPr lang="zh-TW" altLang="en-US" dirty="0"/>
              <a:t>海洋具有巨大的自凈能力。污染物進入海洋後，在物理的、化學的、生物的和地質的綜合作用下，不斷地被擴散、稀釋、氧化、還原和降解。</a:t>
            </a:r>
          </a:p>
          <a:p>
            <a:pPr lvl="1"/>
            <a:r>
              <a:rPr lang="zh-TW" altLang="en-US" dirty="0"/>
              <a:t>海洋能調節地球濕氣跟溫度的作用，維持大氣中二氧化碳與氧的適宜濃度，有助於調節陸地氣候</a:t>
            </a:r>
            <a:r>
              <a:rPr lang="zh-TW" altLang="en-US" dirty="0" smtClean="0"/>
              <a:t>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674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000" dirty="0"/>
              <a:t>觀光休閒產業與海洋的連結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地表有</a:t>
            </a:r>
            <a:r>
              <a:rPr lang="en-US" altLang="zh-TW" dirty="0"/>
              <a:t>71</a:t>
            </a:r>
            <a:r>
              <a:rPr lang="zh-TW" altLang="en-US" dirty="0"/>
              <a:t>％左右的面積是由海洋所覆蓋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海洋除了是</a:t>
            </a:r>
            <a:r>
              <a:rPr lang="zh-TW" altLang="en-US" dirty="0"/>
              <a:t>全球生命支援系統的一個重要</a:t>
            </a:r>
            <a:r>
              <a:rPr lang="zh-TW" altLang="en-US" dirty="0" smtClean="0"/>
              <a:t>組成，不</a:t>
            </a:r>
            <a:r>
              <a:rPr lang="zh-TW" altLang="en-US" dirty="0"/>
              <a:t>但是生命與文化的起源地</a:t>
            </a:r>
            <a:r>
              <a:rPr lang="zh-TW" altLang="en-US" dirty="0" smtClean="0"/>
              <a:t>，提供人類糧食</a:t>
            </a:r>
            <a:r>
              <a:rPr lang="zh-TW" altLang="en-US" dirty="0"/>
              <a:t>與生計的重要</a:t>
            </a:r>
            <a:r>
              <a:rPr lang="zh-TW" altLang="en-US" dirty="0" smtClean="0"/>
              <a:t>元素，更</a:t>
            </a:r>
            <a:r>
              <a:rPr lang="zh-TW" altLang="en-US" dirty="0"/>
              <a:t>提供人類</a:t>
            </a:r>
            <a:r>
              <a:rPr lang="zh-TW" altLang="en-US" dirty="0" smtClean="0"/>
              <a:t>運輸的最佳渠道。</a:t>
            </a:r>
            <a:endParaRPr lang="en-US" altLang="zh-TW" dirty="0" smtClean="0"/>
          </a:p>
          <a:p>
            <a:r>
              <a:rPr lang="zh-TW" altLang="en-US" dirty="0" smtClean="0"/>
              <a:t>許多</a:t>
            </a:r>
            <a:r>
              <a:rPr lang="zh-TW" altLang="en-US" dirty="0"/>
              <a:t>進步國家的繁榮發展無一不證明海洋在經濟社會發展中的巨大作用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今日的海洋更發展成為人類</a:t>
            </a:r>
            <a:r>
              <a:rPr lang="zh-TW" altLang="en-US" dirty="0"/>
              <a:t>從事觀光休閒或運動的重要場所</a:t>
            </a:r>
            <a:r>
              <a:rPr lang="zh-TW" altLang="en-US" dirty="0" smtClean="0"/>
              <a:t>。因此</a:t>
            </a:r>
            <a:r>
              <a:rPr lang="zh-TW" altLang="en-US" dirty="0"/>
              <a:t>利用地表廣大的海域，將是未來觀光旅遊及運動休閒產業發展的趨勢</a:t>
            </a:r>
            <a:r>
              <a:rPr lang="zh-TW" altLang="en-US" dirty="0" smtClean="0"/>
              <a:t>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2578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 smtClean="0"/>
              <a:t>海洋觀光休閒的發展與沿革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zh-TW" altLang="en-US" dirty="0"/>
              <a:t>長久以來，海洋便提供許多觀光遊憩的機會，人類也不斷地被吸引到海邊去從事遊樂活動，主要是為了滿足身、心、靈上的需求</a:t>
            </a:r>
            <a:r>
              <a:rPr lang="zh-TW" altLang="en-US" dirty="0" smtClean="0"/>
              <a:t>。十九</a:t>
            </a:r>
            <a:r>
              <a:rPr lang="zh-TW" altLang="en-US" dirty="0"/>
              <a:t>世紀歐洲的海濱渡假開始發展起來，一直到二十世紀逐漸到達高峰，直至今天，親近海洋、征服海洋已成為人類居住或休閒的重要選項之一。 </a:t>
            </a:r>
            <a:endParaRPr lang="en-US" altLang="zh-TW" dirty="0" smtClean="0"/>
          </a:p>
          <a:p>
            <a:pPr algn="just"/>
            <a:r>
              <a:rPr lang="zh-TW" altLang="en-US" dirty="0"/>
              <a:t>根據保守的估計，人類有超過</a:t>
            </a:r>
            <a:r>
              <a:rPr lang="en-US" altLang="zh-TW" dirty="0"/>
              <a:t>60</a:t>
            </a:r>
            <a:r>
              <a:rPr lang="zh-TW" altLang="en-US" dirty="0"/>
              <a:t>％的人口是居住在離海岸</a:t>
            </a:r>
            <a:r>
              <a:rPr lang="en-US" altLang="zh-TW" dirty="0"/>
              <a:t>50</a:t>
            </a:r>
            <a:r>
              <a:rPr lang="zh-TW" altLang="en-US" dirty="0"/>
              <a:t>公里範圍內，全球以海洋及海岸為主體的休閒旅遊型態，都吸引蜂擁而至的遊客，其發展也為相關的行業帶來龐大的商機。 </a:t>
            </a:r>
          </a:p>
          <a:p>
            <a:r>
              <a:rPr lang="zh-TW" altLang="en-US" dirty="0" smtClean="0"/>
              <a:t>其中</a:t>
            </a:r>
            <a:r>
              <a:rPr lang="zh-TW" altLang="en-US" dirty="0"/>
              <a:t>有關海洋運動與觀光，更將在</a:t>
            </a:r>
            <a:r>
              <a:rPr lang="en-US" altLang="zh-TW" dirty="0"/>
              <a:t>21</a:t>
            </a:r>
            <a:r>
              <a:rPr lang="zh-TW" altLang="en-US" dirty="0"/>
              <a:t>世紀盛行，並為相關的產業帶來龐大的商機，其重要性不可言喻</a:t>
            </a:r>
            <a:r>
              <a:rPr lang="zh-TW" altLang="en-US" dirty="0" smtClean="0"/>
              <a:t>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140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海洋觀光休閒的發展與沿革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國外</a:t>
            </a:r>
            <a:r>
              <a:rPr lang="zh-TW" altLang="en-US" dirty="0"/>
              <a:t>海洋觀光旅遊事業的發展相當進步，不僅遊輪不斷地大型化，海岸遊憩設施功能也持續強化，並且朝更為普及化的方向發展。另外，海洋生態旅遊（賞鯨、潛水、賞鳥、極地觀光）、海洋公圜（澳洲大堡礁）、島嶼觀光（峇里島、普吉島）等也都已成為世界知名的旅遊去處。尤其對海岸社區及島嶼而言，海洋休閒已成為單一最重要的經濟活動。 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59373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690</Words>
  <Application>Microsoft Office PowerPoint</Application>
  <PresentationFormat>如螢幕大小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7</vt:i4>
      </vt:variant>
    </vt:vector>
  </HeadingPairs>
  <TitlesOfParts>
    <vt:vector size="9" baseType="lpstr">
      <vt:lpstr>Office 佈景主題</vt:lpstr>
      <vt:lpstr>1_Office 佈景主題</vt:lpstr>
      <vt:lpstr>海洋運動觀光實務</vt:lpstr>
      <vt:lpstr>海洋運動觀光的興起與發展</vt:lpstr>
      <vt:lpstr>觀光休閒已成為全球重要產業</vt:lpstr>
      <vt:lpstr>觀光休閒產業與海洋的連結</vt:lpstr>
      <vt:lpstr>觀光休閒產業與海洋的連結</vt:lpstr>
      <vt:lpstr>海洋觀光休閒的發展與沿革</vt:lpstr>
      <vt:lpstr>海洋觀光休閒的發展與沿革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海洋運動觀光實務</dc:title>
  <dc:creator>USER</dc:creator>
  <cp:lastModifiedBy>USER</cp:lastModifiedBy>
  <cp:revision>6</cp:revision>
  <dcterms:created xsi:type="dcterms:W3CDTF">2016-07-28T06:35:26Z</dcterms:created>
  <dcterms:modified xsi:type="dcterms:W3CDTF">2016-07-28T12:00:25Z</dcterms:modified>
</cp:coreProperties>
</file>