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8" r:id="rId2"/>
    <p:sldId id="283" r:id="rId3"/>
    <p:sldId id="261" r:id="rId4"/>
    <p:sldId id="264" r:id="rId5"/>
    <p:sldId id="268" r:id="rId6"/>
    <p:sldId id="295" r:id="rId7"/>
    <p:sldId id="284" r:id="rId8"/>
    <p:sldId id="285" r:id="rId9"/>
    <p:sldId id="286" r:id="rId10"/>
    <p:sldId id="287" r:id="rId11"/>
    <p:sldId id="288" r:id="rId12"/>
    <p:sldId id="289" r:id="rId13"/>
    <p:sldId id="271" r:id="rId14"/>
    <p:sldId id="279" r:id="rId15"/>
    <p:sldId id="291" r:id="rId16"/>
    <p:sldId id="292" r:id="rId17"/>
    <p:sldId id="294" r:id="rId18"/>
  </p:sldIdLst>
  <p:sldSz cx="12192000" cy="6858000"/>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87" d="100"/>
          <a:sy n="87" d="100"/>
        </p:scale>
        <p:origin x="49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6-19T08:24:10.710" idx="1">
    <p:pos x="10" y="10"/>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76C898E-144E-4756-8BBC-07C3B4665B60}" type="datetimeFigureOut">
              <a:rPr lang="zh-TW" altLang="en-US" smtClean="0"/>
              <a:t>2025/1/13</a:t>
            </a:fld>
            <a:endParaRPr lang="zh-TW" altLang="en-US"/>
          </a:p>
        </p:txBody>
      </p:sp>
      <p:sp>
        <p:nvSpPr>
          <p:cNvPr id="4" name="頁尾版面配置區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4839628-2D84-46C3-B75A-B1D6895F2497}" type="slidenum">
              <a:rPr lang="zh-TW" altLang="en-US" smtClean="0"/>
              <a:t>‹#›</a:t>
            </a:fld>
            <a:endParaRPr lang="zh-TW" altLang="en-US"/>
          </a:p>
        </p:txBody>
      </p:sp>
    </p:spTree>
    <p:extLst>
      <p:ext uri="{BB962C8B-B14F-4D97-AF65-F5344CB8AC3E}">
        <p14:creationId xmlns:p14="http://schemas.microsoft.com/office/powerpoint/2010/main" val="3395369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0E0059B-2FF3-4771-A268-5B8D7A31731E}" type="datetimeFigureOut">
              <a:rPr lang="zh-TW" altLang="en-US" smtClean="0"/>
              <a:t>2025/1/13</a:t>
            </a:fld>
            <a:endParaRPr lang="zh-TW"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52488FA-9F29-4C48-8F61-20CAC51C2820}" type="slidenum">
              <a:rPr lang="zh-TW" altLang="en-US" smtClean="0"/>
              <a:t>‹#›</a:t>
            </a:fld>
            <a:endParaRPr lang="zh-TW" altLang="en-US"/>
          </a:p>
        </p:txBody>
      </p:sp>
    </p:spTree>
    <p:extLst>
      <p:ext uri="{BB962C8B-B14F-4D97-AF65-F5344CB8AC3E}">
        <p14:creationId xmlns:p14="http://schemas.microsoft.com/office/powerpoint/2010/main" val="171180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dirty="0"/>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a:t>按一下以編輯母片副標題樣式</a:t>
            </a:r>
          </a:p>
        </p:txBody>
      </p:sp>
      <p:sp>
        <p:nvSpPr>
          <p:cNvPr id="4" name="日期版面配置區 3"/>
          <p:cNvSpPr>
            <a:spLocks noGrp="1"/>
          </p:cNvSpPr>
          <p:nvPr>
            <p:ph type="dt" sz="half" idx="10"/>
          </p:nvPr>
        </p:nvSpPr>
        <p:spPr>
          <a:xfrm>
            <a:off x="322811" y="238183"/>
            <a:ext cx="2743200" cy="365125"/>
          </a:xfrm>
        </p:spPr>
        <p:txBody>
          <a:bodyPr/>
          <a:lstStyle>
            <a:lvl1pPr>
              <a:defRPr sz="1600"/>
            </a:lvl1pPr>
          </a:lstStyle>
          <a:p>
            <a:fld id="{CCE36E80-8F4A-45BB-9FB9-B0865211EFA0}" type="datetime1">
              <a:rPr lang="en-US" altLang="zh-TW" smtClean="0"/>
              <a:t>1/13/2025</a:t>
            </a:fld>
            <a:endParaRPr lang="zh-TW" altLang="en-US" dirty="0"/>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2889142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E9F0A8C6-BAA0-4E0B-AE37-4C632E765E46}" type="datetime1">
              <a:rPr lang="en-US" altLang="zh-TW" smtClean="0"/>
              <a:t>1/13/2025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2541236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142E3C97-66DB-4B97-A505-BA0F22C90954}" type="datetime1">
              <a:rPr lang="en-US" altLang="zh-TW" smtClean="0"/>
              <a:t>1/13/2025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3594452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8000"/>
          </a:xfrm>
          <a:prstGeom prst="rect">
            <a:avLst/>
          </a:prstGeom>
        </p:spPr>
      </p:pic>
      <p:sp>
        <p:nvSpPr>
          <p:cNvPr id="17" name="bg object 17"/>
          <p:cNvSpPr/>
          <p:nvPr/>
        </p:nvSpPr>
        <p:spPr>
          <a:xfrm>
            <a:off x="508001" y="0"/>
            <a:ext cx="813647" cy="6858000"/>
          </a:xfrm>
          <a:custGeom>
            <a:avLst/>
            <a:gdLst/>
            <a:ahLst/>
            <a:cxnLst/>
            <a:rect l="l" t="t" r="r" b="b"/>
            <a:pathLst>
              <a:path w="610235" h="6858000">
                <a:moveTo>
                  <a:pt x="443484" y="0"/>
                </a:moveTo>
                <a:lnTo>
                  <a:pt x="0" y="0"/>
                </a:lnTo>
                <a:lnTo>
                  <a:pt x="0" y="6858000"/>
                </a:lnTo>
                <a:lnTo>
                  <a:pt x="443484" y="6858000"/>
                </a:lnTo>
                <a:lnTo>
                  <a:pt x="443484" y="0"/>
                </a:lnTo>
                <a:close/>
              </a:path>
              <a:path w="610235" h="6858000">
                <a:moveTo>
                  <a:pt x="504444" y="0"/>
                </a:moveTo>
                <a:lnTo>
                  <a:pt x="501396" y="0"/>
                </a:lnTo>
                <a:lnTo>
                  <a:pt x="501396" y="6858000"/>
                </a:lnTo>
                <a:lnTo>
                  <a:pt x="504444" y="6858000"/>
                </a:lnTo>
                <a:lnTo>
                  <a:pt x="504444" y="0"/>
                </a:lnTo>
                <a:close/>
              </a:path>
              <a:path w="610235" h="6858000">
                <a:moveTo>
                  <a:pt x="609612" y="0"/>
                </a:moveTo>
                <a:lnTo>
                  <a:pt x="562356" y="0"/>
                </a:lnTo>
                <a:lnTo>
                  <a:pt x="562356" y="6858000"/>
                </a:lnTo>
                <a:lnTo>
                  <a:pt x="609612" y="6858000"/>
                </a:lnTo>
                <a:lnTo>
                  <a:pt x="609612" y="0"/>
                </a:lnTo>
                <a:close/>
              </a:path>
            </a:pathLst>
          </a:custGeom>
          <a:solidFill>
            <a:srgbClr val="FEC3AE">
              <a:alpha val="54116"/>
            </a:srgbClr>
          </a:solidFill>
        </p:spPr>
        <p:txBody>
          <a:bodyPr wrap="square" lIns="0" tIns="0" rIns="0" bIns="0" rtlCol="0"/>
          <a:lstStyle/>
          <a:p>
            <a:endParaRPr sz="1800"/>
          </a:p>
        </p:txBody>
      </p:sp>
      <p:sp>
        <p:nvSpPr>
          <p:cNvPr id="18" name="bg object 18"/>
          <p:cNvSpPr/>
          <p:nvPr/>
        </p:nvSpPr>
        <p:spPr>
          <a:xfrm>
            <a:off x="367791" y="0"/>
            <a:ext cx="140547" cy="6858000"/>
          </a:xfrm>
          <a:custGeom>
            <a:avLst/>
            <a:gdLst/>
            <a:ahLst/>
            <a:cxnLst/>
            <a:rect l="l" t="t" r="r" b="b"/>
            <a:pathLst>
              <a:path w="105410" h="6858000">
                <a:moveTo>
                  <a:pt x="105156" y="0"/>
                </a:moveTo>
                <a:lnTo>
                  <a:pt x="0" y="0"/>
                </a:lnTo>
                <a:lnTo>
                  <a:pt x="0" y="6858000"/>
                </a:lnTo>
                <a:lnTo>
                  <a:pt x="105156" y="6858000"/>
                </a:lnTo>
                <a:lnTo>
                  <a:pt x="105156" y="0"/>
                </a:lnTo>
                <a:close/>
              </a:path>
            </a:pathLst>
          </a:custGeom>
          <a:solidFill>
            <a:srgbClr val="FFD9CE">
              <a:alpha val="36077"/>
            </a:srgbClr>
          </a:solidFill>
        </p:spPr>
        <p:txBody>
          <a:bodyPr wrap="square" lIns="0" tIns="0" rIns="0" bIns="0" rtlCol="0"/>
          <a:lstStyle/>
          <a:p>
            <a:endParaRPr sz="1800"/>
          </a:p>
        </p:txBody>
      </p:sp>
      <p:sp>
        <p:nvSpPr>
          <p:cNvPr id="19" name="bg object 19"/>
          <p:cNvSpPr/>
          <p:nvPr/>
        </p:nvSpPr>
        <p:spPr>
          <a:xfrm>
            <a:off x="1320800" y="0"/>
            <a:ext cx="242147" cy="6858000"/>
          </a:xfrm>
          <a:custGeom>
            <a:avLst/>
            <a:gdLst/>
            <a:ahLst/>
            <a:cxnLst/>
            <a:rect l="l" t="t" r="r" b="b"/>
            <a:pathLst>
              <a:path w="181609" h="6858000">
                <a:moveTo>
                  <a:pt x="181343" y="0"/>
                </a:moveTo>
                <a:lnTo>
                  <a:pt x="0" y="0"/>
                </a:lnTo>
                <a:lnTo>
                  <a:pt x="0" y="6858000"/>
                </a:lnTo>
                <a:lnTo>
                  <a:pt x="181343" y="6858000"/>
                </a:lnTo>
                <a:lnTo>
                  <a:pt x="181343" y="0"/>
                </a:lnTo>
                <a:close/>
              </a:path>
            </a:pathLst>
          </a:custGeom>
          <a:solidFill>
            <a:srgbClr val="FFD9CE">
              <a:alpha val="70195"/>
            </a:srgbClr>
          </a:solidFill>
        </p:spPr>
        <p:txBody>
          <a:bodyPr wrap="square" lIns="0" tIns="0" rIns="0" bIns="0" rtlCol="0"/>
          <a:lstStyle/>
          <a:p>
            <a:endParaRPr sz="1800"/>
          </a:p>
        </p:txBody>
      </p:sp>
      <p:sp>
        <p:nvSpPr>
          <p:cNvPr id="20" name="bg object 20"/>
          <p:cNvSpPr/>
          <p:nvPr/>
        </p:nvSpPr>
        <p:spPr>
          <a:xfrm>
            <a:off x="1521967" y="0"/>
            <a:ext cx="307339" cy="6858000"/>
          </a:xfrm>
          <a:custGeom>
            <a:avLst/>
            <a:gdLst/>
            <a:ahLst/>
            <a:cxnLst/>
            <a:rect l="l" t="t" r="r" b="b"/>
            <a:pathLst>
              <a:path w="230505" h="6858000">
                <a:moveTo>
                  <a:pt x="230124" y="0"/>
                </a:moveTo>
                <a:lnTo>
                  <a:pt x="0" y="0"/>
                </a:lnTo>
                <a:lnTo>
                  <a:pt x="0" y="6858000"/>
                </a:lnTo>
                <a:lnTo>
                  <a:pt x="230124" y="6858000"/>
                </a:lnTo>
                <a:lnTo>
                  <a:pt x="230124" y="0"/>
                </a:lnTo>
                <a:close/>
              </a:path>
            </a:pathLst>
          </a:custGeom>
          <a:solidFill>
            <a:srgbClr val="FFEDE8">
              <a:alpha val="70979"/>
            </a:srgbClr>
          </a:solidFill>
        </p:spPr>
        <p:txBody>
          <a:bodyPr wrap="square" lIns="0" tIns="0" rIns="0" bIns="0" rtlCol="0"/>
          <a:lstStyle/>
          <a:p>
            <a:endParaRPr sz="1800"/>
          </a:p>
        </p:txBody>
      </p:sp>
      <p:sp>
        <p:nvSpPr>
          <p:cNvPr id="21" name="bg object 21"/>
          <p:cNvSpPr/>
          <p:nvPr/>
        </p:nvSpPr>
        <p:spPr>
          <a:xfrm>
            <a:off x="142239" y="0"/>
            <a:ext cx="0" cy="6858000"/>
          </a:xfrm>
          <a:custGeom>
            <a:avLst/>
            <a:gdLst/>
            <a:ahLst/>
            <a:cxnLst/>
            <a:rect l="l" t="t" r="r" b="b"/>
            <a:pathLst>
              <a:path h="6858000">
                <a:moveTo>
                  <a:pt x="0" y="0"/>
                </a:moveTo>
                <a:lnTo>
                  <a:pt x="0" y="6858000"/>
                </a:lnTo>
              </a:path>
            </a:pathLst>
          </a:custGeom>
          <a:ln w="57912">
            <a:solidFill>
              <a:srgbClr val="FEC3AE"/>
            </a:solidFill>
          </a:ln>
        </p:spPr>
        <p:txBody>
          <a:bodyPr wrap="square" lIns="0" tIns="0" rIns="0" bIns="0" rtlCol="0"/>
          <a:lstStyle/>
          <a:p>
            <a:endParaRPr sz="1800"/>
          </a:p>
        </p:txBody>
      </p:sp>
      <p:sp>
        <p:nvSpPr>
          <p:cNvPr id="22" name="bg object 22"/>
          <p:cNvSpPr/>
          <p:nvPr/>
        </p:nvSpPr>
        <p:spPr>
          <a:xfrm>
            <a:off x="1180593" y="0"/>
            <a:ext cx="77892" cy="6858000"/>
          </a:xfrm>
          <a:custGeom>
            <a:avLst/>
            <a:gdLst/>
            <a:ahLst/>
            <a:cxnLst/>
            <a:rect l="l" t="t" r="r" b="b"/>
            <a:pathLst>
              <a:path w="58419" h="6858000">
                <a:moveTo>
                  <a:pt x="0" y="6858000"/>
                </a:moveTo>
                <a:lnTo>
                  <a:pt x="57912" y="6858000"/>
                </a:lnTo>
                <a:lnTo>
                  <a:pt x="57912" y="0"/>
                </a:lnTo>
                <a:lnTo>
                  <a:pt x="0" y="0"/>
                </a:lnTo>
                <a:lnTo>
                  <a:pt x="0" y="6858000"/>
                </a:lnTo>
                <a:close/>
              </a:path>
            </a:pathLst>
          </a:custGeom>
          <a:solidFill>
            <a:srgbClr val="FFEDE8">
              <a:alpha val="83135"/>
            </a:srgbClr>
          </a:solidFill>
        </p:spPr>
        <p:txBody>
          <a:bodyPr wrap="square" lIns="0" tIns="0" rIns="0" bIns="0" rtlCol="0"/>
          <a:lstStyle/>
          <a:p>
            <a:endParaRPr sz="1800"/>
          </a:p>
        </p:txBody>
      </p:sp>
      <p:sp>
        <p:nvSpPr>
          <p:cNvPr id="23" name="bg object 23"/>
          <p:cNvSpPr/>
          <p:nvPr/>
        </p:nvSpPr>
        <p:spPr>
          <a:xfrm>
            <a:off x="1099311" y="0"/>
            <a:ext cx="77892" cy="6858000"/>
          </a:xfrm>
          <a:custGeom>
            <a:avLst/>
            <a:gdLst/>
            <a:ahLst/>
            <a:cxnLst/>
            <a:rect l="l" t="t" r="r" b="b"/>
            <a:pathLst>
              <a:path w="58419" h="6858000">
                <a:moveTo>
                  <a:pt x="0" y="6858000"/>
                </a:moveTo>
                <a:lnTo>
                  <a:pt x="57912" y="6858000"/>
                </a:lnTo>
                <a:lnTo>
                  <a:pt x="57912" y="0"/>
                </a:lnTo>
                <a:lnTo>
                  <a:pt x="0" y="0"/>
                </a:lnTo>
                <a:lnTo>
                  <a:pt x="0" y="6858000"/>
                </a:lnTo>
                <a:close/>
              </a:path>
            </a:pathLst>
          </a:custGeom>
          <a:solidFill>
            <a:srgbClr val="FEC3AE"/>
          </a:solidFill>
        </p:spPr>
        <p:txBody>
          <a:bodyPr wrap="square" lIns="0" tIns="0" rIns="0" bIns="0" rtlCol="0"/>
          <a:lstStyle/>
          <a:p>
            <a:endParaRPr sz="1800"/>
          </a:p>
        </p:txBody>
      </p:sp>
      <p:sp>
        <p:nvSpPr>
          <p:cNvPr id="24" name="bg object 24"/>
          <p:cNvSpPr/>
          <p:nvPr/>
        </p:nvSpPr>
        <p:spPr>
          <a:xfrm>
            <a:off x="2303272" y="761"/>
            <a:ext cx="0" cy="6858000"/>
          </a:xfrm>
          <a:custGeom>
            <a:avLst/>
            <a:gdLst/>
            <a:ahLst/>
            <a:cxnLst/>
            <a:rect l="l" t="t" r="r" b="b"/>
            <a:pathLst>
              <a:path h="6858000">
                <a:moveTo>
                  <a:pt x="0" y="0"/>
                </a:moveTo>
                <a:lnTo>
                  <a:pt x="0" y="6858000"/>
                </a:lnTo>
              </a:path>
            </a:pathLst>
          </a:custGeom>
          <a:ln w="28956">
            <a:solidFill>
              <a:srgbClr val="FEC3AE"/>
            </a:solidFill>
          </a:ln>
        </p:spPr>
        <p:txBody>
          <a:bodyPr wrap="square" lIns="0" tIns="0" rIns="0" bIns="0" rtlCol="0"/>
          <a:lstStyle/>
          <a:p>
            <a:endParaRPr sz="1800"/>
          </a:p>
        </p:txBody>
      </p:sp>
      <p:sp>
        <p:nvSpPr>
          <p:cNvPr id="25" name="bg object 25"/>
          <p:cNvSpPr/>
          <p:nvPr/>
        </p:nvSpPr>
        <p:spPr>
          <a:xfrm>
            <a:off x="1422400" y="0"/>
            <a:ext cx="0" cy="6858000"/>
          </a:xfrm>
          <a:custGeom>
            <a:avLst/>
            <a:gdLst/>
            <a:ahLst/>
            <a:cxnLst/>
            <a:rect l="l" t="t" r="r" b="b"/>
            <a:pathLst>
              <a:path h="6858000">
                <a:moveTo>
                  <a:pt x="0" y="0"/>
                </a:moveTo>
                <a:lnTo>
                  <a:pt x="0" y="6858000"/>
                </a:lnTo>
              </a:path>
            </a:pathLst>
          </a:custGeom>
          <a:ln w="9144">
            <a:solidFill>
              <a:srgbClr val="FEC3AE"/>
            </a:solidFill>
          </a:ln>
        </p:spPr>
        <p:txBody>
          <a:bodyPr wrap="square" lIns="0" tIns="0" rIns="0" bIns="0" rtlCol="0"/>
          <a:lstStyle/>
          <a:p>
            <a:endParaRPr sz="1800"/>
          </a:p>
        </p:txBody>
      </p:sp>
      <p:sp>
        <p:nvSpPr>
          <p:cNvPr id="26" name="bg object 26"/>
          <p:cNvSpPr/>
          <p:nvPr/>
        </p:nvSpPr>
        <p:spPr>
          <a:xfrm>
            <a:off x="1625600" y="0"/>
            <a:ext cx="101600" cy="6858000"/>
          </a:xfrm>
          <a:custGeom>
            <a:avLst/>
            <a:gdLst/>
            <a:ahLst/>
            <a:cxnLst/>
            <a:rect l="l" t="t" r="r" b="b"/>
            <a:pathLst>
              <a:path w="76200" h="6858000">
                <a:moveTo>
                  <a:pt x="76187" y="0"/>
                </a:moveTo>
                <a:lnTo>
                  <a:pt x="0" y="0"/>
                </a:lnTo>
                <a:lnTo>
                  <a:pt x="0" y="6858000"/>
                </a:lnTo>
                <a:lnTo>
                  <a:pt x="76187" y="6858000"/>
                </a:lnTo>
                <a:lnTo>
                  <a:pt x="76187" y="0"/>
                </a:lnTo>
                <a:close/>
              </a:path>
            </a:pathLst>
          </a:custGeom>
          <a:solidFill>
            <a:srgbClr val="FEC3AE">
              <a:alpha val="50979"/>
            </a:srgbClr>
          </a:solidFill>
        </p:spPr>
        <p:txBody>
          <a:bodyPr wrap="square" lIns="0" tIns="0" rIns="0" bIns="0" rtlCol="0"/>
          <a:lstStyle/>
          <a:p>
            <a:endParaRPr sz="1800"/>
          </a:p>
        </p:txBody>
      </p:sp>
      <p:sp>
        <p:nvSpPr>
          <p:cNvPr id="27" name="bg object 27"/>
          <p:cNvSpPr/>
          <p:nvPr/>
        </p:nvSpPr>
        <p:spPr>
          <a:xfrm>
            <a:off x="812800" y="3429001"/>
            <a:ext cx="1808480" cy="2078989"/>
          </a:xfrm>
          <a:custGeom>
            <a:avLst/>
            <a:gdLst/>
            <a:ahLst/>
            <a:cxnLst/>
            <a:rect l="l" t="t" r="r" b="b"/>
            <a:pathLst>
              <a:path w="1356360" h="2078989">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56360" h="2078989">
                <a:moveTo>
                  <a:pt x="1356360" y="1757934"/>
                </a:moveTo>
                <a:lnTo>
                  <a:pt x="1352880" y="1710537"/>
                </a:lnTo>
                <a:lnTo>
                  <a:pt x="1342771" y="1665287"/>
                </a:lnTo>
                <a:lnTo>
                  <a:pt x="1326540" y="1622691"/>
                </a:lnTo>
                <a:lnTo>
                  <a:pt x="1304671" y="1583258"/>
                </a:lnTo>
                <a:lnTo>
                  <a:pt x="1277670" y="1547469"/>
                </a:lnTo>
                <a:lnTo>
                  <a:pt x="1246022" y="1515821"/>
                </a:lnTo>
                <a:lnTo>
                  <a:pt x="1210233" y="1488821"/>
                </a:lnTo>
                <a:lnTo>
                  <a:pt x="1170800" y="1466951"/>
                </a:lnTo>
                <a:lnTo>
                  <a:pt x="1128204" y="1450721"/>
                </a:lnTo>
                <a:lnTo>
                  <a:pt x="1082954" y="1440611"/>
                </a:lnTo>
                <a:lnTo>
                  <a:pt x="1035558" y="1437132"/>
                </a:lnTo>
                <a:lnTo>
                  <a:pt x="988148" y="1440611"/>
                </a:lnTo>
                <a:lnTo>
                  <a:pt x="942898" y="1450721"/>
                </a:lnTo>
                <a:lnTo>
                  <a:pt x="900303" y="1466951"/>
                </a:lnTo>
                <a:lnTo>
                  <a:pt x="860869" y="1488821"/>
                </a:lnTo>
                <a:lnTo>
                  <a:pt x="825080" y="1515821"/>
                </a:lnTo>
                <a:lnTo>
                  <a:pt x="793432" y="1547469"/>
                </a:lnTo>
                <a:lnTo>
                  <a:pt x="766432" y="1583258"/>
                </a:lnTo>
                <a:lnTo>
                  <a:pt x="744562" y="1622691"/>
                </a:lnTo>
                <a:lnTo>
                  <a:pt x="728332" y="1665287"/>
                </a:lnTo>
                <a:lnTo>
                  <a:pt x="718223" y="1710537"/>
                </a:lnTo>
                <a:lnTo>
                  <a:pt x="714756" y="1757934"/>
                </a:lnTo>
                <a:lnTo>
                  <a:pt x="718223" y="1805343"/>
                </a:lnTo>
                <a:lnTo>
                  <a:pt x="728332" y="1850593"/>
                </a:lnTo>
                <a:lnTo>
                  <a:pt x="744562" y="1893189"/>
                </a:lnTo>
                <a:lnTo>
                  <a:pt x="766432" y="1932622"/>
                </a:lnTo>
                <a:lnTo>
                  <a:pt x="793432" y="1968411"/>
                </a:lnTo>
                <a:lnTo>
                  <a:pt x="825080" y="2000059"/>
                </a:lnTo>
                <a:lnTo>
                  <a:pt x="860869" y="2027059"/>
                </a:lnTo>
                <a:lnTo>
                  <a:pt x="900303" y="2048929"/>
                </a:lnTo>
                <a:lnTo>
                  <a:pt x="942898" y="2065159"/>
                </a:lnTo>
                <a:lnTo>
                  <a:pt x="988148" y="2075268"/>
                </a:lnTo>
                <a:lnTo>
                  <a:pt x="1035558" y="2078736"/>
                </a:lnTo>
                <a:lnTo>
                  <a:pt x="1082954" y="2075268"/>
                </a:lnTo>
                <a:lnTo>
                  <a:pt x="1128204" y="2065159"/>
                </a:lnTo>
                <a:lnTo>
                  <a:pt x="1170800" y="2048929"/>
                </a:lnTo>
                <a:lnTo>
                  <a:pt x="1210233" y="2027059"/>
                </a:lnTo>
                <a:lnTo>
                  <a:pt x="1246022" y="2000059"/>
                </a:lnTo>
                <a:lnTo>
                  <a:pt x="1277670" y="1968411"/>
                </a:lnTo>
                <a:lnTo>
                  <a:pt x="1304671" y="1932622"/>
                </a:lnTo>
                <a:lnTo>
                  <a:pt x="1326540" y="1893189"/>
                </a:lnTo>
                <a:lnTo>
                  <a:pt x="1342771" y="1850593"/>
                </a:lnTo>
                <a:lnTo>
                  <a:pt x="1352880" y="1805343"/>
                </a:lnTo>
                <a:lnTo>
                  <a:pt x="1356360" y="1757934"/>
                </a:lnTo>
                <a:close/>
              </a:path>
            </a:pathLst>
          </a:custGeom>
          <a:solidFill>
            <a:srgbClr val="FE8637"/>
          </a:solidFill>
        </p:spPr>
        <p:txBody>
          <a:bodyPr wrap="square" lIns="0" tIns="0" rIns="0" bIns="0" rtlCol="0"/>
          <a:lstStyle/>
          <a:p>
            <a:endParaRPr sz="1800"/>
          </a:p>
        </p:txBody>
      </p:sp>
      <p:pic>
        <p:nvPicPr>
          <p:cNvPr id="28" name="bg object 28"/>
          <p:cNvPicPr/>
          <p:nvPr/>
        </p:nvPicPr>
        <p:blipFill>
          <a:blip r:embed="rId3" cstate="print"/>
          <a:stretch>
            <a:fillRect/>
          </a:stretch>
        </p:blipFill>
        <p:spPr>
          <a:xfrm>
            <a:off x="1454911" y="5500115"/>
            <a:ext cx="182879" cy="137160"/>
          </a:xfrm>
          <a:prstGeom prst="rect">
            <a:avLst/>
          </a:prstGeom>
        </p:spPr>
      </p:pic>
      <p:sp>
        <p:nvSpPr>
          <p:cNvPr id="29" name="bg object 29"/>
          <p:cNvSpPr/>
          <p:nvPr/>
        </p:nvSpPr>
        <p:spPr>
          <a:xfrm>
            <a:off x="2218927" y="4480559"/>
            <a:ext cx="774700" cy="1584960"/>
          </a:xfrm>
          <a:custGeom>
            <a:avLst/>
            <a:gdLst/>
            <a:ahLst/>
            <a:cxnLst/>
            <a:rect l="l" t="t" r="r" b="b"/>
            <a:pathLst>
              <a:path w="581025" h="1584960">
                <a:moveTo>
                  <a:pt x="274332" y="1447800"/>
                </a:moveTo>
                <a:lnTo>
                  <a:pt x="267335" y="1404454"/>
                </a:lnTo>
                <a:lnTo>
                  <a:pt x="247865" y="1366799"/>
                </a:lnTo>
                <a:lnTo>
                  <a:pt x="218173" y="1337106"/>
                </a:lnTo>
                <a:lnTo>
                  <a:pt x="180517" y="1317637"/>
                </a:lnTo>
                <a:lnTo>
                  <a:pt x="137172" y="1310640"/>
                </a:lnTo>
                <a:lnTo>
                  <a:pt x="93814" y="1317637"/>
                </a:lnTo>
                <a:lnTo>
                  <a:pt x="56159" y="1337106"/>
                </a:lnTo>
                <a:lnTo>
                  <a:pt x="26466" y="1366799"/>
                </a:lnTo>
                <a:lnTo>
                  <a:pt x="6997" y="1404454"/>
                </a:lnTo>
                <a:lnTo>
                  <a:pt x="0" y="1447800"/>
                </a:lnTo>
                <a:lnTo>
                  <a:pt x="6997" y="1491157"/>
                </a:lnTo>
                <a:lnTo>
                  <a:pt x="26466" y="1528813"/>
                </a:lnTo>
                <a:lnTo>
                  <a:pt x="56159" y="1558505"/>
                </a:lnTo>
                <a:lnTo>
                  <a:pt x="93814" y="1577975"/>
                </a:lnTo>
                <a:lnTo>
                  <a:pt x="137172" y="1584960"/>
                </a:lnTo>
                <a:lnTo>
                  <a:pt x="180517" y="1577975"/>
                </a:lnTo>
                <a:lnTo>
                  <a:pt x="218173" y="1558505"/>
                </a:lnTo>
                <a:lnTo>
                  <a:pt x="247865" y="1528813"/>
                </a:lnTo>
                <a:lnTo>
                  <a:pt x="267335" y="1491157"/>
                </a:lnTo>
                <a:lnTo>
                  <a:pt x="274332" y="1447800"/>
                </a:lnTo>
                <a:close/>
              </a:path>
              <a:path w="581025" h="1584960">
                <a:moveTo>
                  <a:pt x="580656" y="182880"/>
                </a:moveTo>
                <a:lnTo>
                  <a:pt x="574116" y="134264"/>
                </a:lnTo>
                <a:lnTo>
                  <a:pt x="555688" y="90576"/>
                </a:lnTo>
                <a:lnTo>
                  <a:pt x="527088" y="53568"/>
                </a:lnTo>
                <a:lnTo>
                  <a:pt x="490080" y="24968"/>
                </a:lnTo>
                <a:lnTo>
                  <a:pt x="446392" y="6540"/>
                </a:lnTo>
                <a:lnTo>
                  <a:pt x="397776" y="0"/>
                </a:lnTo>
                <a:lnTo>
                  <a:pt x="349148" y="6540"/>
                </a:lnTo>
                <a:lnTo>
                  <a:pt x="305473" y="24968"/>
                </a:lnTo>
                <a:lnTo>
                  <a:pt x="268452" y="53568"/>
                </a:lnTo>
                <a:lnTo>
                  <a:pt x="239864" y="90576"/>
                </a:lnTo>
                <a:lnTo>
                  <a:pt x="221424" y="134264"/>
                </a:lnTo>
                <a:lnTo>
                  <a:pt x="214896" y="182880"/>
                </a:lnTo>
                <a:lnTo>
                  <a:pt x="221424" y="231508"/>
                </a:lnTo>
                <a:lnTo>
                  <a:pt x="239864" y="275183"/>
                </a:lnTo>
                <a:lnTo>
                  <a:pt x="268452" y="312204"/>
                </a:lnTo>
                <a:lnTo>
                  <a:pt x="305473" y="340791"/>
                </a:lnTo>
                <a:lnTo>
                  <a:pt x="349148" y="359232"/>
                </a:lnTo>
                <a:lnTo>
                  <a:pt x="397776" y="365760"/>
                </a:lnTo>
                <a:lnTo>
                  <a:pt x="446392" y="359232"/>
                </a:lnTo>
                <a:lnTo>
                  <a:pt x="490080" y="340791"/>
                </a:lnTo>
                <a:lnTo>
                  <a:pt x="527088" y="312204"/>
                </a:lnTo>
                <a:lnTo>
                  <a:pt x="555688" y="275183"/>
                </a:lnTo>
                <a:lnTo>
                  <a:pt x="574116" y="231508"/>
                </a:lnTo>
                <a:lnTo>
                  <a:pt x="580656" y="182880"/>
                </a:lnTo>
                <a:close/>
              </a:path>
            </a:pathLst>
          </a:custGeom>
          <a:solidFill>
            <a:srgbClr val="FE8637"/>
          </a:solidFill>
        </p:spPr>
        <p:txBody>
          <a:bodyPr wrap="square" lIns="0" tIns="0" rIns="0" bIns="0" rtlCol="0"/>
          <a:lstStyle/>
          <a:p>
            <a:endParaRPr sz="1800"/>
          </a:p>
        </p:txBody>
      </p:sp>
      <p:sp>
        <p:nvSpPr>
          <p:cNvPr id="30" name="bg object 30"/>
          <p:cNvSpPr/>
          <p:nvPr/>
        </p:nvSpPr>
        <p:spPr>
          <a:xfrm>
            <a:off x="12092433" y="0"/>
            <a:ext cx="77892" cy="6858000"/>
          </a:xfrm>
          <a:custGeom>
            <a:avLst/>
            <a:gdLst/>
            <a:ahLst/>
            <a:cxnLst/>
            <a:rect l="l" t="t" r="r" b="b"/>
            <a:pathLst>
              <a:path w="58420" h="6858000">
                <a:moveTo>
                  <a:pt x="11582" y="0"/>
                </a:moveTo>
                <a:lnTo>
                  <a:pt x="0" y="0"/>
                </a:lnTo>
                <a:lnTo>
                  <a:pt x="0" y="6858000"/>
                </a:lnTo>
                <a:lnTo>
                  <a:pt x="11582" y="6858000"/>
                </a:lnTo>
                <a:lnTo>
                  <a:pt x="11582" y="0"/>
                </a:lnTo>
                <a:close/>
              </a:path>
              <a:path w="58420" h="6858000">
                <a:moveTo>
                  <a:pt x="57912" y="0"/>
                </a:moveTo>
                <a:lnTo>
                  <a:pt x="23164" y="0"/>
                </a:lnTo>
                <a:lnTo>
                  <a:pt x="23164" y="6858000"/>
                </a:lnTo>
                <a:lnTo>
                  <a:pt x="57912" y="6858000"/>
                </a:lnTo>
                <a:lnTo>
                  <a:pt x="57912" y="0"/>
                </a:lnTo>
                <a:close/>
              </a:path>
            </a:pathLst>
          </a:custGeom>
          <a:solidFill>
            <a:srgbClr val="FEC3AE"/>
          </a:solidFill>
        </p:spPr>
        <p:txBody>
          <a:bodyPr wrap="square" lIns="0" tIns="0" rIns="0" bIns="0" rtlCol="0"/>
          <a:lstStyle/>
          <a:p>
            <a:endParaRPr sz="1800"/>
          </a:p>
        </p:txBody>
      </p:sp>
      <p:sp>
        <p:nvSpPr>
          <p:cNvPr id="2" name="Holder 2"/>
          <p:cNvSpPr>
            <a:spLocks noGrp="1"/>
          </p:cNvSpPr>
          <p:nvPr>
            <p:ph type="title"/>
          </p:nvPr>
        </p:nvSpPr>
        <p:spPr/>
        <p:txBody>
          <a:bodyPr lIns="0" tIns="0" rIns="0" bIns="0"/>
          <a:lstStyle>
            <a:lvl1pPr>
              <a:defRPr sz="4400" b="1" i="0">
                <a:solidFill>
                  <a:schemeClr val="tx1"/>
                </a:solidFill>
                <a:latin typeface="標楷體"/>
                <a:cs typeface="標楷體"/>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5B156F9A-4D9A-42F5-A1BC-241D567AF41E}" type="datetime1">
              <a:rPr lang="en-US" altLang="zh-TW" smtClean="0"/>
              <a:t>1/13/2025</a:t>
            </a:fld>
            <a:endParaRPr lang="en-US"/>
          </a:p>
        </p:txBody>
      </p:sp>
      <p:sp>
        <p:nvSpPr>
          <p:cNvPr id="5" name="Holder 5"/>
          <p:cNvSpPr>
            <a:spLocks noGrp="1"/>
          </p:cNvSpPr>
          <p:nvPr>
            <p:ph type="sldNum" sz="quarter" idx="7"/>
          </p:nvPr>
        </p:nvSpPr>
        <p:spPr/>
        <p:txBody>
          <a:bodyPr lIns="0" tIns="0" rIns="0" bIns="0"/>
          <a:lstStyle>
            <a:lvl1pPr>
              <a:defRPr sz="1400" b="1" i="0">
                <a:solidFill>
                  <a:schemeClr val="bg1"/>
                </a:solidFill>
                <a:latin typeface="Arial"/>
                <a:cs typeface="Arial"/>
              </a:defRPr>
            </a:lvl1pPr>
          </a:lstStyle>
          <a:p>
            <a:pPr marL="88265">
              <a:lnSpc>
                <a:spcPts val="1650"/>
              </a:lnSpc>
            </a:pPr>
            <a:fld id="{81D60167-4931-47E6-BA6A-407CBD079E47}" type="slidenum">
              <a:rPr lang="en-US" altLang="zh-TW" spc="-50" smtClean="0"/>
              <a:pPr marL="88265">
                <a:lnSpc>
                  <a:spcPts val="1650"/>
                </a:lnSpc>
              </a:pPr>
              <a:t>‹#›</a:t>
            </a:fld>
            <a:endParaRPr lang="en-US" altLang="zh-TW" spc="-50" dirty="0"/>
          </a:p>
        </p:txBody>
      </p:sp>
    </p:spTree>
    <p:extLst>
      <p:ext uri="{BB962C8B-B14F-4D97-AF65-F5344CB8AC3E}">
        <p14:creationId xmlns:p14="http://schemas.microsoft.com/office/powerpoint/2010/main" val="869883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19316119-91EA-44CA-A2FA-5AD4803819F9}" type="datetime1">
              <a:rPr lang="en-US" altLang="zh-TW" smtClean="0"/>
              <a:t>1/13/2025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4089652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4DD1D343-9873-4E46-BF92-EBB6D7DD7DB3}" type="datetime1">
              <a:rPr lang="en-US" altLang="zh-TW" smtClean="0"/>
              <a:t>1/13/2025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351109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2767271-A4A4-4129-BFAF-319200020DE2}" type="datetime1">
              <a:rPr lang="en-US" altLang="zh-TW" smtClean="0"/>
              <a:t>1/13/2025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3563340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62FF5CA9-9063-4970-8A2E-FEDDDDF6B508}" type="datetime1">
              <a:rPr lang="en-US" altLang="zh-TW" smtClean="0"/>
              <a:t>1/13/2025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317112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71FC223-3AED-476F-9A57-08D5AD4D1C47}" type="datetime1">
              <a:rPr lang="en-US" altLang="zh-TW" smtClean="0"/>
              <a:t>1/13/2025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3318829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DCB522F-C2ED-4383-B072-79169B2AE15D}" type="datetime1">
              <a:rPr lang="en-US" altLang="zh-TW" smtClean="0"/>
              <a:t>1/13/2025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97625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04390A69-E617-4113-B16A-8153588C266A}" type="datetime1">
              <a:rPr lang="en-US" altLang="zh-TW" smtClean="0"/>
              <a:t>1/13/2025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373131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4ABD2E6-CCE5-4E1D-948A-41B5E5F125A5}" type="datetime1">
              <a:rPr lang="en-US" altLang="zh-TW" smtClean="0"/>
              <a:t>1/13/2025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544056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47850"/>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098F4-317C-4D08-8E74-313916D9D7B4}" type="datetime1">
              <a:rPr lang="en-US" altLang="zh-TW" smtClean="0"/>
              <a:t>1/13/2025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94BC0-9809-4B99-B47A-95E926B0D02C}" type="slidenum">
              <a:rPr lang="zh-TW" altLang="en-US" smtClean="0"/>
              <a:t>‹#›</a:t>
            </a:fld>
            <a:endParaRPr lang="zh-TW" altLang="en-US"/>
          </a:p>
        </p:txBody>
      </p:sp>
    </p:spTree>
    <p:extLst>
      <p:ext uri="{BB962C8B-B14F-4D97-AF65-F5344CB8AC3E}">
        <p14:creationId xmlns:p14="http://schemas.microsoft.com/office/powerpoint/2010/main" val="133678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1" y="0"/>
            <a:ext cx="443865" cy="6858000"/>
          </a:xfrm>
          <a:custGeom>
            <a:avLst/>
            <a:gdLst/>
            <a:ahLst/>
            <a:cxnLst/>
            <a:rect l="l" t="t" r="r" b="b"/>
            <a:pathLst>
              <a:path w="443865" h="6858000">
                <a:moveTo>
                  <a:pt x="0" y="6858000"/>
                </a:moveTo>
                <a:lnTo>
                  <a:pt x="443484" y="6858000"/>
                </a:lnTo>
                <a:lnTo>
                  <a:pt x="443484" y="0"/>
                </a:lnTo>
                <a:lnTo>
                  <a:pt x="0" y="0"/>
                </a:lnTo>
                <a:lnTo>
                  <a:pt x="0" y="6858000"/>
                </a:lnTo>
                <a:close/>
              </a:path>
            </a:pathLst>
          </a:custGeom>
          <a:solidFill>
            <a:srgbClr val="FEC3AE">
              <a:alpha val="54116"/>
            </a:srgbClr>
          </a:solidFill>
        </p:spPr>
        <p:txBody>
          <a:bodyPr wrap="square" lIns="0" tIns="0" rIns="0" bIns="0" rtlCol="0"/>
          <a:lstStyle/>
          <a:p>
            <a:endParaRPr/>
          </a:p>
        </p:txBody>
      </p:sp>
      <p:sp>
        <p:nvSpPr>
          <p:cNvPr id="3" name="object 3"/>
          <p:cNvSpPr/>
          <p:nvPr/>
        </p:nvSpPr>
        <p:spPr>
          <a:xfrm>
            <a:off x="2406397" y="0"/>
            <a:ext cx="3175" cy="6858000"/>
          </a:xfrm>
          <a:custGeom>
            <a:avLst/>
            <a:gdLst/>
            <a:ahLst/>
            <a:cxnLst/>
            <a:rect l="l" t="t" r="r" b="b"/>
            <a:pathLst>
              <a:path w="3175" h="6858000">
                <a:moveTo>
                  <a:pt x="0" y="6858000"/>
                </a:moveTo>
                <a:lnTo>
                  <a:pt x="3047" y="6858000"/>
                </a:lnTo>
                <a:lnTo>
                  <a:pt x="3047" y="0"/>
                </a:lnTo>
                <a:lnTo>
                  <a:pt x="0" y="0"/>
                </a:lnTo>
                <a:lnTo>
                  <a:pt x="0" y="6858000"/>
                </a:lnTo>
                <a:close/>
              </a:path>
            </a:pathLst>
          </a:custGeom>
          <a:solidFill>
            <a:srgbClr val="FEC3AE">
              <a:alpha val="54116"/>
            </a:srgbClr>
          </a:solidFill>
        </p:spPr>
        <p:txBody>
          <a:bodyPr wrap="square" lIns="0" tIns="0" rIns="0" bIns="0" rtlCol="0"/>
          <a:lstStyle/>
          <a:p>
            <a:endParaRPr/>
          </a:p>
        </p:txBody>
      </p:sp>
      <p:sp>
        <p:nvSpPr>
          <p:cNvPr id="4" name="object 4"/>
          <p:cNvSpPr/>
          <p:nvPr/>
        </p:nvSpPr>
        <p:spPr>
          <a:xfrm>
            <a:off x="2467356" y="0"/>
            <a:ext cx="47625" cy="6858000"/>
          </a:xfrm>
          <a:custGeom>
            <a:avLst/>
            <a:gdLst/>
            <a:ahLst/>
            <a:cxnLst/>
            <a:rect l="l" t="t" r="r" b="b"/>
            <a:pathLst>
              <a:path w="47625" h="6858000">
                <a:moveTo>
                  <a:pt x="0" y="6858000"/>
                </a:moveTo>
                <a:lnTo>
                  <a:pt x="47256" y="6858000"/>
                </a:lnTo>
                <a:lnTo>
                  <a:pt x="47256" y="0"/>
                </a:lnTo>
                <a:lnTo>
                  <a:pt x="0" y="0"/>
                </a:lnTo>
                <a:lnTo>
                  <a:pt x="0" y="6858000"/>
                </a:lnTo>
                <a:close/>
              </a:path>
            </a:pathLst>
          </a:custGeom>
          <a:solidFill>
            <a:srgbClr val="FEC3AE">
              <a:alpha val="54116"/>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0"/>
                </a:moveTo>
                <a:lnTo>
                  <a:pt x="0" y="0"/>
                </a:lnTo>
                <a:lnTo>
                  <a:pt x="0" y="6858000"/>
                </a:lnTo>
                <a:lnTo>
                  <a:pt x="105156" y="6858000"/>
                </a:lnTo>
                <a:lnTo>
                  <a:pt x="105156" y="0"/>
                </a:lnTo>
                <a:close/>
              </a:path>
            </a:pathLst>
          </a:custGeom>
          <a:solidFill>
            <a:srgbClr val="FFD9CE">
              <a:alpha val="36077"/>
            </a:srgbClr>
          </a:solidFill>
        </p:spPr>
        <p:txBody>
          <a:bodyPr wrap="square" lIns="0" tIns="0" rIns="0" bIns="0" rtlCol="0"/>
          <a:lstStyle/>
          <a:p>
            <a:endParaRPr/>
          </a:p>
        </p:txBody>
      </p:sp>
      <p:grpSp>
        <p:nvGrpSpPr>
          <p:cNvPr id="6" name="object 6"/>
          <p:cNvGrpSpPr/>
          <p:nvPr/>
        </p:nvGrpSpPr>
        <p:grpSpPr>
          <a:xfrm>
            <a:off x="2574703" y="58723"/>
            <a:ext cx="381000" cy="6858000"/>
            <a:chOff x="990600" y="0"/>
            <a:chExt cx="381000" cy="6858000"/>
          </a:xfrm>
        </p:grpSpPr>
        <p:sp>
          <p:nvSpPr>
            <p:cNvPr id="7" name="object 7"/>
            <p:cNvSpPr/>
            <p:nvPr/>
          </p:nvSpPr>
          <p:spPr>
            <a:xfrm>
              <a:off x="990600" y="0"/>
              <a:ext cx="182880" cy="6858000"/>
            </a:xfrm>
            <a:custGeom>
              <a:avLst/>
              <a:gdLst/>
              <a:ahLst/>
              <a:cxnLst/>
              <a:rect l="l" t="t" r="r" b="b"/>
              <a:pathLst>
                <a:path w="182880" h="6858000">
                  <a:moveTo>
                    <a:pt x="182880" y="0"/>
                  </a:moveTo>
                  <a:lnTo>
                    <a:pt x="0" y="0"/>
                  </a:lnTo>
                  <a:lnTo>
                    <a:pt x="0" y="6858000"/>
                  </a:lnTo>
                  <a:lnTo>
                    <a:pt x="182880" y="6858000"/>
                  </a:lnTo>
                  <a:lnTo>
                    <a:pt x="182880" y="0"/>
                  </a:lnTo>
                  <a:close/>
                </a:path>
              </a:pathLst>
            </a:custGeom>
            <a:solidFill>
              <a:srgbClr val="FFD9CE">
                <a:alpha val="70195"/>
              </a:srgbClr>
            </a:solidFill>
          </p:spPr>
          <p:txBody>
            <a:bodyPr wrap="square" lIns="0" tIns="0" rIns="0" bIns="0" rtlCol="0"/>
            <a:lstStyle/>
            <a:p>
              <a:endParaRPr/>
            </a:p>
          </p:txBody>
        </p:sp>
        <p:sp>
          <p:nvSpPr>
            <p:cNvPr id="8" name="object 8"/>
            <p:cNvSpPr/>
            <p:nvPr/>
          </p:nvSpPr>
          <p:spPr>
            <a:xfrm>
              <a:off x="1141476" y="0"/>
              <a:ext cx="230504" cy="6858000"/>
            </a:xfrm>
            <a:custGeom>
              <a:avLst/>
              <a:gdLst/>
              <a:ahLst/>
              <a:cxnLst/>
              <a:rect l="l" t="t" r="r" b="b"/>
              <a:pathLst>
                <a:path w="230505" h="6858000">
                  <a:moveTo>
                    <a:pt x="230124" y="0"/>
                  </a:moveTo>
                  <a:lnTo>
                    <a:pt x="0" y="0"/>
                  </a:lnTo>
                  <a:lnTo>
                    <a:pt x="0" y="6858000"/>
                  </a:lnTo>
                  <a:lnTo>
                    <a:pt x="230124" y="6858000"/>
                  </a:lnTo>
                  <a:lnTo>
                    <a:pt x="230124" y="0"/>
                  </a:lnTo>
                  <a:close/>
                </a:path>
              </a:pathLst>
            </a:custGeom>
            <a:solidFill>
              <a:srgbClr val="FFEDE8">
                <a:alpha val="70979"/>
              </a:srgbClr>
            </a:solidFill>
          </p:spPr>
          <p:txBody>
            <a:bodyPr wrap="square" lIns="0" tIns="0" rIns="0" bIns="0" rtlCol="0"/>
            <a:lstStyle/>
            <a:p>
              <a:endParaRPr/>
            </a:p>
          </p:txBody>
        </p:sp>
      </p:grpSp>
      <p:sp>
        <p:nvSpPr>
          <p:cNvPr id="9" name="object 9"/>
          <p:cNvSpPr/>
          <p:nvPr/>
        </p:nvSpPr>
        <p:spPr>
          <a:xfrm>
            <a:off x="1630679" y="0"/>
            <a:ext cx="0" cy="6858000"/>
          </a:xfrm>
          <a:custGeom>
            <a:avLst/>
            <a:gdLst/>
            <a:ahLst/>
            <a:cxnLst/>
            <a:rect l="l" t="t" r="r" b="b"/>
            <a:pathLst>
              <a:path h="6858000">
                <a:moveTo>
                  <a:pt x="0" y="0"/>
                </a:moveTo>
                <a:lnTo>
                  <a:pt x="0" y="6858000"/>
                </a:lnTo>
              </a:path>
            </a:pathLst>
          </a:custGeom>
          <a:ln w="57912">
            <a:solidFill>
              <a:srgbClr val="FEC3AE"/>
            </a:solidFill>
          </a:ln>
        </p:spPr>
        <p:txBody>
          <a:bodyPr wrap="square" lIns="0" tIns="0" rIns="0" bIns="0" rtlCol="0"/>
          <a:lstStyle/>
          <a:p>
            <a:endParaRPr/>
          </a:p>
        </p:txBody>
      </p:sp>
      <p:grpSp>
        <p:nvGrpSpPr>
          <p:cNvPr id="10" name="object 10"/>
          <p:cNvGrpSpPr/>
          <p:nvPr/>
        </p:nvGrpSpPr>
        <p:grpSpPr>
          <a:xfrm>
            <a:off x="2348483" y="0"/>
            <a:ext cx="119380" cy="6858000"/>
            <a:chOff x="824483" y="0"/>
            <a:chExt cx="119380" cy="6858000"/>
          </a:xfrm>
        </p:grpSpPr>
        <p:sp>
          <p:nvSpPr>
            <p:cNvPr id="11" name="object 11"/>
            <p:cNvSpPr/>
            <p:nvPr/>
          </p:nvSpPr>
          <p:spPr>
            <a:xfrm>
              <a:off x="885443" y="0"/>
              <a:ext cx="58419" cy="6858000"/>
            </a:xfrm>
            <a:custGeom>
              <a:avLst/>
              <a:gdLst/>
              <a:ahLst/>
              <a:cxnLst/>
              <a:rect l="l" t="t" r="r" b="b"/>
              <a:pathLst>
                <a:path w="58419" h="6858000">
                  <a:moveTo>
                    <a:pt x="0" y="6858000"/>
                  </a:moveTo>
                  <a:lnTo>
                    <a:pt x="57912" y="6858000"/>
                  </a:lnTo>
                  <a:lnTo>
                    <a:pt x="57912" y="0"/>
                  </a:lnTo>
                  <a:lnTo>
                    <a:pt x="0" y="0"/>
                  </a:lnTo>
                  <a:lnTo>
                    <a:pt x="0" y="6858000"/>
                  </a:lnTo>
                  <a:close/>
                </a:path>
              </a:pathLst>
            </a:custGeom>
            <a:solidFill>
              <a:srgbClr val="FFEDE8">
                <a:alpha val="83135"/>
              </a:srgbClr>
            </a:solidFill>
          </p:spPr>
          <p:txBody>
            <a:bodyPr wrap="square" lIns="0" tIns="0" rIns="0" bIns="0" rtlCol="0"/>
            <a:lstStyle/>
            <a:p>
              <a:endParaRPr/>
            </a:p>
          </p:txBody>
        </p:sp>
        <p:sp>
          <p:nvSpPr>
            <p:cNvPr id="12" name="object 12"/>
            <p:cNvSpPr/>
            <p:nvPr/>
          </p:nvSpPr>
          <p:spPr>
            <a:xfrm>
              <a:off x="824483" y="0"/>
              <a:ext cx="58419" cy="6858000"/>
            </a:xfrm>
            <a:custGeom>
              <a:avLst/>
              <a:gdLst/>
              <a:ahLst/>
              <a:cxnLst/>
              <a:rect l="l" t="t" r="r" b="b"/>
              <a:pathLst>
                <a:path w="58419" h="6858000">
                  <a:moveTo>
                    <a:pt x="0" y="6858000"/>
                  </a:moveTo>
                  <a:lnTo>
                    <a:pt x="57912" y="6858000"/>
                  </a:lnTo>
                  <a:lnTo>
                    <a:pt x="57912" y="0"/>
                  </a:lnTo>
                  <a:lnTo>
                    <a:pt x="0" y="0"/>
                  </a:lnTo>
                  <a:lnTo>
                    <a:pt x="0" y="6858000"/>
                  </a:lnTo>
                  <a:close/>
                </a:path>
              </a:pathLst>
            </a:custGeom>
            <a:solidFill>
              <a:srgbClr val="FEC3AE"/>
            </a:solidFill>
          </p:spPr>
          <p:txBody>
            <a:bodyPr wrap="square" lIns="0" tIns="0" rIns="0" bIns="0" rtlCol="0"/>
            <a:lstStyle/>
            <a:p>
              <a:endParaRPr/>
            </a:p>
          </p:txBody>
        </p:sp>
      </p:grpSp>
      <p:sp>
        <p:nvSpPr>
          <p:cNvPr id="13" name="object 13"/>
          <p:cNvSpPr/>
          <p:nvPr/>
        </p:nvSpPr>
        <p:spPr>
          <a:xfrm>
            <a:off x="3251454" y="761"/>
            <a:ext cx="0" cy="6858000"/>
          </a:xfrm>
          <a:custGeom>
            <a:avLst/>
            <a:gdLst/>
            <a:ahLst/>
            <a:cxnLst/>
            <a:rect l="l" t="t" r="r" b="b"/>
            <a:pathLst>
              <a:path h="6858000">
                <a:moveTo>
                  <a:pt x="0" y="0"/>
                </a:moveTo>
                <a:lnTo>
                  <a:pt x="0" y="6858000"/>
                </a:lnTo>
              </a:path>
            </a:pathLst>
          </a:custGeom>
          <a:ln w="28956">
            <a:solidFill>
              <a:srgbClr val="FEC3AE"/>
            </a:solidFill>
          </a:ln>
        </p:spPr>
        <p:txBody>
          <a:bodyPr wrap="square" lIns="0" tIns="0" rIns="0" bIns="0" rtlCol="0"/>
          <a:lstStyle/>
          <a:p>
            <a:endParaRPr/>
          </a:p>
        </p:txBody>
      </p:sp>
      <p:sp>
        <p:nvSpPr>
          <p:cNvPr id="14" name="object 14"/>
          <p:cNvSpPr/>
          <p:nvPr/>
        </p:nvSpPr>
        <p:spPr>
          <a:xfrm>
            <a:off x="2590800" y="0"/>
            <a:ext cx="0" cy="6858000"/>
          </a:xfrm>
          <a:custGeom>
            <a:avLst/>
            <a:gdLst/>
            <a:ahLst/>
            <a:cxnLst/>
            <a:rect l="l" t="t" r="r" b="b"/>
            <a:pathLst>
              <a:path h="6858000">
                <a:moveTo>
                  <a:pt x="0" y="0"/>
                </a:moveTo>
                <a:lnTo>
                  <a:pt x="0" y="6858000"/>
                </a:lnTo>
              </a:path>
            </a:pathLst>
          </a:custGeom>
          <a:ln w="9144">
            <a:solidFill>
              <a:srgbClr val="FEC3AE"/>
            </a:solidFill>
          </a:ln>
        </p:spPr>
        <p:txBody>
          <a:bodyPr wrap="square" lIns="0" tIns="0" rIns="0" bIns="0" rtlCol="0"/>
          <a:lstStyle/>
          <a:p>
            <a:endParaRPr/>
          </a:p>
        </p:txBody>
      </p:sp>
      <p:sp>
        <p:nvSpPr>
          <p:cNvPr id="15" name="object 15"/>
          <p:cNvSpPr/>
          <p:nvPr/>
        </p:nvSpPr>
        <p:spPr>
          <a:xfrm>
            <a:off x="10608565" y="0"/>
            <a:ext cx="58419" cy="6858000"/>
          </a:xfrm>
          <a:custGeom>
            <a:avLst/>
            <a:gdLst/>
            <a:ahLst/>
            <a:cxnLst/>
            <a:rect l="l" t="t" r="r" b="b"/>
            <a:pathLst>
              <a:path w="58420" h="6858000">
                <a:moveTo>
                  <a:pt x="11582" y="0"/>
                </a:moveTo>
                <a:lnTo>
                  <a:pt x="0" y="0"/>
                </a:lnTo>
                <a:lnTo>
                  <a:pt x="0" y="6858000"/>
                </a:lnTo>
                <a:lnTo>
                  <a:pt x="11582" y="6858000"/>
                </a:lnTo>
                <a:lnTo>
                  <a:pt x="11582" y="0"/>
                </a:lnTo>
                <a:close/>
              </a:path>
              <a:path w="58420" h="6858000">
                <a:moveTo>
                  <a:pt x="57912" y="0"/>
                </a:moveTo>
                <a:lnTo>
                  <a:pt x="23164" y="0"/>
                </a:lnTo>
                <a:lnTo>
                  <a:pt x="23164" y="6858000"/>
                </a:lnTo>
                <a:lnTo>
                  <a:pt x="57912" y="6858000"/>
                </a:lnTo>
                <a:lnTo>
                  <a:pt x="57912" y="0"/>
                </a:lnTo>
                <a:close/>
              </a:path>
            </a:pathLst>
          </a:custGeom>
          <a:solidFill>
            <a:srgbClr val="FEC3AE"/>
          </a:solidFill>
        </p:spPr>
        <p:txBody>
          <a:bodyPr wrap="square" lIns="0" tIns="0" rIns="0" bIns="0" rtlCol="0"/>
          <a:lstStyle/>
          <a:p>
            <a:endParaRPr/>
          </a:p>
        </p:txBody>
      </p:sp>
      <p:grpSp>
        <p:nvGrpSpPr>
          <p:cNvPr id="16" name="object 16"/>
          <p:cNvGrpSpPr/>
          <p:nvPr/>
        </p:nvGrpSpPr>
        <p:grpSpPr>
          <a:xfrm>
            <a:off x="2133600" y="0"/>
            <a:ext cx="1661160" cy="6858000"/>
            <a:chOff x="609600" y="0"/>
            <a:chExt cx="1661160" cy="6858000"/>
          </a:xfrm>
        </p:grpSpPr>
        <p:sp>
          <p:nvSpPr>
            <p:cNvPr id="17" name="object 17"/>
            <p:cNvSpPr/>
            <p:nvPr/>
          </p:nvSpPr>
          <p:spPr>
            <a:xfrm>
              <a:off x="1219200" y="0"/>
              <a:ext cx="76200" cy="6858000"/>
            </a:xfrm>
            <a:custGeom>
              <a:avLst/>
              <a:gdLst/>
              <a:ahLst/>
              <a:cxnLst/>
              <a:rect l="l" t="t" r="r" b="b"/>
              <a:pathLst>
                <a:path w="76200" h="6858000">
                  <a:moveTo>
                    <a:pt x="76187" y="0"/>
                  </a:moveTo>
                  <a:lnTo>
                    <a:pt x="0" y="0"/>
                  </a:lnTo>
                  <a:lnTo>
                    <a:pt x="0" y="6858000"/>
                  </a:lnTo>
                  <a:lnTo>
                    <a:pt x="76187" y="6858000"/>
                  </a:lnTo>
                  <a:lnTo>
                    <a:pt x="76187" y="0"/>
                  </a:lnTo>
                  <a:close/>
                </a:path>
              </a:pathLst>
            </a:custGeom>
            <a:solidFill>
              <a:srgbClr val="FEC3AE">
                <a:alpha val="50979"/>
              </a:srgbClr>
            </a:solidFill>
          </p:spPr>
          <p:txBody>
            <a:bodyPr wrap="square" lIns="0" tIns="0" rIns="0" bIns="0" rtlCol="0"/>
            <a:lstStyle/>
            <a:p>
              <a:endParaRPr/>
            </a:p>
          </p:txBody>
        </p:sp>
        <p:sp>
          <p:nvSpPr>
            <p:cNvPr id="18" name="object 18"/>
            <p:cNvSpPr/>
            <p:nvPr/>
          </p:nvSpPr>
          <p:spPr>
            <a:xfrm>
              <a:off x="609600" y="3429000"/>
              <a:ext cx="1341120" cy="2080260"/>
            </a:xfrm>
            <a:custGeom>
              <a:avLst/>
              <a:gdLst/>
              <a:ahLst/>
              <a:cxnLst/>
              <a:rect l="l" t="t" r="r" b="b"/>
              <a:pathLst>
                <a:path w="1341120" h="2080260">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120" h="2080260">
                  <a:moveTo>
                    <a:pt x="1341120" y="1759458"/>
                  </a:moveTo>
                  <a:lnTo>
                    <a:pt x="1337640" y="1712061"/>
                  </a:lnTo>
                  <a:lnTo>
                    <a:pt x="1327531" y="1666811"/>
                  </a:lnTo>
                  <a:lnTo>
                    <a:pt x="1311300" y="1624215"/>
                  </a:lnTo>
                  <a:lnTo>
                    <a:pt x="1289431" y="1584782"/>
                  </a:lnTo>
                  <a:lnTo>
                    <a:pt x="1262430" y="1548993"/>
                  </a:lnTo>
                  <a:lnTo>
                    <a:pt x="1230782" y="1517345"/>
                  </a:lnTo>
                  <a:lnTo>
                    <a:pt x="1194993" y="1490345"/>
                  </a:lnTo>
                  <a:lnTo>
                    <a:pt x="1155560" y="1468475"/>
                  </a:lnTo>
                  <a:lnTo>
                    <a:pt x="1112964" y="1452245"/>
                  </a:lnTo>
                  <a:lnTo>
                    <a:pt x="1067714" y="1442135"/>
                  </a:lnTo>
                  <a:lnTo>
                    <a:pt x="1020318" y="1438656"/>
                  </a:lnTo>
                  <a:lnTo>
                    <a:pt x="972908" y="1442135"/>
                  </a:lnTo>
                  <a:lnTo>
                    <a:pt x="927658" y="1452245"/>
                  </a:lnTo>
                  <a:lnTo>
                    <a:pt x="885063" y="1468475"/>
                  </a:lnTo>
                  <a:lnTo>
                    <a:pt x="845629" y="1490345"/>
                  </a:lnTo>
                  <a:lnTo>
                    <a:pt x="809840" y="1517345"/>
                  </a:lnTo>
                  <a:lnTo>
                    <a:pt x="778192" y="1548993"/>
                  </a:lnTo>
                  <a:lnTo>
                    <a:pt x="751192" y="1584782"/>
                  </a:lnTo>
                  <a:lnTo>
                    <a:pt x="729322" y="1624215"/>
                  </a:lnTo>
                  <a:lnTo>
                    <a:pt x="713092" y="1666811"/>
                  </a:lnTo>
                  <a:lnTo>
                    <a:pt x="702983" y="1712061"/>
                  </a:lnTo>
                  <a:lnTo>
                    <a:pt x="699516" y="1759458"/>
                  </a:lnTo>
                  <a:lnTo>
                    <a:pt x="702983" y="1806867"/>
                  </a:lnTo>
                  <a:lnTo>
                    <a:pt x="713092" y="1852117"/>
                  </a:lnTo>
                  <a:lnTo>
                    <a:pt x="729322" y="1894713"/>
                  </a:lnTo>
                  <a:lnTo>
                    <a:pt x="751192" y="1934146"/>
                  </a:lnTo>
                  <a:lnTo>
                    <a:pt x="778192" y="1969935"/>
                  </a:lnTo>
                  <a:lnTo>
                    <a:pt x="809840" y="2001583"/>
                  </a:lnTo>
                  <a:lnTo>
                    <a:pt x="845629" y="2028583"/>
                  </a:lnTo>
                  <a:lnTo>
                    <a:pt x="885063" y="2050453"/>
                  </a:lnTo>
                  <a:lnTo>
                    <a:pt x="927658" y="2066683"/>
                  </a:lnTo>
                  <a:lnTo>
                    <a:pt x="972908" y="2076792"/>
                  </a:lnTo>
                  <a:lnTo>
                    <a:pt x="1020318" y="2080260"/>
                  </a:lnTo>
                  <a:lnTo>
                    <a:pt x="1067714" y="2076792"/>
                  </a:lnTo>
                  <a:lnTo>
                    <a:pt x="1112964" y="2066683"/>
                  </a:lnTo>
                  <a:lnTo>
                    <a:pt x="1155560" y="2050453"/>
                  </a:lnTo>
                  <a:lnTo>
                    <a:pt x="1194993" y="2028583"/>
                  </a:lnTo>
                  <a:lnTo>
                    <a:pt x="1230782" y="2001583"/>
                  </a:lnTo>
                  <a:lnTo>
                    <a:pt x="1262430" y="1969935"/>
                  </a:lnTo>
                  <a:lnTo>
                    <a:pt x="1289431" y="1934146"/>
                  </a:lnTo>
                  <a:lnTo>
                    <a:pt x="1311300" y="1894713"/>
                  </a:lnTo>
                  <a:lnTo>
                    <a:pt x="1327531" y="1852117"/>
                  </a:lnTo>
                  <a:lnTo>
                    <a:pt x="1337640" y="1806867"/>
                  </a:lnTo>
                  <a:lnTo>
                    <a:pt x="1341120" y="1759458"/>
                  </a:lnTo>
                  <a:close/>
                </a:path>
              </a:pathLst>
            </a:custGeom>
            <a:solidFill>
              <a:srgbClr val="FE8637"/>
            </a:solidFill>
          </p:spPr>
          <p:txBody>
            <a:bodyPr wrap="square" lIns="0" tIns="0" rIns="0" bIns="0" rtlCol="0"/>
            <a:lstStyle/>
            <a:p>
              <a:endParaRPr/>
            </a:p>
          </p:txBody>
        </p:sp>
        <p:pic>
          <p:nvPicPr>
            <p:cNvPr id="19" name="object 19"/>
            <p:cNvPicPr/>
            <p:nvPr/>
          </p:nvPicPr>
          <p:blipFill>
            <a:blip r:embed="rId2" cstate="print"/>
            <a:stretch>
              <a:fillRect/>
            </a:stretch>
          </p:blipFill>
          <p:spPr>
            <a:xfrm>
              <a:off x="1091183" y="5500115"/>
              <a:ext cx="137159" cy="137160"/>
            </a:xfrm>
            <a:prstGeom prst="rect">
              <a:avLst/>
            </a:prstGeom>
          </p:spPr>
        </p:pic>
        <p:sp>
          <p:nvSpPr>
            <p:cNvPr id="20" name="object 20"/>
            <p:cNvSpPr/>
            <p:nvPr/>
          </p:nvSpPr>
          <p:spPr>
            <a:xfrm>
              <a:off x="1664195" y="4495800"/>
              <a:ext cx="607060" cy="1567180"/>
            </a:xfrm>
            <a:custGeom>
              <a:avLst/>
              <a:gdLst/>
              <a:ahLst/>
              <a:cxnLst/>
              <a:rect l="l" t="t" r="r" b="b"/>
              <a:pathLst>
                <a:path w="607060" h="1567179">
                  <a:moveTo>
                    <a:pt x="274332" y="1429512"/>
                  </a:moveTo>
                  <a:lnTo>
                    <a:pt x="267335" y="1386166"/>
                  </a:lnTo>
                  <a:lnTo>
                    <a:pt x="247865" y="1348511"/>
                  </a:lnTo>
                  <a:lnTo>
                    <a:pt x="218173" y="1318818"/>
                  </a:lnTo>
                  <a:lnTo>
                    <a:pt x="180517" y="1299349"/>
                  </a:lnTo>
                  <a:lnTo>
                    <a:pt x="137172" y="1292352"/>
                  </a:lnTo>
                  <a:lnTo>
                    <a:pt x="93814" y="1299349"/>
                  </a:lnTo>
                  <a:lnTo>
                    <a:pt x="56159" y="1318818"/>
                  </a:lnTo>
                  <a:lnTo>
                    <a:pt x="26466" y="1348511"/>
                  </a:lnTo>
                  <a:lnTo>
                    <a:pt x="6997" y="1386166"/>
                  </a:lnTo>
                  <a:lnTo>
                    <a:pt x="0" y="1429512"/>
                  </a:lnTo>
                  <a:lnTo>
                    <a:pt x="6997" y="1472869"/>
                  </a:lnTo>
                  <a:lnTo>
                    <a:pt x="26466" y="1510525"/>
                  </a:lnTo>
                  <a:lnTo>
                    <a:pt x="56159" y="1540217"/>
                  </a:lnTo>
                  <a:lnTo>
                    <a:pt x="93814" y="1559687"/>
                  </a:lnTo>
                  <a:lnTo>
                    <a:pt x="137172" y="1566672"/>
                  </a:lnTo>
                  <a:lnTo>
                    <a:pt x="180517" y="1559687"/>
                  </a:lnTo>
                  <a:lnTo>
                    <a:pt x="218173" y="1540217"/>
                  </a:lnTo>
                  <a:lnTo>
                    <a:pt x="247865" y="1510525"/>
                  </a:lnTo>
                  <a:lnTo>
                    <a:pt x="267335" y="1472869"/>
                  </a:lnTo>
                  <a:lnTo>
                    <a:pt x="274332" y="1429512"/>
                  </a:lnTo>
                  <a:close/>
                </a:path>
                <a:path w="607060" h="1567179">
                  <a:moveTo>
                    <a:pt x="606564" y="182880"/>
                  </a:moveTo>
                  <a:lnTo>
                    <a:pt x="600024" y="134264"/>
                  </a:lnTo>
                  <a:lnTo>
                    <a:pt x="581596" y="90576"/>
                  </a:lnTo>
                  <a:lnTo>
                    <a:pt x="552996" y="53568"/>
                  </a:lnTo>
                  <a:lnTo>
                    <a:pt x="515988" y="24968"/>
                  </a:lnTo>
                  <a:lnTo>
                    <a:pt x="472300" y="6540"/>
                  </a:lnTo>
                  <a:lnTo>
                    <a:pt x="423684" y="0"/>
                  </a:lnTo>
                  <a:lnTo>
                    <a:pt x="375056" y="6540"/>
                  </a:lnTo>
                  <a:lnTo>
                    <a:pt x="331381" y="24968"/>
                  </a:lnTo>
                  <a:lnTo>
                    <a:pt x="294360" y="53568"/>
                  </a:lnTo>
                  <a:lnTo>
                    <a:pt x="265772" y="90576"/>
                  </a:lnTo>
                  <a:lnTo>
                    <a:pt x="247332" y="134264"/>
                  </a:lnTo>
                  <a:lnTo>
                    <a:pt x="240804" y="182880"/>
                  </a:lnTo>
                  <a:lnTo>
                    <a:pt x="247332" y="231508"/>
                  </a:lnTo>
                  <a:lnTo>
                    <a:pt x="265772" y="275183"/>
                  </a:lnTo>
                  <a:lnTo>
                    <a:pt x="294360" y="312204"/>
                  </a:lnTo>
                  <a:lnTo>
                    <a:pt x="331381" y="340791"/>
                  </a:lnTo>
                  <a:lnTo>
                    <a:pt x="375056" y="359232"/>
                  </a:lnTo>
                  <a:lnTo>
                    <a:pt x="423684" y="365760"/>
                  </a:lnTo>
                  <a:lnTo>
                    <a:pt x="472300" y="359232"/>
                  </a:lnTo>
                  <a:lnTo>
                    <a:pt x="515988" y="340791"/>
                  </a:lnTo>
                  <a:lnTo>
                    <a:pt x="552996" y="312204"/>
                  </a:lnTo>
                  <a:lnTo>
                    <a:pt x="581596" y="275183"/>
                  </a:lnTo>
                  <a:lnTo>
                    <a:pt x="600024" y="231508"/>
                  </a:lnTo>
                  <a:lnTo>
                    <a:pt x="606564" y="182880"/>
                  </a:lnTo>
                  <a:close/>
                </a:path>
              </a:pathLst>
            </a:custGeom>
            <a:solidFill>
              <a:srgbClr val="FE8637"/>
            </a:solidFill>
          </p:spPr>
          <p:txBody>
            <a:bodyPr wrap="square" lIns="0" tIns="0" rIns="0" bIns="0" rtlCol="0"/>
            <a:lstStyle/>
            <a:p>
              <a:endParaRPr/>
            </a:p>
          </p:txBody>
        </p:sp>
      </p:grpSp>
      <p:sp>
        <p:nvSpPr>
          <p:cNvPr id="22" name="object 22"/>
          <p:cNvSpPr txBox="1"/>
          <p:nvPr/>
        </p:nvSpPr>
        <p:spPr>
          <a:xfrm>
            <a:off x="2464433" y="2052420"/>
            <a:ext cx="7731381" cy="843180"/>
          </a:xfrm>
          <a:prstGeom prst="rect">
            <a:avLst/>
          </a:prstGeom>
        </p:spPr>
        <p:txBody>
          <a:bodyPr vert="horz" wrap="square" lIns="0" tIns="12065" rIns="0" bIns="0" rtlCol="0">
            <a:spAutoFit/>
          </a:bodyPr>
          <a:lstStyle/>
          <a:p>
            <a:pPr marL="12700">
              <a:spcBef>
                <a:spcPts val="95"/>
              </a:spcBef>
            </a:pPr>
            <a:r>
              <a:rPr sz="5400" b="1" spc="-45" dirty="0">
                <a:latin typeface="標楷體"/>
                <a:cs typeface="標楷體"/>
              </a:rPr>
              <a:t>經費動支及核銷作業說明</a:t>
            </a:r>
            <a:endParaRPr sz="5400" dirty="0">
              <a:latin typeface="標楷體"/>
              <a:cs typeface="標楷體"/>
            </a:endParaRPr>
          </a:p>
        </p:txBody>
      </p:sp>
      <p:sp>
        <p:nvSpPr>
          <p:cNvPr id="23" name="object 23"/>
          <p:cNvSpPr txBox="1"/>
          <p:nvPr/>
        </p:nvSpPr>
        <p:spPr>
          <a:xfrm>
            <a:off x="3092006" y="5062473"/>
            <a:ext cx="125095" cy="228268"/>
          </a:xfrm>
          <a:prstGeom prst="rect">
            <a:avLst/>
          </a:prstGeom>
        </p:spPr>
        <p:txBody>
          <a:bodyPr vert="horz" wrap="square" lIns="0" tIns="12700" rIns="0" bIns="0" rtlCol="0">
            <a:spAutoFit/>
          </a:bodyPr>
          <a:lstStyle/>
          <a:p>
            <a:pPr marL="12700">
              <a:spcBef>
                <a:spcPts val="100"/>
              </a:spcBef>
            </a:pPr>
            <a:r>
              <a:rPr sz="1400" b="1" spc="-50" dirty="0">
                <a:solidFill>
                  <a:srgbClr val="FFFFFF"/>
                </a:solidFill>
                <a:latin typeface="Arial"/>
                <a:cs typeface="Arial"/>
              </a:rPr>
              <a:t>1</a:t>
            </a:r>
            <a:endParaRPr sz="1400">
              <a:latin typeface="Arial"/>
              <a:cs typeface="Arial"/>
            </a:endParaRPr>
          </a:p>
        </p:txBody>
      </p:sp>
      <p:sp>
        <p:nvSpPr>
          <p:cNvPr id="24" name="object 24"/>
          <p:cNvSpPr txBox="1"/>
          <p:nvPr/>
        </p:nvSpPr>
        <p:spPr>
          <a:xfrm>
            <a:off x="4723003" y="4580633"/>
            <a:ext cx="3649210" cy="1217385"/>
          </a:xfrm>
          <a:prstGeom prst="rect">
            <a:avLst/>
          </a:prstGeom>
        </p:spPr>
        <p:txBody>
          <a:bodyPr vert="horz" wrap="square" lIns="0" tIns="12700" rIns="0" bIns="0" rtlCol="0">
            <a:spAutoFit/>
          </a:bodyPr>
          <a:lstStyle/>
          <a:p>
            <a:pPr marL="12700" marR="5080" algn="ctr">
              <a:lnSpc>
                <a:spcPct val="120800"/>
              </a:lnSpc>
              <a:spcBef>
                <a:spcPts val="100"/>
              </a:spcBef>
            </a:pPr>
            <a:r>
              <a:rPr sz="3200" b="1" spc="-10" dirty="0" err="1">
                <a:latin typeface="標楷體" panose="03000509000000000000" pitchFamily="65" charset="-120"/>
                <a:ea typeface="標楷體" panose="03000509000000000000" pitchFamily="65" charset="-120"/>
                <a:cs typeface="標楷體"/>
              </a:rPr>
              <a:t>主計室</a:t>
            </a:r>
            <a:r>
              <a:rPr lang="zh-TW" altLang="en-US" sz="3200" b="1" spc="-10" dirty="0">
                <a:latin typeface="標楷體" panose="03000509000000000000" pitchFamily="65" charset="-120"/>
                <a:ea typeface="標楷體" panose="03000509000000000000" pitchFamily="65" charset="-120"/>
                <a:cs typeface="標楷體"/>
              </a:rPr>
              <a:t>主任</a:t>
            </a:r>
            <a:r>
              <a:rPr lang="en-US" altLang="zh-TW" sz="3200" b="1" spc="-10" dirty="0">
                <a:latin typeface="標楷體" panose="03000509000000000000" pitchFamily="65" charset="-120"/>
                <a:ea typeface="標楷體" panose="03000509000000000000" pitchFamily="65" charset="-120"/>
                <a:cs typeface="標楷體"/>
              </a:rPr>
              <a:t>:</a:t>
            </a:r>
            <a:r>
              <a:rPr lang="zh-TW" altLang="en-US" sz="3200" b="1" spc="-10" dirty="0">
                <a:latin typeface="標楷體" panose="03000509000000000000" pitchFamily="65" charset="-120"/>
                <a:ea typeface="標楷體" panose="03000509000000000000" pitchFamily="65" charset="-120"/>
                <a:cs typeface="標楷體"/>
              </a:rPr>
              <a:t>鄭寶粟</a:t>
            </a:r>
            <a:endParaRPr lang="en-US" sz="3200" b="1" spc="-10" dirty="0">
              <a:latin typeface="標楷體" panose="03000509000000000000" pitchFamily="65" charset="-120"/>
              <a:ea typeface="標楷體" panose="03000509000000000000" pitchFamily="65" charset="-120"/>
              <a:cs typeface="標楷體"/>
            </a:endParaRPr>
          </a:p>
          <a:p>
            <a:pPr marL="12700" marR="5080" algn="ctr">
              <a:lnSpc>
                <a:spcPct val="120800"/>
              </a:lnSpc>
              <a:spcBef>
                <a:spcPts val="100"/>
              </a:spcBef>
            </a:pPr>
            <a:r>
              <a:rPr lang="en-US" altLang="zh-TW" sz="3200" b="1" spc="-50" dirty="0">
                <a:latin typeface="標楷體" panose="03000509000000000000" pitchFamily="65" charset="-120"/>
                <a:ea typeface="標楷體" panose="03000509000000000000" pitchFamily="65" charset="-120"/>
                <a:cs typeface="標楷體"/>
              </a:rPr>
              <a:t>114</a:t>
            </a:r>
            <a:r>
              <a:rPr sz="3200" b="1" dirty="0">
                <a:latin typeface="標楷體" panose="03000509000000000000" pitchFamily="65" charset="-120"/>
                <a:ea typeface="標楷體" panose="03000509000000000000" pitchFamily="65" charset="-120"/>
                <a:cs typeface="標楷體"/>
              </a:rPr>
              <a:t>年</a:t>
            </a:r>
            <a:r>
              <a:rPr lang="en-US" altLang="zh-TW" sz="3200" b="1" dirty="0">
                <a:latin typeface="標楷體" panose="03000509000000000000" pitchFamily="65" charset="-120"/>
                <a:ea typeface="標楷體" panose="03000509000000000000" pitchFamily="65" charset="-120"/>
                <a:cs typeface="標楷體"/>
              </a:rPr>
              <a:t>2</a:t>
            </a:r>
            <a:r>
              <a:rPr sz="3200" b="1" dirty="0" smtClean="0">
                <a:latin typeface="標楷體" panose="03000509000000000000" pitchFamily="65" charset="-120"/>
                <a:ea typeface="標楷體" panose="03000509000000000000" pitchFamily="65" charset="-120"/>
                <a:cs typeface="標楷體"/>
              </a:rPr>
              <a:t>月</a:t>
            </a:r>
            <a:r>
              <a:rPr lang="en-US" altLang="zh-TW" sz="3200" b="1" dirty="0" smtClean="0">
                <a:latin typeface="標楷體" panose="03000509000000000000" pitchFamily="65" charset="-120"/>
                <a:ea typeface="標楷體" panose="03000509000000000000" pitchFamily="65" charset="-120"/>
                <a:cs typeface="標楷體"/>
              </a:rPr>
              <a:t>19</a:t>
            </a:r>
            <a:r>
              <a:rPr sz="3200" b="1" spc="-50" dirty="0" smtClean="0">
                <a:latin typeface="標楷體" panose="03000509000000000000" pitchFamily="65" charset="-120"/>
                <a:ea typeface="標楷體" panose="03000509000000000000" pitchFamily="65" charset="-120"/>
                <a:cs typeface="標楷體"/>
              </a:rPr>
              <a:t>日</a:t>
            </a:r>
            <a:endParaRPr sz="3200" dirty="0">
              <a:latin typeface="標楷體" panose="03000509000000000000" pitchFamily="65" charset="-120"/>
              <a:ea typeface="標楷體" panose="03000509000000000000" pitchFamily="65" charset="-120"/>
              <a:cs typeface="標楷體"/>
            </a:endParaRPr>
          </a:p>
        </p:txBody>
      </p:sp>
      <p:sp>
        <p:nvSpPr>
          <p:cNvPr id="26" name="投影片編號版面配置區 25"/>
          <p:cNvSpPr>
            <a:spLocks noGrp="1"/>
          </p:cNvSpPr>
          <p:nvPr>
            <p:ph type="sldNum" sz="quarter" idx="12"/>
          </p:nvPr>
        </p:nvSpPr>
        <p:spPr/>
        <p:txBody>
          <a:bodyPr/>
          <a:lstStyle/>
          <a:p>
            <a:fld id="{11C94BC0-9809-4B99-B47A-95E926B0D02C}" type="slidenum">
              <a:rPr lang="zh-TW" altLang="en-US" smtClean="0">
                <a:solidFill>
                  <a:schemeClr val="tx1"/>
                </a:solidFill>
              </a:rPr>
              <a:t>1</a:t>
            </a:fld>
            <a:endParaRPr lang="zh-TW" altLang="en-US" dirty="0">
              <a:solidFill>
                <a:schemeClr val="tx1"/>
              </a:solidFill>
            </a:endParaRPr>
          </a:p>
        </p:txBody>
      </p:sp>
    </p:spTree>
    <p:extLst>
      <p:ext uri="{BB962C8B-B14F-4D97-AF65-F5344CB8AC3E}">
        <p14:creationId xmlns:p14="http://schemas.microsoft.com/office/powerpoint/2010/main" val="727066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4645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chemeClr val="accent2">
                    <a:lumMod val="50000"/>
                  </a:schemeClr>
                </a:solidFill>
                <a:latin typeface="標楷體" panose="03000509000000000000" pitchFamily="65" charset="-120"/>
                <a:ea typeface="標楷體" panose="03000509000000000000" pitchFamily="65" charset="-120"/>
              </a:rPr>
              <a:t>四、國外出差旅費報支規定</a:t>
            </a:r>
            <a:endParaRPr spc="-20" dirty="0">
              <a:solidFill>
                <a:schemeClr val="accent2">
                  <a:lumMod val="50000"/>
                </a:schemeClr>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graphicFrame>
        <p:nvGraphicFramePr>
          <p:cNvPr id="7" name="object 10"/>
          <p:cNvGraphicFramePr>
            <a:graphicFrameLocks noGrp="1"/>
          </p:cNvGraphicFramePr>
          <p:nvPr>
            <p:extLst>
              <p:ext uri="{D42A27DB-BD31-4B8C-83A1-F6EECF244321}">
                <p14:modId xmlns:p14="http://schemas.microsoft.com/office/powerpoint/2010/main" val="2108248349"/>
              </p:ext>
            </p:extLst>
          </p:nvPr>
        </p:nvGraphicFramePr>
        <p:xfrm>
          <a:off x="2408208" y="1297693"/>
          <a:ext cx="8514259" cy="5311139"/>
        </p:xfrm>
        <a:graphic>
          <a:graphicData uri="http://schemas.openxmlformats.org/drawingml/2006/table">
            <a:tbl>
              <a:tblPr firstRow="1" bandRow="1">
                <a:tableStyleId>{2D5ABB26-0587-4C30-8999-92F81FD0307C}</a:tableStyleId>
              </a:tblPr>
              <a:tblGrid>
                <a:gridCol w="321666">
                  <a:extLst>
                    <a:ext uri="{9D8B030D-6E8A-4147-A177-3AD203B41FA5}">
                      <a16:colId xmlns:a16="http://schemas.microsoft.com/office/drawing/2014/main" val="20000"/>
                    </a:ext>
                  </a:extLst>
                </a:gridCol>
                <a:gridCol w="693428">
                  <a:extLst>
                    <a:ext uri="{9D8B030D-6E8A-4147-A177-3AD203B41FA5}">
                      <a16:colId xmlns:a16="http://schemas.microsoft.com/office/drawing/2014/main" val="20001"/>
                    </a:ext>
                  </a:extLst>
                </a:gridCol>
                <a:gridCol w="2980682">
                  <a:extLst>
                    <a:ext uri="{9D8B030D-6E8A-4147-A177-3AD203B41FA5}">
                      <a16:colId xmlns:a16="http://schemas.microsoft.com/office/drawing/2014/main" val="20002"/>
                    </a:ext>
                  </a:extLst>
                </a:gridCol>
                <a:gridCol w="4492309">
                  <a:extLst>
                    <a:ext uri="{9D8B030D-6E8A-4147-A177-3AD203B41FA5}">
                      <a16:colId xmlns:a16="http://schemas.microsoft.com/office/drawing/2014/main" val="20003"/>
                    </a:ext>
                  </a:extLst>
                </a:gridCol>
                <a:gridCol w="26174">
                  <a:extLst>
                    <a:ext uri="{9D8B030D-6E8A-4147-A177-3AD203B41FA5}">
                      <a16:colId xmlns:a16="http://schemas.microsoft.com/office/drawing/2014/main" val="20004"/>
                    </a:ext>
                  </a:extLst>
                </a:gridCol>
              </a:tblGrid>
              <a:tr h="297068">
                <a:tc>
                  <a:txBody>
                    <a:bodyPr/>
                    <a:lstStyle/>
                    <a:p>
                      <a:pPr>
                        <a:lnSpc>
                          <a:spcPct val="100000"/>
                        </a:lnSpc>
                      </a:pPr>
                      <a:endParaRPr sz="2000">
                        <a:solidFill>
                          <a:schemeClr val="tx1"/>
                        </a:solidFill>
                        <a:latin typeface="Times New Roman"/>
                        <a:cs typeface="Times New Roman"/>
                      </a:endParaRPr>
                    </a:p>
                  </a:txBody>
                  <a:tcPr marL="0" marR="0" marT="0" marB="0">
                    <a:lnR w="38100">
                      <a:solidFill>
                        <a:srgbClr val="161616"/>
                      </a:solidFill>
                      <a:prstDash val="solid"/>
                    </a:lnR>
                    <a:lnT w="38100">
                      <a:solidFill>
                        <a:srgbClr val="000000"/>
                      </a:solidFill>
                      <a:prstDash val="solid"/>
                    </a:lnT>
                    <a:lnB w="12700">
                      <a:solidFill>
                        <a:srgbClr val="FFFFFF"/>
                      </a:solidFill>
                      <a:prstDash val="solid"/>
                    </a:lnB>
                  </a:tcPr>
                </a:tc>
                <a:tc>
                  <a:txBody>
                    <a:bodyPr/>
                    <a:lstStyle/>
                    <a:p>
                      <a:pPr>
                        <a:lnSpc>
                          <a:spcPct val="100000"/>
                        </a:lnSpc>
                      </a:pPr>
                      <a:endParaRPr sz="2000">
                        <a:solidFill>
                          <a:schemeClr val="tx1"/>
                        </a:solidFill>
                        <a:latin typeface="Times New Roman"/>
                        <a:cs typeface="Times New Roman"/>
                      </a:endParaRPr>
                    </a:p>
                  </a:txBody>
                  <a:tcPr marL="0" marR="0" marT="0" marB="0">
                    <a:lnL w="38100">
                      <a:solidFill>
                        <a:srgbClr val="161616"/>
                      </a:solidFill>
                      <a:prstDash val="solid"/>
                    </a:lnL>
                    <a:lnT w="38100">
                      <a:solidFill>
                        <a:srgbClr val="000000"/>
                      </a:solidFill>
                      <a:prstDash val="solid"/>
                    </a:lnT>
                    <a:lnB w="12700">
                      <a:solidFill>
                        <a:srgbClr val="FFFFFF"/>
                      </a:solidFill>
                      <a:prstDash val="solid"/>
                    </a:lnB>
                  </a:tcPr>
                </a:tc>
                <a:tc>
                  <a:txBody>
                    <a:bodyPr/>
                    <a:lstStyle/>
                    <a:p>
                      <a:pPr>
                        <a:lnSpc>
                          <a:spcPct val="100000"/>
                        </a:lnSpc>
                      </a:pPr>
                      <a:endParaRPr sz="2000">
                        <a:solidFill>
                          <a:schemeClr val="tx1"/>
                        </a:solidFill>
                        <a:latin typeface="Times New Roman"/>
                        <a:cs typeface="Times New Roman"/>
                      </a:endParaRPr>
                    </a:p>
                  </a:txBody>
                  <a:tcPr marL="0" marR="0" marT="0" marB="0">
                    <a:lnT w="38100">
                      <a:solidFill>
                        <a:srgbClr val="000000"/>
                      </a:solidFill>
                      <a:prstDash val="solid"/>
                    </a:lnT>
                    <a:lnB w="12700">
                      <a:solidFill>
                        <a:srgbClr val="FFFFFF"/>
                      </a:solidFill>
                      <a:prstDash val="solid"/>
                    </a:lnB>
                    <a:solidFill>
                      <a:srgbClr val="00E4A8"/>
                    </a:solidFill>
                  </a:tcPr>
                </a:tc>
                <a:tc>
                  <a:txBody>
                    <a:bodyPr/>
                    <a:lstStyle/>
                    <a:p>
                      <a:pPr>
                        <a:lnSpc>
                          <a:spcPct val="100000"/>
                        </a:lnSpc>
                      </a:pPr>
                      <a:endParaRPr sz="2000">
                        <a:solidFill>
                          <a:schemeClr val="tx1"/>
                        </a:solidFill>
                        <a:latin typeface="Times New Roman"/>
                        <a:cs typeface="Times New Roman"/>
                      </a:endParaRPr>
                    </a:p>
                  </a:txBody>
                  <a:tcPr marL="0" marR="0" marT="0" marB="0">
                    <a:lnT w="38100">
                      <a:solidFill>
                        <a:srgbClr val="000000"/>
                      </a:solidFill>
                      <a:prstDash val="solid"/>
                    </a:lnT>
                    <a:lnB w="12700">
                      <a:solidFill>
                        <a:srgbClr val="FFFFFF"/>
                      </a:solidFill>
                      <a:prstDash val="solid"/>
                    </a:lnB>
                    <a:solidFill>
                      <a:srgbClr val="00E4A8"/>
                    </a:solidFill>
                  </a:tcPr>
                </a:tc>
                <a:tc rowSpan="7">
                  <a:txBody>
                    <a:bodyPr/>
                    <a:lstStyle/>
                    <a:p>
                      <a:pPr>
                        <a:lnSpc>
                          <a:spcPct val="100000"/>
                        </a:lnSpc>
                      </a:pPr>
                      <a:endParaRPr sz="2000">
                        <a:solidFill>
                          <a:schemeClr val="tx1"/>
                        </a:solidFill>
                        <a:latin typeface="Times New Roman"/>
                        <a:cs typeface="Times New Roman"/>
                      </a:endParaRPr>
                    </a:p>
                  </a:txBody>
                  <a:tcPr marL="0" marR="0" marT="0" marB="0">
                    <a:lnT w="38100">
                      <a:solidFill>
                        <a:srgbClr val="000000"/>
                      </a:solidFill>
                      <a:prstDash val="solid"/>
                    </a:lnT>
                  </a:tcPr>
                </a:tc>
                <a:extLst>
                  <a:ext uri="{0D108BD9-81ED-4DB2-BD59-A6C34878D82A}">
                    <a16:rowId xmlns:a16="http://schemas.microsoft.com/office/drawing/2014/main" val="10000"/>
                  </a:ext>
                </a:extLst>
              </a:tr>
              <a:tr h="561340">
                <a:tc gridSpan="2">
                  <a:txBody>
                    <a:bodyPr/>
                    <a:lstStyle/>
                    <a:p>
                      <a:pPr marL="158115">
                        <a:lnSpc>
                          <a:spcPts val="2985"/>
                        </a:lnSpc>
                      </a:pPr>
                      <a:r>
                        <a:rPr sz="2000" b="0" spc="-25" dirty="0">
                          <a:solidFill>
                            <a:schemeClr val="tx1"/>
                          </a:solidFill>
                          <a:latin typeface="標楷體" panose="03000509000000000000" pitchFamily="65" charset="-120"/>
                          <a:ea typeface="標楷體" panose="03000509000000000000" pitchFamily="65" charset="-120"/>
                          <a:cs typeface="標楷體"/>
                        </a:rPr>
                        <a:t>項次</a:t>
                      </a:r>
                      <a:endParaRPr sz="2000" b="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E4A8"/>
                    </a:solidFill>
                  </a:tcPr>
                </a:tc>
                <a:tc hMerge="1">
                  <a:txBody>
                    <a:bodyPr/>
                    <a:lstStyle/>
                    <a:p>
                      <a:endParaRPr/>
                    </a:p>
                  </a:txBody>
                  <a:tcPr marL="0" marR="0" marT="0" marB="0"/>
                </a:tc>
                <a:tc>
                  <a:txBody>
                    <a:bodyPr/>
                    <a:lstStyle/>
                    <a:p>
                      <a:pPr algn="ctr">
                        <a:lnSpc>
                          <a:spcPts val="2985"/>
                        </a:lnSpc>
                      </a:pPr>
                      <a:r>
                        <a:rPr sz="2000" b="0" spc="-25" dirty="0">
                          <a:solidFill>
                            <a:schemeClr val="tx1"/>
                          </a:solidFill>
                          <a:latin typeface="標楷體" panose="03000509000000000000" pitchFamily="65" charset="-120"/>
                          <a:ea typeface="標楷體" panose="03000509000000000000" pitchFamily="65" charset="-120"/>
                          <a:cs typeface="標楷體"/>
                        </a:rPr>
                        <a:t>說明</a:t>
                      </a:r>
                      <a:endParaRPr sz="2000" b="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E4A8"/>
                    </a:solidFill>
                  </a:tcPr>
                </a:tc>
                <a:tc>
                  <a:txBody>
                    <a:bodyPr/>
                    <a:lstStyle/>
                    <a:p>
                      <a:pPr marL="635" algn="ctr">
                        <a:lnSpc>
                          <a:spcPts val="2985"/>
                        </a:lnSpc>
                      </a:pPr>
                      <a:r>
                        <a:rPr lang="zh-TW" altLang="en-US" sz="2000" b="0" spc="-15" dirty="0">
                          <a:solidFill>
                            <a:schemeClr val="accent2">
                              <a:lumMod val="50000"/>
                            </a:schemeClr>
                          </a:solidFill>
                          <a:latin typeface="標楷體" panose="03000509000000000000" pitchFamily="65" charset="-120"/>
                          <a:ea typeface="標楷體" panose="03000509000000000000" pitchFamily="65" charset="-120"/>
                          <a:cs typeface="標楷體"/>
                        </a:rPr>
                        <a:t>生活費</a:t>
                      </a:r>
                      <a:r>
                        <a:rPr sz="2000" b="0" spc="-15" dirty="0" err="1">
                          <a:solidFill>
                            <a:schemeClr val="accent2">
                              <a:lumMod val="50000"/>
                            </a:schemeClr>
                          </a:solidFill>
                          <a:latin typeface="標楷體" panose="03000509000000000000" pitchFamily="65" charset="-120"/>
                          <a:ea typeface="標楷體" panose="03000509000000000000" pitchFamily="65" charset="-120"/>
                          <a:cs typeface="標楷體"/>
                        </a:rPr>
                        <a:t>報支情形</a:t>
                      </a:r>
                      <a:endParaRPr sz="2000" b="0" dirty="0">
                        <a:solidFill>
                          <a:schemeClr val="accent2">
                            <a:lumMod val="50000"/>
                          </a:schemeClr>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E4A8"/>
                    </a:solidFill>
                  </a:tcPr>
                </a:tc>
                <a:tc vMerge="1">
                  <a:txBody>
                    <a:bodyPr/>
                    <a:lstStyle/>
                    <a:p>
                      <a:endParaRPr/>
                    </a:p>
                  </a:txBody>
                  <a:tcPr marL="0" marR="0" marT="0" marB="0">
                    <a:lnL w="12700">
                      <a:solidFill>
                        <a:srgbClr val="FFFFFF"/>
                      </a:solidFill>
                      <a:prstDash val="solid"/>
                    </a:lnL>
                    <a:lnT w="38100">
                      <a:solidFill>
                        <a:srgbClr val="000000"/>
                      </a:solidFill>
                      <a:prstDash val="solid"/>
                    </a:lnT>
                  </a:tcPr>
                </a:tc>
                <a:extLst>
                  <a:ext uri="{0D108BD9-81ED-4DB2-BD59-A6C34878D82A}">
                    <a16:rowId xmlns:a16="http://schemas.microsoft.com/office/drawing/2014/main" val="10001"/>
                  </a:ext>
                </a:extLst>
              </a:tr>
              <a:tr h="505459">
                <a:tc gridSpan="2">
                  <a:txBody>
                    <a:bodyPr/>
                    <a:lstStyle/>
                    <a:p>
                      <a:pPr algn="ctr">
                        <a:lnSpc>
                          <a:spcPct val="100000"/>
                        </a:lnSpc>
                        <a:spcBef>
                          <a:spcPts val="165"/>
                        </a:spcBef>
                      </a:pPr>
                      <a:r>
                        <a:rPr sz="2000" spc="-50" dirty="0">
                          <a:solidFill>
                            <a:schemeClr val="tx1"/>
                          </a:solidFill>
                          <a:latin typeface="標楷體" panose="03000509000000000000" pitchFamily="65" charset="-120"/>
                          <a:ea typeface="標楷體" panose="03000509000000000000" pitchFamily="65" charset="-120"/>
                          <a:cs typeface="標楷體"/>
                        </a:rPr>
                        <a:t>1</a:t>
                      </a:r>
                      <a:endParaRPr sz="2000">
                        <a:solidFill>
                          <a:schemeClr val="tx1"/>
                        </a:solidFill>
                        <a:latin typeface="標楷體" panose="03000509000000000000" pitchFamily="65" charset="-120"/>
                        <a:ea typeface="標楷體" panose="03000509000000000000" pitchFamily="65" charset="-120"/>
                        <a:cs typeface="標楷體"/>
                      </a:endParaRPr>
                    </a:p>
                  </a:txBody>
                  <a:tcPr marL="0" marR="0" marT="209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BF5E1"/>
                    </a:solidFill>
                  </a:tcPr>
                </a:tc>
                <a:tc hMerge="1">
                  <a:txBody>
                    <a:bodyPr/>
                    <a:lstStyle/>
                    <a:p>
                      <a:endParaRPr/>
                    </a:p>
                  </a:txBody>
                  <a:tcPr marL="0" marR="0" marT="0" marB="0"/>
                </a:tc>
                <a:tc>
                  <a:txBody>
                    <a:bodyPr/>
                    <a:lstStyle/>
                    <a:p>
                      <a:pPr marL="17780">
                        <a:lnSpc>
                          <a:spcPct val="100000"/>
                        </a:lnSpc>
                        <a:spcBef>
                          <a:spcPts val="515"/>
                        </a:spcBef>
                      </a:pPr>
                      <a:r>
                        <a:rPr sz="2000" spc="-20" dirty="0">
                          <a:solidFill>
                            <a:schemeClr val="tx1"/>
                          </a:solidFill>
                          <a:latin typeface="標楷體" panose="03000509000000000000" pitchFamily="65" charset="-120"/>
                          <a:ea typeface="標楷體" panose="03000509000000000000" pitchFamily="65" charset="-120"/>
                          <a:cs typeface="標楷體"/>
                        </a:rPr>
                        <a:t>供膳宿</a:t>
                      </a:r>
                      <a:endParaRPr sz="2000" dirty="0">
                        <a:solidFill>
                          <a:schemeClr val="tx1"/>
                        </a:solidFill>
                        <a:latin typeface="標楷體" panose="03000509000000000000" pitchFamily="65" charset="-120"/>
                        <a:ea typeface="標楷體" panose="03000509000000000000" pitchFamily="65" charset="-120"/>
                        <a:cs typeface="標楷體"/>
                      </a:endParaRPr>
                    </a:p>
                  </a:txBody>
                  <a:tcPr marL="0" marR="0" marT="654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BF5E1"/>
                    </a:solidFill>
                  </a:tcPr>
                </a:tc>
                <a:tc>
                  <a:txBody>
                    <a:bodyPr/>
                    <a:lstStyle/>
                    <a:p>
                      <a:pPr marL="17780" marR="122555" indent="-635">
                        <a:lnSpc>
                          <a:spcPts val="2760"/>
                        </a:lnSpc>
                      </a:pPr>
                      <a:r>
                        <a:rPr sz="2000" spc="-5" dirty="0">
                          <a:solidFill>
                            <a:schemeClr val="tx1"/>
                          </a:solidFill>
                          <a:latin typeface="標楷體" panose="03000509000000000000" pitchFamily="65" charset="-120"/>
                          <a:ea typeface="標楷體" panose="03000509000000000000" pitchFamily="65" charset="-120"/>
                          <a:cs typeface="標楷體"/>
                        </a:rPr>
                        <a:t>日支數額</a:t>
                      </a:r>
                      <a:r>
                        <a:rPr sz="2000" spc="-25" dirty="0">
                          <a:solidFill>
                            <a:schemeClr val="tx1"/>
                          </a:solidFill>
                          <a:latin typeface="標楷體" panose="03000509000000000000" pitchFamily="65" charset="-120"/>
                          <a:ea typeface="標楷體" panose="03000509000000000000" pitchFamily="65" charset="-120"/>
                          <a:cs typeface="標楷體"/>
                        </a:rPr>
                        <a:t>10%</a:t>
                      </a:r>
                      <a:r>
                        <a:rPr lang="zh-TW" altLang="en-US" sz="2000" spc="-35" dirty="0">
                          <a:solidFill>
                            <a:schemeClr val="tx1"/>
                          </a:solidFill>
                          <a:latin typeface="標楷體" panose="03000509000000000000" pitchFamily="65" charset="-120"/>
                          <a:ea typeface="標楷體" panose="03000509000000000000" pitchFamily="65" charset="-120"/>
                          <a:cs typeface="標楷體"/>
                        </a:rPr>
                        <a:t>零用</a:t>
                      </a:r>
                      <a:r>
                        <a:rPr lang="zh-TW" altLang="en-US" sz="2000" spc="-50" dirty="0">
                          <a:solidFill>
                            <a:schemeClr val="tx1"/>
                          </a:solidFill>
                          <a:latin typeface="標楷體" panose="03000509000000000000" pitchFamily="65" charset="-120"/>
                          <a:ea typeface="標楷體" panose="03000509000000000000" pitchFamily="65" charset="-120"/>
                          <a:cs typeface="標楷體"/>
                        </a:rPr>
                        <a:t>費</a:t>
                      </a:r>
                      <a:endParaRPr lang="zh-TW" altLang="en-US" sz="2000" dirty="0">
                        <a:solidFill>
                          <a:schemeClr val="tx1"/>
                        </a:solidFill>
                        <a:latin typeface="標楷體" panose="03000509000000000000" pitchFamily="65" charset="-120"/>
                        <a:ea typeface="標楷體" panose="03000509000000000000" pitchFamily="65" charset="-120"/>
                        <a:cs typeface="標楷體"/>
                      </a:endParaRPr>
                    </a:p>
                  </a:txBody>
                  <a:tcPr marL="0" marR="0" marT="654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BF5E1"/>
                    </a:solidFill>
                  </a:tcPr>
                </a:tc>
                <a:tc vMerge="1">
                  <a:txBody>
                    <a:bodyPr/>
                    <a:lstStyle/>
                    <a:p>
                      <a:endParaRPr/>
                    </a:p>
                  </a:txBody>
                  <a:tcPr marL="0" marR="0" marT="0" marB="0">
                    <a:lnL w="12700">
                      <a:solidFill>
                        <a:srgbClr val="FFFFFF"/>
                      </a:solidFill>
                      <a:prstDash val="solid"/>
                    </a:lnL>
                    <a:lnT w="38100">
                      <a:solidFill>
                        <a:srgbClr val="000000"/>
                      </a:solidFill>
                      <a:prstDash val="solid"/>
                    </a:lnT>
                  </a:tcPr>
                </a:tc>
                <a:extLst>
                  <a:ext uri="{0D108BD9-81ED-4DB2-BD59-A6C34878D82A}">
                    <a16:rowId xmlns:a16="http://schemas.microsoft.com/office/drawing/2014/main" val="10002"/>
                  </a:ext>
                </a:extLst>
              </a:tr>
              <a:tr h="701040">
                <a:tc gridSpan="2">
                  <a:txBody>
                    <a:bodyPr/>
                    <a:lstStyle/>
                    <a:p>
                      <a:pPr algn="ctr">
                        <a:lnSpc>
                          <a:spcPct val="100000"/>
                        </a:lnSpc>
                        <a:spcBef>
                          <a:spcPts val="935"/>
                        </a:spcBef>
                      </a:pPr>
                      <a:r>
                        <a:rPr sz="2000" spc="-50" dirty="0">
                          <a:solidFill>
                            <a:schemeClr val="tx1"/>
                          </a:solidFill>
                          <a:latin typeface="標楷體" panose="03000509000000000000" pitchFamily="65" charset="-120"/>
                          <a:ea typeface="標楷體" panose="03000509000000000000" pitchFamily="65" charset="-120"/>
                          <a:cs typeface="標楷體"/>
                        </a:rPr>
                        <a:t>2</a:t>
                      </a:r>
                      <a:endParaRPr sz="2000">
                        <a:solidFill>
                          <a:schemeClr val="tx1"/>
                        </a:solidFill>
                        <a:latin typeface="標楷體" panose="03000509000000000000" pitchFamily="65" charset="-120"/>
                        <a:ea typeface="標楷體" panose="03000509000000000000" pitchFamily="65" charset="-120"/>
                        <a:cs typeface="標楷體"/>
                      </a:endParaRPr>
                    </a:p>
                  </a:txBody>
                  <a:tcPr marL="0" marR="0" marT="1187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hMerge="1">
                  <a:txBody>
                    <a:bodyPr/>
                    <a:lstStyle/>
                    <a:p>
                      <a:endParaRPr/>
                    </a:p>
                  </a:txBody>
                  <a:tcPr marL="0" marR="0" marT="0" marB="0"/>
                </a:tc>
                <a:tc>
                  <a:txBody>
                    <a:bodyPr/>
                    <a:lstStyle/>
                    <a:p>
                      <a:pPr marL="17780">
                        <a:lnSpc>
                          <a:spcPct val="100000"/>
                        </a:lnSpc>
                        <a:spcBef>
                          <a:spcPts val="1285"/>
                        </a:spcBef>
                      </a:pPr>
                      <a:r>
                        <a:rPr sz="2000" spc="-15" dirty="0">
                          <a:solidFill>
                            <a:schemeClr val="tx1"/>
                          </a:solidFill>
                          <a:latin typeface="標楷體" panose="03000509000000000000" pitchFamily="65" charset="-120"/>
                          <a:ea typeface="標楷體" panose="03000509000000000000" pitchFamily="65" charset="-120"/>
                          <a:cs typeface="標楷體"/>
                        </a:rPr>
                        <a:t>供膳不供宿</a:t>
                      </a:r>
                      <a:endParaRPr sz="2000" dirty="0">
                        <a:solidFill>
                          <a:schemeClr val="tx1"/>
                        </a:solidFill>
                        <a:latin typeface="標楷體" panose="03000509000000000000" pitchFamily="65" charset="-120"/>
                        <a:ea typeface="標楷體" panose="03000509000000000000" pitchFamily="65" charset="-120"/>
                        <a:cs typeface="標楷體"/>
                      </a:endParaRPr>
                    </a:p>
                  </a:txBody>
                  <a:tcPr marL="0" marR="0" marT="1631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a:txBody>
                    <a:bodyPr/>
                    <a:lstStyle/>
                    <a:p>
                      <a:pPr marL="17780" marR="122555" indent="-635">
                        <a:lnSpc>
                          <a:spcPts val="2760"/>
                        </a:lnSpc>
                      </a:pPr>
                      <a:r>
                        <a:rPr sz="2000" spc="-5" dirty="0">
                          <a:solidFill>
                            <a:schemeClr val="tx1"/>
                          </a:solidFill>
                          <a:latin typeface="標楷體" panose="03000509000000000000" pitchFamily="65" charset="-120"/>
                          <a:ea typeface="標楷體" panose="03000509000000000000" pitchFamily="65" charset="-120"/>
                          <a:cs typeface="標楷體"/>
                        </a:rPr>
                        <a:t>日支數額</a:t>
                      </a:r>
                      <a:r>
                        <a:rPr sz="2000" spc="-10" dirty="0">
                          <a:solidFill>
                            <a:schemeClr val="tx1"/>
                          </a:solidFill>
                          <a:latin typeface="標楷體" panose="03000509000000000000" pitchFamily="65" charset="-120"/>
                          <a:ea typeface="標楷體" panose="03000509000000000000" pitchFamily="65" charset="-120"/>
                          <a:cs typeface="標楷體"/>
                        </a:rPr>
                        <a:t>70</a:t>
                      </a:r>
                      <a:r>
                        <a:rPr sz="2000" spc="-15" dirty="0">
                          <a:solidFill>
                            <a:schemeClr val="tx1"/>
                          </a:solidFill>
                          <a:latin typeface="標楷體" panose="03000509000000000000" pitchFamily="65" charset="-120"/>
                          <a:ea typeface="標楷體" panose="03000509000000000000" pitchFamily="65" charset="-120"/>
                          <a:cs typeface="標楷體"/>
                        </a:rPr>
                        <a:t>%之住宿費及</a:t>
                      </a:r>
                      <a:r>
                        <a:rPr sz="2000" dirty="0">
                          <a:solidFill>
                            <a:schemeClr val="tx1"/>
                          </a:solidFill>
                          <a:latin typeface="標楷體" panose="03000509000000000000" pitchFamily="65" charset="-120"/>
                          <a:ea typeface="標楷體" panose="03000509000000000000" pitchFamily="65" charset="-120"/>
                          <a:cs typeface="標楷體"/>
                        </a:rPr>
                        <a:t>10%</a:t>
                      </a:r>
                      <a:r>
                        <a:rPr sz="2000" spc="-35" dirty="0">
                          <a:solidFill>
                            <a:schemeClr val="tx1"/>
                          </a:solidFill>
                          <a:latin typeface="標楷體" panose="03000509000000000000" pitchFamily="65" charset="-120"/>
                          <a:ea typeface="標楷體" panose="03000509000000000000" pitchFamily="65" charset="-120"/>
                          <a:cs typeface="標楷體"/>
                        </a:rPr>
                        <a:t>零用</a:t>
                      </a:r>
                      <a:r>
                        <a:rPr sz="2000" spc="-50" dirty="0">
                          <a:solidFill>
                            <a:schemeClr val="tx1"/>
                          </a:solidFill>
                          <a:latin typeface="標楷體" panose="03000509000000000000" pitchFamily="65" charset="-120"/>
                          <a:ea typeface="標楷體" panose="03000509000000000000" pitchFamily="65" charset="-120"/>
                          <a:cs typeface="標楷體"/>
                        </a:rPr>
                        <a:t>費</a:t>
                      </a:r>
                      <a:endParaRPr sz="200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vMerge="1">
                  <a:txBody>
                    <a:bodyPr/>
                    <a:lstStyle/>
                    <a:p>
                      <a:endParaRPr/>
                    </a:p>
                  </a:txBody>
                  <a:tcPr marL="0" marR="0" marT="0" marB="0">
                    <a:lnL w="12700">
                      <a:solidFill>
                        <a:srgbClr val="FFFFFF"/>
                      </a:solidFill>
                      <a:prstDash val="solid"/>
                    </a:lnL>
                    <a:lnT w="38100">
                      <a:solidFill>
                        <a:srgbClr val="000000"/>
                      </a:solidFill>
                      <a:prstDash val="solid"/>
                    </a:lnT>
                  </a:tcPr>
                </a:tc>
                <a:extLst>
                  <a:ext uri="{0D108BD9-81ED-4DB2-BD59-A6C34878D82A}">
                    <a16:rowId xmlns:a16="http://schemas.microsoft.com/office/drawing/2014/main" val="10003"/>
                  </a:ext>
                </a:extLst>
              </a:tr>
              <a:tr h="509905">
                <a:tc gridSpan="2">
                  <a:txBody>
                    <a:bodyPr/>
                    <a:lstStyle/>
                    <a:p>
                      <a:pPr marL="635" algn="ctr">
                        <a:lnSpc>
                          <a:spcPct val="100000"/>
                        </a:lnSpc>
                        <a:spcBef>
                          <a:spcPts val="180"/>
                        </a:spcBef>
                      </a:pPr>
                      <a:r>
                        <a:rPr sz="2000" spc="-50" dirty="0">
                          <a:solidFill>
                            <a:schemeClr val="tx1"/>
                          </a:solidFill>
                          <a:latin typeface="標楷體" panose="03000509000000000000" pitchFamily="65" charset="-120"/>
                          <a:ea typeface="標楷體" panose="03000509000000000000" pitchFamily="65" charset="-120"/>
                          <a:cs typeface="標楷體"/>
                        </a:rPr>
                        <a:t>3</a:t>
                      </a:r>
                      <a:endParaRPr sz="2000">
                        <a:solidFill>
                          <a:schemeClr val="tx1"/>
                        </a:solidFill>
                        <a:latin typeface="標楷體" panose="03000509000000000000" pitchFamily="65" charset="-120"/>
                        <a:ea typeface="標楷體" panose="03000509000000000000" pitchFamily="65" charset="-120"/>
                        <a:cs typeface="標楷體"/>
                      </a:endParaRPr>
                    </a:p>
                  </a:txBody>
                  <a:tcPr marL="0" marR="0" marT="2286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BF5E1"/>
                    </a:solidFill>
                  </a:tcPr>
                </a:tc>
                <a:tc hMerge="1">
                  <a:txBody>
                    <a:bodyPr/>
                    <a:lstStyle/>
                    <a:p>
                      <a:endParaRPr/>
                    </a:p>
                  </a:txBody>
                  <a:tcPr marL="0" marR="0" marT="0" marB="0"/>
                </a:tc>
                <a:tc>
                  <a:txBody>
                    <a:bodyPr/>
                    <a:lstStyle/>
                    <a:p>
                      <a:pPr marL="17780">
                        <a:lnSpc>
                          <a:spcPct val="100000"/>
                        </a:lnSpc>
                        <a:spcBef>
                          <a:spcPts val="535"/>
                        </a:spcBef>
                      </a:pPr>
                      <a:r>
                        <a:rPr sz="2000" spc="-15" dirty="0">
                          <a:solidFill>
                            <a:schemeClr val="tx1"/>
                          </a:solidFill>
                          <a:latin typeface="標楷體" panose="03000509000000000000" pitchFamily="65" charset="-120"/>
                          <a:ea typeface="標楷體" panose="03000509000000000000" pitchFamily="65" charset="-120"/>
                          <a:cs typeface="標楷體"/>
                        </a:rPr>
                        <a:t>供宿不供膳</a:t>
                      </a:r>
                      <a:endParaRPr sz="2000" dirty="0">
                        <a:solidFill>
                          <a:schemeClr val="tx1"/>
                        </a:solidFill>
                        <a:latin typeface="標楷體" panose="03000509000000000000" pitchFamily="65" charset="-120"/>
                        <a:ea typeface="標楷體" panose="03000509000000000000" pitchFamily="65" charset="-120"/>
                        <a:cs typeface="標楷體"/>
                      </a:endParaRPr>
                    </a:p>
                  </a:txBody>
                  <a:tcPr marL="0" marR="0" marT="679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BF5E1"/>
                    </a:solidFill>
                  </a:tcPr>
                </a:tc>
                <a:tc>
                  <a:txBody>
                    <a:bodyPr/>
                    <a:lstStyle/>
                    <a:p>
                      <a:pPr marL="17780">
                        <a:lnSpc>
                          <a:spcPct val="100000"/>
                        </a:lnSpc>
                        <a:spcBef>
                          <a:spcPts val="535"/>
                        </a:spcBef>
                      </a:pPr>
                      <a:r>
                        <a:rPr sz="2000" spc="-5" dirty="0">
                          <a:solidFill>
                            <a:schemeClr val="tx1"/>
                          </a:solidFill>
                          <a:latin typeface="標楷體" panose="03000509000000000000" pitchFamily="65" charset="-120"/>
                          <a:ea typeface="標楷體" panose="03000509000000000000" pitchFamily="65" charset="-120"/>
                          <a:cs typeface="標楷體"/>
                        </a:rPr>
                        <a:t>日支數額</a:t>
                      </a:r>
                      <a:r>
                        <a:rPr sz="2000" spc="-10" dirty="0">
                          <a:solidFill>
                            <a:schemeClr val="tx1"/>
                          </a:solidFill>
                          <a:latin typeface="標楷體" panose="03000509000000000000" pitchFamily="65" charset="-120"/>
                          <a:ea typeface="標楷體" panose="03000509000000000000" pitchFamily="65" charset="-120"/>
                          <a:cs typeface="標楷體"/>
                        </a:rPr>
                        <a:t>20%膳食費及10%</a:t>
                      </a:r>
                      <a:r>
                        <a:rPr sz="2000" spc="-20" dirty="0">
                          <a:solidFill>
                            <a:schemeClr val="tx1"/>
                          </a:solidFill>
                          <a:latin typeface="標楷體" panose="03000509000000000000" pitchFamily="65" charset="-120"/>
                          <a:ea typeface="標楷體" panose="03000509000000000000" pitchFamily="65" charset="-120"/>
                          <a:cs typeface="標楷體"/>
                        </a:rPr>
                        <a:t>零用費</a:t>
                      </a:r>
                      <a:endParaRPr sz="2000" dirty="0">
                        <a:solidFill>
                          <a:schemeClr val="tx1"/>
                        </a:solidFill>
                        <a:latin typeface="標楷體" panose="03000509000000000000" pitchFamily="65" charset="-120"/>
                        <a:ea typeface="標楷體" panose="03000509000000000000" pitchFamily="65" charset="-120"/>
                        <a:cs typeface="標楷體"/>
                      </a:endParaRPr>
                    </a:p>
                  </a:txBody>
                  <a:tcPr marL="0" marR="0" marT="679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BF5E1"/>
                    </a:solidFill>
                  </a:tcPr>
                </a:tc>
                <a:tc vMerge="1">
                  <a:txBody>
                    <a:bodyPr/>
                    <a:lstStyle/>
                    <a:p>
                      <a:endParaRPr/>
                    </a:p>
                  </a:txBody>
                  <a:tcPr marL="0" marR="0" marT="0" marB="0">
                    <a:lnL w="12700">
                      <a:solidFill>
                        <a:srgbClr val="FFFFFF"/>
                      </a:solidFill>
                      <a:prstDash val="solid"/>
                    </a:lnL>
                    <a:lnT w="38100">
                      <a:solidFill>
                        <a:srgbClr val="000000"/>
                      </a:solidFill>
                      <a:prstDash val="solid"/>
                    </a:lnT>
                  </a:tcPr>
                </a:tc>
                <a:extLst>
                  <a:ext uri="{0D108BD9-81ED-4DB2-BD59-A6C34878D82A}">
                    <a16:rowId xmlns:a16="http://schemas.microsoft.com/office/drawing/2014/main" val="10004"/>
                  </a:ext>
                </a:extLst>
              </a:tr>
              <a:tr h="1051560">
                <a:tc gridSpan="2">
                  <a:txBody>
                    <a:bodyPr/>
                    <a:lstStyle/>
                    <a:p>
                      <a:pPr marL="1270" algn="ctr">
                        <a:lnSpc>
                          <a:spcPct val="100000"/>
                        </a:lnSpc>
                        <a:spcBef>
                          <a:spcPts val="2315"/>
                        </a:spcBef>
                      </a:pPr>
                      <a:r>
                        <a:rPr sz="2000" spc="-50" dirty="0">
                          <a:solidFill>
                            <a:schemeClr val="tx1"/>
                          </a:solidFill>
                          <a:latin typeface="標楷體" panose="03000509000000000000" pitchFamily="65" charset="-120"/>
                          <a:ea typeface="標楷體" panose="03000509000000000000" pitchFamily="65" charset="-120"/>
                          <a:cs typeface="標楷體"/>
                        </a:rPr>
                        <a:t>4</a:t>
                      </a:r>
                      <a:endParaRPr sz="2000">
                        <a:solidFill>
                          <a:schemeClr val="tx1"/>
                        </a:solidFill>
                        <a:latin typeface="標楷體" panose="03000509000000000000" pitchFamily="65" charset="-120"/>
                        <a:ea typeface="標楷體" panose="03000509000000000000" pitchFamily="65" charset="-120"/>
                        <a:cs typeface="標楷體"/>
                      </a:endParaRPr>
                    </a:p>
                  </a:txBody>
                  <a:tcPr marL="0" marR="0" marT="294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hMerge="1">
                  <a:txBody>
                    <a:bodyPr/>
                    <a:lstStyle/>
                    <a:p>
                      <a:endParaRPr/>
                    </a:p>
                  </a:txBody>
                  <a:tcPr marL="0" marR="0" marT="0" marB="0"/>
                </a:tc>
                <a:tc>
                  <a:txBody>
                    <a:bodyPr/>
                    <a:lstStyle/>
                    <a:p>
                      <a:pPr marL="18415" marR="214629" algn="just">
                        <a:lnSpc>
                          <a:spcPts val="2760"/>
                        </a:lnSpc>
                      </a:pPr>
                      <a:r>
                        <a:rPr sz="2000" spc="-15" dirty="0" err="1">
                          <a:solidFill>
                            <a:schemeClr val="tx1"/>
                          </a:solidFill>
                          <a:latin typeface="標楷體" panose="03000509000000000000" pitchFamily="65" charset="-120"/>
                          <a:ea typeface="標楷體" panose="03000509000000000000" pitchFamily="65" charset="-120"/>
                          <a:cs typeface="標楷體"/>
                        </a:rPr>
                        <a:t>住免費</a:t>
                      </a:r>
                      <a:r>
                        <a:rPr lang="zh-TW" altLang="en-US" sz="2000" spc="-15" dirty="0">
                          <a:solidFill>
                            <a:schemeClr val="tx1"/>
                          </a:solidFill>
                          <a:latin typeface="標楷體" panose="03000509000000000000" pitchFamily="65" charset="-120"/>
                          <a:ea typeface="標楷體" panose="03000509000000000000" pitchFamily="65" charset="-120"/>
                          <a:cs typeface="標楷體"/>
                        </a:rPr>
                        <a:t>宿舍</a:t>
                      </a:r>
                      <a:r>
                        <a:rPr sz="2000" spc="-15" dirty="0">
                          <a:solidFill>
                            <a:schemeClr val="tx1"/>
                          </a:solidFill>
                          <a:latin typeface="標楷體" panose="03000509000000000000" pitchFamily="65" charset="-120"/>
                          <a:ea typeface="標楷體" panose="03000509000000000000" pitchFamily="65" charset="-120"/>
                          <a:cs typeface="標楷體"/>
                        </a:rPr>
                        <a:t>、</a:t>
                      </a:r>
                      <a:r>
                        <a:rPr sz="2000" spc="-15" dirty="0" err="1">
                          <a:solidFill>
                            <a:schemeClr val="tx1"/>
                          </a:solidFill>
                          <a:latin typeface="標楷體" panose="03000509000000000000" pitchFamily="65" charset="-120"/>
                          <a:ea typeface="標楷體" panose="03000509000000000000" pitchFamily="65" charset="-120"/>
                          <a:cs typeface="標楷體"/>
                        </a:rPr>
                        <a:t>過境旅館或在搭乘之交通工具歇夜</a:t>
                      </a:r>
                      <a:r>
                        <a:rPr lang="en-US" altLang="zh-TW" sz="2000" spc="-15" dirty="0">
                          <a:solidFill>
                            <a:schemeClr val="tx1"/>
                          </a:solidFill>
                          <a:latin typeface="標楷體" panose="03000509000000000000" pitchFamily="65" charset="-120"/>
                          <a:ea typeface="標楷體" panose="03000509000000000000" pitchFamily="65" charset="-120"/>
                          <a:cs typeface="標楷體"/>
                        </a:rPr>
                        <a:t>(</a:t>
                      </a:r>
                      <a:r>
                        <a:rPr lang="zh-TW" altLang="en-US" sz="2000" spc="-15" dirty="0">
                          <a:solidFill>
                            <a:schemeClr val="tx1"/>
                          </a:solidFill>
                          <a:latin typeface="標楷體" panose="03000509000000000000" pitchFamily="65" charset="-120"/>
                          <a:ea typeface="標楷體" panose="03000509000000000000" pitchFamily="65" charset="-120"/>
                          <a:cs typeface="標楷體"/>
                        </a:rPr>
                        <a:t>包括轉機</a:t>
                      </a:r>
                      <a:r>
                        <a:rPr lang="en-US" altLang="zh-TW" sz="2000" spc="-15" dirty="0">
                          <a:solidFill>
                            <a:schemeClr val="tx1"/>
                          </a:solidFill>
                          <a:latin typeface="標楷體" panose="03000509000000000000" pitchFamily="65" charset="-120"/>
                          <a:ea typeface="標楷體" panose="03000509000000000000" pitchFamily="65" charset="-120"/>
                          <a:cs typeface="標楷體"/>
                        </a:rPr>
                        <a:t>)</a:t>
                      </a:r>
                      <a:endParaRPr sz="200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a:txBody>
                    <a:bodyPr/>
                    <a:lstStyle/>
                    <a:p>
                      <a:pPr>
                        <a:lnSpc>
                          <a:spcPct val="100000"/>
                        </a:lnSpc>
                        <a:spcBef>
                          <a:spcPts val="20"/>
                        </a:spcBef>
                      </a:pPr>
                      <a:endParaRPr sz="2000" dirty="0">
                        <a:solidFill>
                          <a:schemeClr val="tx1"/>
                        </a:solidFill>
                        <a:latin typeface="標楷體" panose="03000509000000000000" pitchFamily="65" charset="-120"/>
                        <a:ea typeface="標楷體" panose="03000509000000000000" pitchFamily="65" charset="-120"/>
                        <a:cs typeface="Times New Roman"/>
                      </a:endParaRPr>
                    </a:p>
                    <a:p>
                      <a:pPr marL="17780">
                        <a:lnSpc>
                          <a:spcPct val="100000"/>
                        </a:lnSpc>
                      </a:pPr>
                      <a:r>
                        <a:rPr sz="2000" spc="-5" dirty="0">
                          <a:solidFill>
                            <a:schemeClr val="tx1"/>
                          </a:solidFill>
                          <a:latin typeface="標楷體" panose="03000509000000000000" pitchFamily="65" charset="-120"/>
                          <a:ea typeface="標楷體" panose="03000509000000000000" pitchFamily="65" charset="-120"/>
                          <a:cs typeface="標楷體"/>
                        </a:rPr>
                        <a:t>日支數額</a:t>
                      </a:r>
                      <a:r>
                        <a:rPr lang="en-US" altLang="zh-TW" sz="2000" spc="-10" dirty="0">
                          <a:solidFill>
                            <a:schemeClr val="tx1"/>
                          </a:solidFill>
                          <a:latin typeface="標楷體" panose="03000509000000000000" pitchFamily="65" charset="-120"/>
                          <a:ea typeface="標楷體" panose="03000509000000000000" pitchFamily="65" charset="-120"/>
                          <a:cs typeface="標楷體"/>
                        </a:rPr>
                        <a:t>20%</a:t>
                      </a:r>
                      <a:r>
                        <a:rPr lang="zh-TW" altLang="en-US" sz="2000" spc="-10" dirty="0">
                          <a:solidFill>
                            <a:schemeClr val="tx1"/>
                          </a:solidFill>
                          <a:latin typeface="標楷體" panose="03000509000000000000" pitchFamily="65" charset="-120"/>
                          <a:ea typeface="標楷體" panose="03000509000000000000" pitchFamily="65" charset="-120"/>
                          <a:cs typeface="標楷體"/>
                        </a:rPr>
                        <a:t>膳食費及</a:t>
                      </a:r>
                      <a:r>
                        <a:rPr lang="en-US" altLang="zh-TW" sz="2000" spc="-10" dirty="0">
                          <a:solidFill>
                            <a:schemeClr val="tx1"/>
                          </a:solidFill>
                          <a:latin typeface="標楷體" panose="03000509000000000000" pitchFamily="65" charset="-120"/>
                          <a:ea typeface="標楷體" panose="03000509000000000000" pitchFamily="65" charset="-120"/>
                          <a:cs typeface="標楷體"/>
                        </a:rPr>
                        <a:t>10%</a:t>
                      </a:r>
                      <a:r>
                        <a:rPr lang="zh-TW" altLang="en-US" sz="2000" spc="-20" dirty="0">
                          <a:solidFill>
                            <a:schemeClr val="tx1"/>
                          </a:solidFill>
                          <a:latin typeface="標楷體" panose="03000509000000000000" pitchFamily="65" charset="-120"/>
                          <a:ea typeface="標楷體" panose="03000509000000000000" pitchFamily="65" charset="-120"/>
                          <a:cs typeface="標楷體"/>
                        </a:rPr>
                        <a:t>零用費</a:t>
                      </a:r>
                      <a:endParaRPr sz="2000" dirty="0">
                        <a:solidFill>
                          <a:schemeClr val="tx1"/>
                        </a:solidFill>
                        <a:latin typeface="標楷體" panose="03000509000000000000" pitchFamily="65" charset="-120"/>
                        <a:ea typeface="標楷體" panose="03000509000000000000" pitchFamily="65" charset="-120"/>
                        <a:cs typeface="標楷體"/>
                      </a:endParaRPr>
                    </a:p>
                  </a:txBody>
                  <a:tcPr marL="0" marR="0" marT="25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vMerge="1">
                  <a:txBody>
                    <a:bodyPr/>
                    <a:lstStyle/>
                    <a:p>
                      <a:endParaRPr/>
                    </a:p>
                  </a:txBody>
                  <a:tcPr marL="0" marR="0" marT="0" marB="0">
                    <a:lnL w="12700">
                      <a:solidFill>
                        <a:srgbClr val="FFFFFF"/>
                      </a:solidFill>
                      <a:prstDash val="solid"/>
                    </a:lnL>
                    <a:lnT w="38100">
                      <a:solidFill>
                        <a:srgbClr val="000000"/>
                      </a:solidFill>
                      <a:prstDash val="solid"/>
                    </a:lnT>
                  </a:tcPr>
                </a:tc>
                <a:extLst>
                  <a:ext uri="{0D108BD9-81ED-4DB2-BD59-A6C34878D82A}">
                    <a16:rowId xmlns:a16="http://schemas.microsoft.com/office/drawing/2014/main" val="10005"/>
                  </a:ext>
                </a:extLst>
              </a:tr>
              <a:tr h="617220">
                <a:tc gridSpan="4">
                  <a:txBody>
                    <a:bodyPr/>
                    <a:lstStyle/>
                    <a:p>
                      <a:pPr marL="609600" marR="0" lvl="0" indent="-342900" algn="l" defTabSz="914400" rtl="0" eaLnBrk="1" fontAlgn="auto" latinLnBrk="0" hangingPunct="1">
                        <a:lnSpc>
                          <a:spcPct val="100000"/>
                        </a:lnSpc>
                        <a:spcBef>
                          <a:spcPts val="5"/>
                        </a:spcBef>
                        <a:spcAft>
                          <a:spcPts val="0"/>
                        </a:spcAft>
                        <a:buClrTx/>
                        <a:buSzTx/>
                        <a:buFont typeface="Wingdings" panose="05000000000000000000" pitchFamily="2" charset="2"/>
                        <a:buChar char="l"/>
                        <a:tabLst/>
                        <a:defRPr/>
                      </a:pPr>
                      <a:r>
                        <a:rPr lang="zh-TW" altLang="en-US" sz="2000">
                          <a:solidFill>
                            <a:schemeClr val="accent2">
                              <a:lumMod val="50000"/>
                            </a:schemeClr>
                          </a:solidFill>
                          <a:latin typeface="標楷體" panose="03000509000000000000" pitchFamily="65" charset="-120"/>
                          <a:ea typeface="標楷體" panose="03000509000000000000" pitchFamily="65" charset="-120"/>
                          <a:cs typeface="標楷體"/>
                        </a:rPr>
                        <a:t>每日生活費組成</a:t>
                      </a:r>
                      <a:r>
                        <a:rPr lang="en-US" altLang="zh-TW" sz="2000">
                          <a:solidFill>
                            <a:schemeClr val="accent2">
                              <a:lumMod val="50000"/>
                            </a:schemeClr>
                          </a:solidFill>
                          <a:latin typeface="標楷體" panose="03000509000000000000" pitchFamily="65" charset="-120"/>
                          <a:ea typeface="標楷體" panose="03000509000000000000" pitchFamily="65" charset="-120"/>
                          <a:cs typeface="標楷體"/>
                        </a:rPr>
                        <a:t>:</a:t>
                      </a:r>
                      <a:r>
                        <a:rPr lang="zh-TW" altLang="en-US" sz="2000" dirty="0">
                          <a:solidFill>
                            <a:schemeClr val="accent2">
                              <a:lumMod val="50000"/>
                            </a:schemeClr>
                          </a:solidFill>
                          <a:latin typeface="標楷體" panose="03000509000000000000" pitchFamily="65" charset="-120"/>
                          <a:ea typeface="標楷體" panose="03000509000000000000" pitchFamily="65" charset="-120"/>
                          <a:cs typeface="標楷體"/>
                        </a:rPr>
                        <a:t>住宿費</a:t>
                      </a:r>
                      <a:r>
                        <a:rPr lang="en-US" altLang="zh-TW" sz="2000" spc="-10" dirty="0">
                          <a:solidFill>
                            <a:schemeClr val="accent2">
                              <a:lumMod val="50000"/>
                            </a:schemeClr>
                          </a:solidFill>
                          <a:latin typeface="標楷體" panose="03000509000000000000" pitchFamily="65" charset="-120"/>
                          <a:ea typeface="標楷體" panose="03000509000000000000" pitchFamily="65" charset="-120"/>
                          <a:cs typeface="標楷體"/>
                        </a:rPr>
                        <a:t>(70%)</a:t>
                      </a:r>
                      <a:r>
                        <a:rPr lang="zh-TW" altLang="en-US" sz="2000" spc="-10" dirty="0">
                          <a:solidFill>
                            <a:schemeClr val="accent2">
                              <a:lumMod val="50000"/>
                            </a:schemeClr>
                          </a:solidFill>
                          <a:latin typeface="標楷體" panose="03000509000000000000" pitchFamily="65" charset="-120"/>
                          <a:ea typeface="標楷體" panose="03000509000000000000" pitchFamily="65" charset="-120"/>
                          <a:cs typeface="標楷體"/>
                        </a:rPr>
                        <a:t>、</a:t>
                      </a:r>
                      <a:r>
                        <a:rPr lang="zh-TW" altLang="en-US" sz="2000" dirty="0">
                          <a:solidFill>
                            <a:schemeClr val="accent2">
                              <a:lumMod val="50000"/>
                            </a:schemeClr>
                          </a:solidFill>
                          <a:latin typeface="標楷體" panose="03000509000000000000" pitchFamily="65" charset="-120"/>
                          <a:ea typeface="標楷體" panose="03000509000000000000" pitchFamily="65" charset="-120"/>
                          <a:cs typeface="標楷體"/>
                        </a:rPr>
                        <a:t>膳食費</a:t>
                      </a:r>
                      <a:r>
                        <a:rPr lang="en-US" altLang="zh-TW" sz="2000" spc="-10" dirty="0">
                          <a:solidFill>
                            <a:schemeClr val="accent2">
                              <a:lumMod val="50000"/>
                            </a:schemeClr>
                          </a:solidFill>
                          <a:latin typeface="標楷體" panose="03000509000000000000" pitchFamily="65" charset="-120"/>
                          <a:ea typeface="標楷體" panose="03000509000000000000" pitchFamily="65" charset="-120"/>
                          <a:cs typeface="標楷體"/>
                        </a:rPr>
                        <a:t>(20%)</a:t>
                      </a:r>
                      <a:r>
                        <a:rPr lang="zh-TW" altLang="en-US" sz="2000" spc="-10" dirty="0">
                          <a:solidFill>
                            <a:schemeClr val="accent2">
                              <a:lumMod val="50000"/>
                            </a:schemeClr>
                          </a:solidFill>
                          <a:latin typeface="標楷體" panose="03000509000000000000" pitchFamily="65" charset="-120"/>
                          <a:ea typeface="標楷體" panose="03000509000000000000" pitchFamily="65" charset="-120"/>
                          <a:cs typeface="標楷體"/>
                        </a:rPr>
                        <a:t>、</a:t>
                      </a:r>
                      <a:r>
                        <a:rPr lang="zh-TW" altLang="en-US" sz="2000" dirty="0">
                          <a:solidFill>
                            <a:schemeClr val="accent2">
                              <a:lumMod val="50000"/>
                            </a:schemeClr>
                          </a:solidFill>
                          <a:latin typeface="標楷體" panose="03000509000000000000" pitchFamily="65" charset="-120"/>
                          <a:ea typeface="標楷體" panose="03000509000000000000" pitchFamily="65" charset="-120"/>
                          <a:cs typeface="標楷體"/>
                        </a:rPr>
                        <a:t>零用費</a:t>
                      </a:r>
                      <a:r>
                        <a:rPr lang="en-US" altLang="zh-TW" sz="2000" spc="-10" dirty="0">
                          <a:solidFill>
                            <a:schemeClr val="accent2">
                              <a:lumMod val="50000"/>
                            </a:schemeClr>
                          </a:solidFill>
                          <a:latin typeface="標楷體" panose="03000509000000000000" pitchFamily="65" charset="-120"/>
                          <a:ea typeface="標楷體" panose="03000509000000000000" pitchFamily="65" charset="-120"/>
                          <a:cs typeface="標楷體"/>
                        </a:rPr>
                        <a:t>(10%)</a:t>
                      </a:r>
                      <a:endParaRPr lang="en-US" altLang="zh-TW" sz="2000" spc="-15" dirty="0">
                        <a:solidFill>
                          <a:schemeClr val="accent2">
                            <a:lumMod val="50000"/>
                          </a:schemeClr>
                        </a:solidFill>
                        <a:latin typeface="標楷體" panose="03000509000000000000" pitchFamily="65" charset="-120"/>
                        <a:ea typeface="標楷體" panose="03000509000000000000" pitchFamily="65" charset="-120"/>
                        <a:cs typeface="標楷體"/>
                      </a:endParaRPr>
                    </a:p>
                    <a:p>
                      <a:pPr marL="609600" indent="-342900">
                        <a:lnSpc>
                          <a:spcPct val="100000"/>
                        </a:lnSpc>
                        <a:spcBef>
                          <a:spcPts val="5"/>
                        </a:spcBef>
                        <a:buFont typeface="Wingdings" panose="05000000000000000000" pitchFamily="2" charset="2"/>
                        <a:buChar char="l"/>
                      </a:pPr>
                      <a:r>
                        <a:rPr lang="zh-TW" altLang="en-US" sz="2000" spc="-15" dirty="0">
                          <a:solidFill>
                            <a:schemeClr val="accent2">
                              <a:lumMod val="50000"/>
                            </a:schemeClr>
                          </a:solidFill>
                          <a:latin typeface="標楷體" panose="03000509000000000000" pitchFamily="65" charset="-120"/>
                          <a:ea typeface="標楷體" panose="03000509000000000000" pitchFamily="65" charset="-120"/>
                          <a:cs typeface="標楷體"/>
                        </a:rPr>
                        <a:t>膳雜費</a:t>
                      </a:r>
                      <a:r>
                        <a:rPr lang="en-US" altLang="zh-TW" sz="2000" spc="-15" dirty="0">
                          <a:solidFill>
                            <a:schemeClr val="accent2">
                              <a:lumMod val="50000"/>
                            </a:schemeClr>
                          </a:solidFill>
                          <a:latin typeface="標楷體" panose="03000509000000000000" pitchFamily="65" charset="-120"/>
                          <a:ea typeface="標楷體" panose="03000509000000000000" pitchFamily="65" charset="-120"/>
                          <a:cs typeface="標楷體"/>
                        </a:rPr>
                        <a:t>:</a:t>
                      </a:r>
                      <a:r>
                        <a:rPr sz="2000" spc="-15" dirty="0">
                          <a:solidFill>
                            <a:schemeClr val="accent2">
                              <a:lumMod val="50000"/>
                            </a:schemeClr>
                          </a:solidFill>
                          <a:latin typeface="標楷體" panose="03000509000000000000" pitchFamily="65" charset="-120"/>
                          <a:ea typeface="標楷體" panose="03000509000000000000" pitchFamily="65" charset="-120"/>
                          <a:cs typeface="標楷體"/>
                        </a:rPr>
                        <a:t>早、中、晚餐分別以日支數額</a:t>
                      </a:r>
                      <a:r>
                        <a:rPr sz="2000" spc="-10" dirty="0">
                          <a:solidFill>
                            <a:schemeClr val="accent2">
                              <a:lumMod val="50000"/>
                            </a:schemeClr>
                          </a:solidFill>
                          <a:latin typeface="標楷體" panose="03000509000000000000" pitchFamily="65" charset="-120"/>
                          <a:ea typeface="標楷體" panose="03000509000000000000" pitchFamily="65" charset="-120"/>
                          <a:cs typeface="標楷體"/>
                        </a:rPr>
                        <a:t>4</a:t>
                      </a:r>
                      <a:r>
                        <a:rPr sz="2000" spc="-15" dirty="0">
                          <a:solidFill>
                            <a:schemeClr val="accent2">
                              <a:lumMod val="50000"/>
                            </a:schemeClr>
                          </a:solidFill>
                          <a:latin typeface="標楷體" panose="03000509000000000000" pitchFamily="65" charset="-120"/>
                          <a:ea typeface="標楷體" panose="03000509000000000000" pitchFamily="65" charset="-120"/>
                          <a:cs typeface="標楷體"/>
                        </a:rPr>
                        <a:t>%、</a:t>
                      </a:r>
                      <a:r>
                        <a:rPr sz="2000" dirty="0">
                          <a:solidFill>
                            <a:schemeClr val="accent2">
                              <a:lumMod val="50000"/>
                            </a:schemeClr>
                          </a:solidFill>
                          <a:latin typeface="標楷體" panose="03000509000000000000" pitchFamily="65" charset="-120"/>
                          <a:ea typeface="標楷體" panose="03000509000000000000" pitchFamily="65" charset="-120"/>
                          <a:cs typeface="標楷體"/>
                        </a:rPr>
                        <a:t>8%、8%</a:t>
                      </a:r>
                      <a:r>
                        <a:rPr sz="2000" spc="-35" dirty="0">
                          <a:solidFill>
                            <a:schemeClr val="accent2">
                              <a:lumMod val="50000"/>
                            </a:schemeClr>
                          </a:solidFill>
                          <a:latin typeface="標楷體" panose="03000509000000000000" pitchFamily="65" charset="-120"/>
                          <a:ea typeface="標楷體" panose="03000509000000000000" pitchFamily="65" charset="-120"/>
                          <a:cs typeface="標楷體"/>
                        </a:rPr>
                        <a:t>計算</a:t>
                      </a:r>
                      <a:endParaRPr lang="en-US" sz="2000" spc="-35" dirty="0">
                        <a:solidFill>
                          <a:schemeClr val="accent2">
                            <a:lumMod val="50000"/>
                          </a:schemeClr>
                        </a:solidFill>
                        <a:latin typeface="標楷體" panose="03000509000000000000" pitchFamily="65" charset="-120"/>
                        <a:ea typeface="標楷體" panose="03000509000000000000" pitchFamily="65" charset="-120"/>
                        <a:cs typeface="標楷體"/>
                      </a:endParaRPr>
                    </a:p>
                    <a:p>
                      <a:pPr marL="609600" indent="-342900">
                        <a:lnSpc>
                          <a:spcPct val="100000"/>
                        </a:lnSpc>
                        <a:spcBef>
                          <a:spcPts val="5"/>
                        </a:spcBef>
                        <a:buFont typeface="Wingdings" panose="05000000000000000000" pitchFamily="2" charset="2"/>
                        <a:buChar char="l"/>
                      </a:pPr>
                      <a:r>
                        <a:rPr lang="zh-TW" altLang="en-US" sz="2000" b="0" spc="-20" dirty="0">
                          <a:solidFill>
                            <a:schemeClr val="tx1"/>
                          </a:solidFill>
                          <a:latin typeface="標楷體" panose="03000509000000000000" pitchFamily="65" charset="-120"/>
                          <a:ea typeface="標楷體" panose="03000509000000000000" pitchFamily="65" charset="-120"/>
                          <a:cs typeface="標楷體"/>
                        </a:rPr>
                        <a:t>零用費</a:t>
                      </a:r>
                      <a:r>
                        <a:rPr lang="en-US" altLang="zh-TW" sz="2000" b="0" spc="-20" dirty="0">
                          <a:solidFill>
                            <a:schemeClr val="tx1"/>
                          </a:solidFill>
                          <a:latin typeface="標楷體" panose="03000509000000000000" pitchFamily="65" charset="-120"/>
                          <a:ea typeface="標楷體" panose="03000509000000000000" pitchFamily="65" charset="-120"/>
                          <a:cs typeface="標楷體"/>
                        </a:rPr>
                        <a:t>:</a:t>
                      </a:r>
                      <a:r>
                        <a:rPr lang="zh-TW" altLang="en-US" sz="2000" b="0" spc="-20" dirty="0">
                          <a:solidFill>
                            <a:schemeClr val="tx1"/>
                          </a:solidFill>
                          <a:latin typeface="標楷體" panose="03000509000000000000" pitchFamily="65" charset="-120"/>
                          <a:ea typeface="標楷體" panose="03000509000000000000" pitchFamily="65" charset="-120"/>
                          <a:cs typeface="標楷體"/>
                        </a:rPr>
                        <a:t>市區火車、公車、捷運車票費、個人信用卡手續費、洗衣費、小費及其他與生活有關之各項費用</a:t>
                      </a:r>
                      <a:endParaRPr lang="zh-TW" altLang="en-US" sz="2000" b="0" dirty="0">
                        <a:solidFill>
                          <a:schemeClr val="tx1"/>
                        </a:solidFill>
                        <a:latin typeface="標楷體" panose="03000509000000000000" pitchFamily="65" charset="-120"/>
                        <a:ea typeface="標楷體" panose="03000509000000000000" pitchFamily="65" charset="-120"/>
                        <a:cs typeface="標楷體"/>
                      </a:endParaRPr>
                    </a:p>
                    <a:p>
                      <a:pPr marL="17780">
                        <a:lnSpc>
                          <a:spcPct val="100000"/>
                        </a:lnSpc>
                        <a:spcBef>
                          <a:spcPts val="605"/>
                        </a:spcBef>
                      </a:pPr>
                      <a:endParaRPr sz="2000" dirty="0">
                        <a:solidFill>
                          <a:schemeClr val="tx1"/>
                        </a:solidFill>
                        <a:latin typeface="標楷體" panose="03000509000000000000" pitchFamily="65" charset="-120"/>
                        <a:ea typeface="標楷體" panose="03000509000000000000" pitchFamily="65" charset="-120"/>
                        <a:cs typeface="標楷體"/>
                      </a:endParaRPr>
                    </a:p>
                  </a:txBody>
                  <a:tcPr marL="0" marR="0" marT="768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BF5E1"/>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lnT w="38100">
                      <a:solidFill>
                        <a:srgbClr val="000000"/>
                      </a:solidFill>
                      <a:prstDash val="solid"/>
                    </a:lnT>
                  </a:tcPr>
                </a:tc>
                <a:extLst>
                  <a:ext uri="{0D108BD9-81ED-4DB2-BD59-A6C34878D82A}">
                    <a16:rowId xmlns:a16="http://schemas.microsoft.com/office/drawing/2014/main" val="10006"/>
                  </a:ext>
                </a:extLst>
              </a:tr>
            </a:tbl>
          </a:graphicData>
        </a:graphic>
      </p:graphicFrame>
      <p:sp>
        <p:nvSpPr>
          <p:cNvPr id="8" name="投影片編號版面配置區 7"/>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10</a:t>
            </a:fld>
            <a:endParaRPr lang="en-US" altLang="zh-TW" spc="-50" dirty="0"/>
          </a:p>
        </p:txBody>
      </p:sp>
    </p:spTree>
    <p:extLst>
      <p:ext uri="{BB962C8B-B14F-4D97-AF65-F5344CB8AC3E}">
        <p14:creationId xmlns:p14="http://schemas.microsoft.com/office/powerpoint/2010/main" val="1810620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4645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chemeClr val="accent2">
                    <a:lumMod val="50000"/>
                  </a:schemeClr>
                </a:solidFill>
                <a:latin typeface="標楷體" panose="03000509000000000000" pitchFamily="65" charset="-120"/>
                <a:ea typeface="標楷體" panose="03000509000000000000" pitchFamily="65" charset="-120"/>
              </a:rPr>
              <a:t>四、國外出差旅費報支規定</a:t>
            </a:r>
            <a:endParaRPr spc="-20" dirty="0">
              <a:solidFill>
                <a:srgbClr val="C0000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sp>
        <p:nvSpPr>
          <p:cNvPr id="8" name="object 3"/>
          <p:cNvSpPr txBox="1"/>
          <p:nvPr/>
        </p:nvSpPr>
        <p:spPr>
          <a:xfrm>
            <a:off x="2663189" y="1297693"/>
            <a:ext cx="8208943" cy="5163080"/>
          </a:xfrm>
          <a:prstGeom prst="rect">
            <a:avLst/>
          </a:prstGeom>
        </p:spPr>
        <p:txBody>
          <a:bodyPr vert="horz" wrap="square" lIns="0" tIns="79375" rIns="0" bIns="0" rtlCol="0">
            <a:spAutoFit/>
          </a:bodyPr>
          <a:lstStyle/>
          <a:p>
            <a:pPr marL="355600" marR="5080" indent="-342900">
              <a:lnSpc>
                <a:spcPts val="2600"/>
              </a:lnSpc>
              <a:spcBef>
                <a:spcPts val="625"/>
              </a:spcBef>
              <a:buClr>
                <a:srgbClr val="3333CC"/>
              </a:buClr>
              <a:buSzPct val="59615"/>
              <a:buFont typeface="Wingdings"/>
              <a:buChar char=""/>
              <a:tabLst>
                <a:tab pos="355600" algn="l"/>
              </a:tabLst>
            </a:pPr>
            <a:r>
              <a:rPr sz="2400" spc="-20" dirty="0" err="1">
                <a:latin typeface="標楷體" panose="03000509000000000000" pitchFamily="65" charset="-120"/>
                <a:ea typeface="標楷體" panose="03000509000000000000" pitchFamily="65" charset="-120"/>
                <a:cs typeface="標楷體"/>
              </a:rPr>
              <a:t>派赴國外各地區出差人員應依行政院訂定之</a:t>
            </a:r>
            <a:r>
              <a:rPr sz="2400" spc="-20" dirty="0" err="1">
                <a:solidFill>
                  <a:schemeClr val="accent2">
                    <a:lumMod val="50000"/>
                  </a:schemeClr>
                </a:solidFill>
                <a:latin typeface="標楷體" panose="03000509000000000000" pitchFamily="65" charset="-120"/>
                <a:ea typeface="標楷體" panose="03000509000000000000" pitchFamily="65" charset="-120"/>
                <a:cs typeface="標楷體"/>
              </a:rPr>
              <a:t>「生活日支數額表」及出差天數覈實報支</a:t>
            </a:r>
            <a:r>
              <a:rPr lang="zh-TW" altLang="en-US" sz="2400" spc="-20" dirty="0">
                <a:solidFill>
                  <a:schemeClr val="accent2">
                    <a:lumMod val="50000"/>
                  </a:schemeClr>
                </a:solidFill>
                <a:latin typeface="標楷體" panose="03000509000000000000" pitchFamily="65" charset="-120"/>
                <a:ea typeface="標楷體" panose="03000509000000000000" pitchFamily="65" charset="-120"/>
                <a:cs typeface="標楷體"/>
              </a:rPr>
              <a:t>生活費</a:t>
            </a:r>
            <a:r>
              <a:rPr sz="2400" spc="-20" dirty="0">
                <a:solidFill>
                  <a:schemeClr val="accent2">
                    <a:lumMod val="50000"/>
                  </a:schemeClr>
                </a:solidFill>
                <a:latin typeface="標楷體" panose="03000509000000000000" pitchFamily="65" charset="-120"/>
                <a:ea typeface="標楷體" panose="03000509000000000000" pitchFamily="65" charset="-120"/>
                <a:cs typeface="標楷體"/>
              </a:rPr>
              <a:t>。</a:t>
            </a:r>
            <a:endParaRPr sz="2400" dirty="0">
              <a:solidFill>
                <a:schemeClr val="accent2">
                  <a:lumMod val="50000"/>
                </a:schemeClr>
              </a:solidFill>
              <a:latin typeface="標楷體" panose="03000509000000000000" pitchFamily="65" charset="-120"/>
              <a:ea typeface="標楷體" panose="03000509000000000000" pitchFamily="65" charset="-120"/>
              <a:cs typeface="標楷體"/>
            </a:endParaRPr>
          </a:p>
          <a:p>
            <a:pPr marL="354965" indent="-342265">
              <a:lnSpc>
                <a:spcPts val="2340"/>
              </a:lnSpc>
              <a:buClr>
                <a:srgbClr val="3333CC"/>
              </a:buClr>
              <a:buSzPct val="59615"/>
              <a:buFont typeface="Wingdings"/>
              <a:buChar char=""/>
              <a:tabLst>
                <a:tab pos="354965" algn="l"/>
              </a:tabLst>
            </a:pPr>
            <a:r>
              <a:rPr sz="2400" spc="-5" dirty="0" err="1">
                <a:latin typeface="標楷體" panose="03000509000000000000" pitchFamily="65" charset="-120"/>
                <a:ea typeface="標楷體" panose="03000509000000000000" pitchFamily="65" charset="-120"/>
                <a:cs typeface="標楷體"/>
              </a:rPr>
              <a:t>日支數額表未列載之國家</a:t>
            </a:r>
            <a:r>
              <a:rPr sz="2400" spc="-10" dirty="0" err="1">
                <a:latin typeface="標楷體" panose="03000509000000000000" pitchFamily="65" charset="-120"/>
                <a:ea typeface="標楷體" panose="03000509000000000000" pitchFamily="65" charset="-120"/>
                <a:cs typeface="標楷體"/>
              </a:rPr>
              <a:t>，比照</a:t>
            </a:r>
            <a:r>
              <a:rPr sz="2400" spc="-20" dirty="0" err="1">
                <a:latin typeface="標楷體" panose="03000509000000000000" pitchFamily="65" charset="-120"/>
                <a:ea typeface="標楷體" panose="03000509000000000000" pitchFamily="65" charset="-120"/>
                <a:cs typeface="標楷體"/>
              </a:rPr>
              <a:t>距離最近之國家</a:t>
            </a:r>
            <a:r>
              <a:rPr sz="2400" spc="-5" dirty="0" err="1">
                <a:latin typeface="標楷體" panose="03000509000000000000" pitchFamily="65" charset="-120"/>
                <a:ea typeface="標楷體" panose="03000509000000000000" pitchFamily="65" charset="-120"/>
                <a:cs typeface="標楷體"/>
              </a:rPr>
              <a:t>「其他」支給；未列載之城市</a:t>
            </a:r>
            <a:r>
              <a:rPr sz="2400" dirty="0" err="1">
                <a:latin typeface="標楷體" panose="03000509000000000000" pitchFamily="65" charset="-120"/>
                <a:ea typeface="標楷體" panose="03000509000000000000" pitchFamily="65" charset="-120"/>
                <a:cs typeface="標楷體"/>
              </a:rPr>
              <a:t>，以</a:t>
            </a:r>
            <a:r>
              <a:rPr sz="2400" spc="-25" dirty="0" err="1">
                <a:latin typeface="標楷體" panose="03000509000000000000" pitchFamily="65" charset="-120"/>
                <a:ea typeface="標楷體" panose="03000509000000000000" pitchFamily="65" charset="-120"/>
                <a:cs typeface="標楷體"/>
              </a:rPr>
              <a:t>該國家「其他</a:t>
            </a:r>
            <a:r>
              <a:rPr sz="2400" dirty="0" err="1">
                <a:latin typeface="標楷體" panose="03000509000000000000" pitchFamily="65" charset="-120"/>
                <a:ea typeface="標楷體" panose="03000509000000000000" pitchFamily="65" charset="-120"/>
                <a:cs typeface="標楷體"/>
              </a:rPr>
              <a:t>」</a:t>
            </a:r>
            <a:r>
              <a:rPr sz="2400" spc="-20" dirty="0" err="1">
                <a:latin typeface="標楷體" panose="03000509000000000000" pitchFamily="65" charset="-120"/>
                <a:ea typeface="標楷體" panose="03000509000000000000" pitchFamily="65" charset="-120"/>
                <a:cs typeface="標楷體"/>
              </a:rPr>
              <a:t>支給</a:t>
            </a:r>
            <a:r>
              <a:rPr sz="2400" spc="-20" dirty="0">
                <a:latin typeface="標楷體" panose="03000509000000000000" pitchFamily="65" charset="-120"/>
                <a:ea typeface="標楷體" panose="03000509000000000000" pitchFamily="65" charset="-120"/>
                <a:cs typeface="標楷體"/>
              </a:rPr>
              <a:t>。</a:t>
            </a:r>
            <a:endParaRPr sz="2400" dirty="0">
              <a:latin typeface="標楷體" panose="03000509000000000000" pitchFamily="65" charset="-120"/>
              <a:ea typeface="標楷體" panose="03000509000000000000" pitchFamily="65" charset="-120"/>
              <a:cs typeface="標楷體"/>
            </a:endParaRPr>
          </a:p>
          <a:p>
            <a:pPr marL="354965" marR="5080" indent="-342900">
              <a:lnSpc>
                <a:spcPts val="2600"/>
              </a:lnSpc>
              <a:spcBef>
                <a:spcPts val="254"/>
              </a:spcBef>
              <a:buClr>
                <a:srgbClr val="3333CC"/>
              </a:buClr>
              <a:buSzPct val="59615"/>
              <a:buFont typeface="Wingdings"/>
              <a:buChar char=""/>
              <a:tabLst>
                <a:tab pos="354965" algn="l"/>
              </a:tabLst>
            </a:pPr>
            <a:r>
              <a:rPr sz="2400" dirty="0">
                <a:latin typeface="標楷體" panose="03000509000000000000" pitchFamily="65" charset="-120"/>
                <a:ea typeface="標楷體" panose="03000509000000000000" pitchFamily="65" charset="-120"/>
                <a:cs typeface="標楷體"/>
              </a:rPr>
              <a:t>同一日</a:t>
            </a:r>
            <a:r>
              <a:rPr sz="2400" spc="-10" dirty="0">
                <a:latin typeface="標楷體" panose="03000509000000000000" pitchFamily="65" charset="-120"/>
                <a:ea typeface="標楷體" panose="03000509000000000000" pitchFamily="65" charset="-120"/>
                <a:cs typeface="標楷體"/>
              </a:rPr>
              <a:t>跨越兩地</a:t>
            </a:r>
            <a:r>
              <a:rPr sz="2400" spc="-15" dirty="0">
                <a:latin typeface="標楷體" panose="03000509000000000000" pitchFamily="65" charset="-120"/>
                <a:ea typeface="標楷體" panose="03000509000000000000" pitchFamily="65" charset="-120"/>
                <a:cs typeface="標楷體"/>
              </a:rPr>
              <a:t>以上，應以</a:t>
            </a:r>
            <a:r>
              <a:rPr sz="2400" spc="-5" dirty="0">
                <a:latin typeface="標楷體" panose="03000509000000000000" pitchFamily="65" charset="-120"/>
                <a:ea typeface="標楷體" panose="03000509000000000000" pitchFamily="65" charset="-120"/>
                <a:cs typeface="標楷體"/>
              </a:rPr>
              <a:t>留宿地區</a:t>
            </a:r>
            <a:r>
              <a:rPr sz="2400" spc="-15" dirty="0">
                <a:latin typeface="標楷體" panose="03000509000000000000" pitchFamily="65" charset="-120"/>
                <a:ea typeface="標楷體" panose="03000509000000000000" pitchFamily="65" charset="-120"/>
                <a:cs typeface="標楷體"/>
              </a:rPr>
              <a:t>之日支數額</a:t>
            </a:r>
            <a:r>
              <a:rPr sz="2400" spc="-20" dirty="0">
                <a:latin typeface="標楷體" panose="03000509000000000000" pitchFamily="65" charset="-120"/>
                <a:ea typeface="標楷體" panose="03000509000000000000" pitchFamily="65" charset="-120"/>
                <a:cs typeface="標楷體"/>
              </a:rPr>
              <a:t>報支。</a:t>
            </a:r>
            <a:endParaRPr sz="2400" dirty="0">
              <a:latin typeface="標楷體" panose="03000509000000000000" pitchFamily="65" charset="-120"/>
              <a:ea typeface="標楷體" panose="03000509000000000000" pitchFamily="65" charset="-120"/>
              <a:cs typeface="標楷體"/>
            </a:endParaRPr>
          </a:p>
          <a:p>
            <a:pPr marL="355600" marR="5080" indent="-342900">
              <a:lnSpc>
                <a:spcPct val="83300"/>
              </a:lnSpc>
              <a:spcBef>
                <a:spcPts val="10"/>
              </a:spcBef>
              <a:buClr>
                <a:srgbClr val="3333CC"/>
              </a:buClr>
              <a:buSzPct val="59615"/>
              <a:buFont typeface="Wingdings"/>
              <a:buChar char=""/>
              <a:tabLst>
                <a:tab pos="355600" algn="l"/>
              </a:tabLst>
            </a:pPr>
            <a:r>
              <a:rPr sz="2400" spc="-10" dirty="0">
                <a:latin typeface="標楷體" panose="03000509000000000000" pitchFamily="65" charset="-120"/>
                <a:ea typeface="標楷體" panose="03000509000000000000" pitchFamily="65" charset="-120"/>
                <a:cs typeface="標楷體"/>
              </a:rPr>
              <a:t>轉機於下一個研習處所</a:t>
            </a:r>
            <a:r>
              <a:rPr sz="2400" spc="-20" dirty="0">
                <a:latin typeface="標楷體" panose="03000509000000000000" pitchFamily="65" charset="-120"/>
                <a:ea typeface="標楷體" panose="03000509000000000000" pitchFamily="65" charset="-120"/>
                <a:cs typeface="標楷體"/>
              </a:rPr>
              <a:t>，在交通工具歇夜，</a:t>
            </a:r>
            <a:r>
              <a:rPr sz="2400" spc="-20" dirty="0">
                <a:solidFill>
                  <a:schemeClr val="accent2">
                    <a:lumMod val="50000"/>
                  </a:schemeClr>
                </a:solidFill>
                <a:latin typeface="標楷體" panose="03000509000000000000" pitchFamily="65" charset="-120"/>
                <a:ea typeface="標楷體" panose="03000509000000000000" pitchFamily="65" charset="-120"/>
                <a:cs typeface="標楷體"/>
              </a:rPr>
              <a:t>其轉</a:t>
            </a:r>
            <a:r>
              <a:rPr sz="2400" spc="-10" dirty="0">
                <a:solidFill>
                  <a:schemeClr val="accent2">
                    <a:lumMod val="50000"/>
                  </a:schemeClr>
                </a:solidFill>
                <a:latin typeface="標楷體" panose="03000509000000000000" pitchFamily="65" charset="-120"/>
                <a:ea typeface="標楷體" panose="03000509000000000000" pitchFamily="65" charset="-120"/>
                <a:cs typeface="標楷體"/>
              </a:rPr>
              <a:t>機當日之生活費按</a:t>
            </a:r>
            <a:r>
              <a:rPr sz="2400" dirty="0">
                <a:solidFill>
                  <a:schemeClr val="accent2">
                    <a:lumMod val="50000"/>
                  </a:schemeClr>
                </a:solidFill>
                <a:latin typeface="標楷體" panose="03000509000000000000" pitchFamily="65" charset="-120"/>
                <a:ea typeface="標楷體" panose="03000509000000000000" pitchFamily="65" charset="-120"/>
                <a:cs typeface="標楷體"/>
              </a:rPr>
              <a:t>起飛地</a:t>
            </a:r>
            <a:r>
              <a:rPr sz="2400" spc="-15" dirty="0">
                <a:solidFill>
                  <a:schemeClr val="accent2">
                    <a:lumMod val="50000"/>
                  </a:schemeClr>
                </a:solidFill>
                <a:latin typeface="標楷體" panose="03000509000000000000" pitchFamily="65" charset="-120"/>
                <a:ea typeface="標楷體" panose="03000509000000000000" pitchFamily="65" charset="-120"/>
                <a:cs typeface="標楷體"/>
              </a:rPr>
              <a:t>生活費日支數額</a:t>
            </a:r>
            <a:r>
              <a:rPr sz="2400" spc="-10" dirty="0">
                <a:solidFill>
                  <a:schemeClr val="accent2">
                    <a:lumMod val="50000"/>
                  </a:schemeClr>
                </a:solidFill>
                <a:latin typeface="標楷體" panose="03000509000000000000" pitchFamily="65" charset="-120"/>
                <a:ea typeface="標楷體" panose="03000509000000000000" pitchFamily="65" charset="-120"/>
                <a:cs typeface="標楷體"/>
              </a:rPr>
              <a:t>30%</a:t>
            </a:r>
            <a:r>
              <a:rPr sz="2400" spc="-50" dirty="0">
                <a:solidFill>
                  <a:schemeClr val="accent2">
                    <a:lumMod val="50000"/>
                  </a:schemeClr>
                </a:solidFill>
                <a:latin typeface="標楷體" panose="03000509000000000000" pitchFamily="65" charset="-120"/>
                <a:ea typeface="標楷體" panose="03000509000000000000" pitchFamily="65" charset="-120"/>
                <a:cs typeface="標楷體"/>
              </a:rPr>
              <a:t>報</a:t>
            </a:r>
            <a:r>
              <a:rPr sz="2400" spc="-25" dirty="0">
                <a:solidFill>
                  <a:schemeClr val="accent2">
                    <a:lumMod val="50000"/>
                  </a:schemeClr>
                </a:solidFill>
                <a:latin typeface="標楷體" panose="03000509000000000000" pitchFamily="65" charset="-120"/>
                <a:ea typeface="標楷體" panose="03000509000000000000" pitchFamily="65" charset="-120"/>
                <a:cs typeface="標楷體"/>
              </a:rPr>
              <a:t>支。</a:t>
            </a:r>
            <a:endParaRPr sz="2400" dirty="0">
              <a:solidFill>
                <a:schemeClr val="accent2">
                  <a:lumMod val="50000"/>
                </a:schemeClr>
              </a:solidFill>
              <a:latin typeface="標楷體" panose="03000509000000000000" pitchFamily="65" charset="-120"/>
              <a:ea typeface="標楷體" panose="03000509000000000000" pitchFamily="65" charset="-120"/>
              <a:cs typeface="標楷體"/>
            </a:endParaRPr>
          </a:p>
          <a:p>
            <a:pPr marL="355600" marR="5080" indent="-342900">
              <a:lnSpc>
                <a:spcPts val="2590"/>
              </a:lnSpc>
              <a:spcBef>
                <a:spcPts val="10"/>
              </a:spcBef>
              <a:buClr>
                <a:srgbClr val="3333CC"/>
              </a:buClr>
              <a:buSzPct val="59615"/>
              <a:buFont typeface="Wingdings"/>
              <a:buChar char=""/>
              <a:tabLst>
                <a:tab pos="355600" algn="l"/>
              </a:tabLst>
            </a:pPr>
            <a:r>
              <a:rPr sz="2400" spc="-20" dirty="0">
                <a:latin typeface="標楷體" panose="03000509000000000000" pitchFamily="65" charset="-120"/>
                <a:ea typeface="標楷體" panose="03000509000000000000" pitchFamily="65" charset="-120"/>
                <a:cs typeface="標楷體"/>
              </a:rPr>
              <a:t>出差人員報支出差旅費日期、時間之計算，應以</a:t>
            </a:r>
            <a:r>
              <a:rPr sz="2400" spc="-15" dirty="0">
                <a:latin typeface="標楷體" panose="03000509000000000000" pitchFamily="65" charset="-120"/>
                <a:ea typeface="標楷體" panose="03000509000000000000" pitchFamily="65" charset="-120"/>
                <a:cs typeface="標楷體"/>
              </a:rPr>
              <a:t>本國日期、時間計算。</a:t>
            </a:r>
            <a:endParaRPr sz="2400" dirty="0">
              <a:latin typeface="標楷體" panose="03000509000000000000" pitchFamily="65" charset="-120"/>
              <a:ea typeface="標楷體" panose="03000509000000000000" pitchFamily="65" charset="-120"/>
              <a:cs typeface="標楷體"/>
            </a:endParaRPr>
          </a:p>
          <a:p>
            <a:pPr marL="354965" indent="-342265">
              <a:lnSpc>
                <a:spcPts val="2610"/>
              </a:lnSpc>
              <a:buClr>
                <a:srgbClr val="3333CC"/>
              </a:buClr>
              <a:buSzPct val="59615"/>
              <a:buFont typeface="Wingdings"/>
              <a:buChar char=""/>
              <a:tabLst>
                <a:tab pos="354965" algn="l"/>
              </a:tabLst>
            </a:pPr>
            <a:r>
              <a:rPr sz="2400" spc="-20" dirty="0">
                <a:latin typeface="標楷體" panose="03000509000000000000" pitchFamily="65" charset="-120"/>
                <a:ea typeface="標楷體" panose="03000509000000000000" pitchFamily="65" charset="-120"/>
                <a:cs typeface="標楷體"/>
              </a:rPr>
              <a:t>核</a:t>
            </a:r>
            <a:r>
              <a:rPr lang="zh-TW" altLang="en-US" sz="2400" spc="-20" dirty="0">
                <a:latin typeface="標楷體" panose="03000509000000000000" pitchFamily="65" charset="-120"/>
                <a:ea typeface="標楷體" panose="03000509000000000000" pitchFamily="65" charset="-120"/>
                <a:cs typeface="標楷體"/>
              </a:rPr>
              <a:t>給</a:t>
            </a:r>
            <a:r>
              <a:rPr sz="2400" spc="-20" dirty="0" err="1">
                <a:latin typeface="標楷體" panose="03000509000000000000" pitchFamily="65" charset="-120"/>
                <a:ea typeface="標楷體" panose="03000509000000000000" pitchFamily="65" charset="-120"/>
                <a:cs typeface="標楷體"/>
              </a:rPr>
              <a:t>公差才得核支生活費，</a:t>
            </a:r>
            <a:r>
              <a:rPr sz="2400" spc="-20" dirty="0" err="1">
                <a:solidFill>
                  <a:schemeClr val="accent2">
                    <a:lumMod val="50000"/>
                  </a:schemeClr>
                </a:solidFill>
                <a:latin typeface="標楷體" panose="03000509000000000000" pitchFamily="65" charset="-120"/>
                <a:ea typeface="標楷體" panose="03000509000000000000" pitchFamily="65" charset="-120"/>
                <a:cs typeface="標楷體"/>
              </a:rPr>
              <a:t>私人行程不得報支</a:t>
            </a:r>
            <a:r>
              <a:rPr sz="2400" spc="-20" dirty="0">
                <a:latin typeface="標楷體" panose="03000509000000000000" pitchFamily="65" charset="-120"/>
                <a:ea typeface="標楷體" panose="03000509000000000000" pitchFamily="65" charset="-120"/>
                <a:cs typeface="標楷體"/>
              </a:rPr>
              <a:t>。</a:t>
            </a:r>
            <a:endParaRPr lang="en-US" sz="2400" spc="-20" dirty="0">
              <a:latin typeface="標楷體" panose="03000509000000000000" pitchFamily="65" charset="-120"/>
              <a:ea typeface="標楷體" panose="03000509000000000000" pitchFamily="65" charset="-120"/>
              <a:cs typeface="標楷體"/>
            </a:endParaRPr>
          </a:p>
          <a:p>
            <a:pPr marL="354965" marR="5080" indent="-342900">
              <a:lnSpc>
                <a:spcPct val="98900"/>
              </a:lnSpc>
              <a:spcBef>
                <a:spcPts val="145"/>
              </a:spcBef>
              <a:buClr>
                <a:srgbClr val="3333CC"/>
              </a:buClr>
              <a:buSzPct val="59375"/>
              <a:buFont typeface="Wingdings"/>
              <a:buChar char=""/>
              <a:tabLst>
                <a:tab pos="354965" algn="l"/>
              </a:tabLst>
            </a:pPr>
            <a:r>
              <a:rPr lang="zh-TW" altLang="en-US" sz="2400" spc="-5" dirty="0">
                <a:latin typeface="標楷體" panose="03000509000000000000" pitchFamily="65" charset="-120"/>
                <a:ea typeface="標楷體" panose="03000509000000000000" pitchFamily="65" charset="-120"/>
                <a:cs typeface="標楷體"/>
              </a:rPr>
              <a:t>結匯水單</a:t>
            </a:r>
            <a:r>
              <a:rPr lang="zh-TW" altLang="en-US" sz="2400" dirty="0">
                <a:latin typeface="標楷體" panose="03000509000000000000" pitchFamily="65" charset="-120"/>
                <a:ea typeface="標楷體" panose="03000509000000000000" pitchFamily="65" charset="-120"/>
                <a:cs typeface="標楷體"/>
              </a:rPr>
              <a:t>或</a:t>
            </a:r>
            <a:r>
              <a:rPr lang="zh-TW" altLang="en-US" sz="2400" spc="-10" dirty="0">
                <a:solidFill>
                  <a:schemeClr val="accent2">
                    <a:lumMod val="50000"/>
                  </a:schemeClr>
                </a:solidFill>
                <a:latin typeface="標楷體" panose="03000509000000000000" pitchFamily="65" charset="-120"/>
                <a:ea typeface="標楷體" panose="03000509000000000000" pitchFamily="65" charset="-120"/>
                <a:cs typeface="標楷體"/>
              </a:rPr>
              <a:t>出國前</a:t>
            </a:r>
            <a:r>
              <a:rPr lang="en-US" altLang="zh-TW" sz="2400" spc="-10" dirty="0">
                <a:solidFill>
                  <a:schemeClr val="accent2">
                    <a:lumMod val="50000"/>
                  </a:schemeClr>
                </a:solidFill>
                <a:latin typeface="標楷體" panose="03000509000000000000" pitchFamily="65" charset="-120"/>
                <a:ea typeface="標楷體" panose="03000509000000000000" pitchFamily="65" charset="-120"/>
                <a:cs typeface="標楷體"/>
              </a:rPr>
              <a:t>1</a:t>
            </a:r>
            <a:r>
              <a:rPr lang="zh-TW" altLang="en-US" sz="2400" spc="-15" dirty="0">
                <a:solidFill>
                  <a:schemeClr val="accent2">
                    <a:lumMod val="50000"/>
                  </a:schemeClr>
                </a:solidFill>
                <a:latin typeface="標楷體" panose="03000509000000000000" pitchFamily="65" charset="-120"/>
                <a:ea typeface="標楷體" panose="03000509000000000000" pitchFamily="65" charset="-120"/>
                <a:cs typeface="標楷體"/>
              </a:rPr>
              <a:t>日</a:t>
            </a:r>
            <a:r>
              <a:rPr lang="en-US" altLang="zh-TW" sz="2400" spc="-20" dirty="0">
                <a:solidFill>
                  <a:schemeClr val="accent2">
                    <a:lumMod val="50000"/>
                  </a:schemeClr>
                </a:solidFill>
                <a:latin typeface="標楷體" panose="03000509000000000000" pitchFamily="65" charset="-120"/>
                <a:ea typeface="標楷體" panose="03000509000000000000" pitchFamily="65" charset="-120"/>
                <a:cs typeface="標楷體"/>
              </a:rPr>
              <a:t>(</a:t>
            </a:r>
            <a:r>
              <a:rPr lang="zh-TW" altLang="en-US" sz="2400" spc="-20" dirty="0">
                <a:solidFill>
                  <a:schemeClr val="accent2">
                    <a:lumMod val="50000"/>
                  </a:schemeClr>
                </a:solidFill>
                <a:latin typeface="標楷體" panose="03000509000000000000" pitchFamily="65" charset="-120"/>
                <a:ea typeface="標楷體" panose="03000509000000000000" pitchFamily="65" charset="-120"/>
                <a:cs typeface="標楷體"/>
              </a:rPr>
              <a:t>如逢假日往前</a:t>
            </a:r>
            <a:r>
              <a:rPr lang="zh-TW" altLang="en-US" sz="2400" spc="-15" dirty="0">
                <a:solidFill>
                  <a:schemeClr val="accent2">
                    <a:lumMod val="50000"/>
                  </a:schemeClr>
                </a:solidFill>
                <a:latin typeface="標楷體" panose="03000509000000000000" pitchFamily="65" charset="-120"/>
                <a:ea typeface="標楷體" panose="03000509000000000000" pitchFamily="65" charset="-120"/>
                <a:cs typeface="標楷體"/>
              </a:rPr>
              <a:t>順推</a:t>
            </a:r>
            <a:r>
              <a:rPr lang="en-US" altLang="zh-TW" sz="2400" spc="-15" dirty="0">
                <a:solidFill>
                  <a:schemeClr val="accent2">
                    <a:lumMod val="50000"/>
                  </a:schemeClr>
                </a:solidFill>
                <a:latin typeface="標楷體" panose="03000509000000000000" pitchFamily="65" charset="-120"/>
                <a:ea typeface="標楷體" panose="03000509000000000000" pitchFamily="65" charset="-120"/>
                <a:cs typeface="標楷體"/>
              </a:rPr>
              <a:t>)</a:t>
            </a:r>
            <a:r>
              <a:rPr lang="zh-TW" altLang="en-US" sz="2400" spc="-15" dirty="0">
                <a:solidFill>
                  <a:schemeClr val="accent2">
                    <a:lumMod val="50000"/>
                  </a:schemeClr>
                </a:solidFill>
                <a:latin typeface="標楷體" panose="03000509000000000000" pitchFamily="65" charset="-120"/>
                <a:ea typeface="標楷體" panose="03000509000000000000" pitchFamily="65" charset="-120"/>
                <a:cs typeface="標楷體"/>
              </a:rPr>
              <a:t>臺灣銀行</a:t>
            </a:r>
            <a:r>
              <a:rPr lang="zh-TW" altLang="en-US" sz="2400" spc="-10" dirty="0">
                <a:solidFill>
                  <a:schemeClr val="accent2">
                    <a:lumMod val="50000"/>
                  </a:schemeClr>
                </a:solidFill>
                <a:latin typeface="標楷體" panose="03000509000000000000" pitchFamily="65" charset="-120"/>
                <a:ea typeface="標楷體" panose="03000509000000000000" pitchFamily="65" charset="-120"/>
                <a:cs typeface="標楷體"/>
              </a:rPr>
              <a:t>賣出即期匯率</a:t>
            </a:r>
            <a:r>
              <a:rPr lang="zh-TW" altLang="en-US" sz="2400" spc="-20" dirty="0">
                <a:solidFill>
                  <a:schemeClr val="accent2">
                    <a:lumMod val="50000"/>
                  </a:schemeClr>
                </a:solidFill>
                <a:latin typeface="標楷體" panose="03000509000000000000" pitchFamily="65" charset="-120"/>
                <a:ea typeface="標楷體" panose="03000509000000000000" pitchFamily="65" charset="-120"/>
                <a:cs typeface="標楷體"/>
              </a:rPr>
              <a:t>換算新臺</a:t>
            </a:r>
            <a:r>
              <a:rPr lang="zh-TW" altLang="en-US" sz="2400" spc="-25" dirty="0">
                <a:solidFill>
                  <a:schemeClr val="accent2">
                    <a:lumMod val="50000"/>
                  </a:schemeClr>
                </a:solidFill>
                <a:latin typeface="標楷體" panose="03000509000000000000" pitchFamily="65" charset="-120"/>
                <a:ea typeface="標楷體" panose="03000509000000000000" pitchFamily="65" charset="-120"/>
                <a:cs typeface="標楷體"/>
              </a:rPr>
              <a:t>幣，</a:t>
            </a:r>
            <a:r>
              <a:rPr lang="zh-TW" altLang="en-US" sz="2400" spc="-15" dirty="0">
                <a:latin typeface="標楷體" panose="03000509000000000000" pitchFamily="65" charset="-120"/>
                <a:ea typeface="標楷體" panose="03000509000000000000" pitchFamily="65" charset="-120"/>
                <a:cs typeface="標楷體"/>
              </a:rPr>
              <a:t>無賣出即期匯率者，以</a:t>
            </a:r>
            <a:r>
              <a:rPr lang="zh-TW" altLang="en-US" sz="2400" spc="-10" dirty="0">
                <a:latin typeface="標楷體" panose="03000509000000000000" pitchFamily="65" charset="-120"/>
                <a:ea typeface="標楷體" panose="03000509000000000000" pitchFamily="65" charset="-120"/>
                <a:cs typeface="標楷體"/>
              </a:rPr>
              <a:t>現金匯率</a:t>
            </a:r>
            <a:r>
              <a:rPr lang="zh-TW" altLang="en-US" sz="2400" spc="-35" dirty="0">
                <a:latin typeface="標楷體" panose="03000509000000000000" pitchFamily="65" charset="-120"/>
                <a:ea typeface="標楷體" panose="03000509000000000000" pitchFamily="65" charset="-120"/>
                <a:cs typeface="標楷體"/>
              </a:rPr>
              <a:t>為依</a:t>
            </a:r>
            <a:r>
              <a:rPr lang="zh-TW" altLang="en-US" sz="2400" spc="-25" dirty="0">
                <a:latin typeface="標楷體" panose="03000509000000000000" pitchFamily="65" charset="-120"/>
                <a:ea typeface="標楷體" panose="03000509000000000000" pitchFamily="65" charset="-120"/>
                <a:cs typeface="標楷體"/>
              </a:rPr>
              <a:t>據。</a:t>
            </a:r>
            <a:r>
              <a:rPr lang="zh-TW" altLang="en-US" sz="2400" spc="-20" dirty="0">
                <a:solidFill>
                  <a:schemeClr val="accent2">
                    <a:lumMod val="50000"/>
                  </a:schemeClr>
                </a:solidFill>
                <a:latin typeface="標楷體" panose="03000509000000000000" pitchFamily="65" charset="-120"/>
                <a:ea typeface="標楷體" panose="03000509000000000000" pitchFamily="65" charset="-120"/>
                <a:cs typeface="標楷體"/>
              </a:rPr>
              <a:t>出國前繳交報名等費用者，得以實際支付日匯價辦理報支，</a:t>
            </a:r>
            <a:r>
              <a:rPr lang="zh-TW" altLang="en-US" sz="2400" spc="-20" dirty="0">
                <a:latin typeface="標楷體" panose="03000509000000000000" pitchFamily="65" charset="-120"/>
                <a:ea typeface="標楷體" panose="03000509000000000000" pitchFamily="65" charset="-120"/>
                <a:cs typeface="標楷體"/>
              </a:rPr>
              <a:t>若該費用以信用卡支付者，以信用卡結算匯率辦理報支。</a:t>
            </a:r>
            <a:endParaRPr sz="2400" dirty="0">
              <a:latin typeface="標楷體" panose="03000509000000000000" pitchFamily="65" charset="-120"/>
              <a:ea typeface="標楷體" panose="03000509000000000000" pitchFamily="65" charset="-120"/>
              <a:cs typeface="標楷體"/>
            </a:endParaRPr>
          </a:p>
        </p:txBody>
      </p:sp>
      <p:sp>
        <p:nvSpPr>
          <p:cNvPr id="7" name="投影片編號版面配置區 6"/>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11</a:t>
            </a:fld>
            <a:endParaRPr lang="en-US" altLang="zh-TW" spc="-50" dirty="0"/>
          </a:p>
        </p:txBody>
      </p:sp>
    </p:spTree>
    <p:extLst>
      <p:ext uri="{BB962C8B-B14F-4D97-AF65-F5344CB8AC3E}">
        <p14:creationId xmlns:p14="http://schemas.microsoft.com/office/powerpoint/2010/main" val="4243371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4645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chemeClr val="accent2">
                    <a:lumMod val="50000"/>
                  </a:schemeClr>
                </a:solidFill>
                <a:latin typeface="標楷體" panose="03000509000000000000" pitchFamily="65" charset="-120"/>
                <a:ea typeface="標楷體" panose="03000509000000000000" pitchFamily="65" charset="-120"/>
              </a:rPr>
              <a:t>四、國外出差旅費報支規定</a:t>
            </a:r>
            <a:endParaRPr spc="-20" dirty="0">
              <a:solidFill>
                <a:srgbClr val="C0000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graphicFrame>
        <p:nvGraphicFramePr>
          <p:cNvPr id="7" name="object 10"/>
          <p:cNvGraphicFramePr>
            <a:graphicFrameLocks noGrp="1"/>
          </p:cNvGraphicFramePr>
          <p:nvPr>
            <p:extLst>
              <p:ext uri="{D42A27DB-BD31-4B8C-83A1-F6EECF244321}">
                <p14:modId xmlns:p14="http://schemas.microsoft.com/office/powerpoint/2010/main" val="2303610438"/>
              </p:ext>
            </p:extLst>
          </p:nvPr>
        </p:nvGraphicFramePr>
        <p:xfrm>
          <a:off x="2330876" y="1219493"/>
          <a:ext cx="8897089" cy="5072250"/>
        </p:xfrm>
        <a:graphic>
          <a:graphicData uri="http://schemas.openxmlformats.org/drawingml/2006/table">
            <a:tbl>
              <a:tblPr firstRow="1" bandRow="1">
                <a:tableStyleId>{2D5ABB26-0587-4C30-8999-92F81FD0307C}</a:tableStyleId>
              </a:tblPr>
              <a:tblGrid>
                <a:gridCol w="328599">
                  <a:extLst>
                    <a:ext uri="{9D8B030D-6E8A-4147-A177-3AD203B41FA5}">
                      <a16:colId xmlns:a16="http://schemas.microsoft.com/office/drawing/2014/main" val="20000"/>
                    </a:ext>
                  </a:extLst>
                </a:gridCol>
                <a:gridCol w="816784">
                  <a:extLst>
                    <a:ext uri="{9D8B030D-6E8A-4147-A177-3AD203B41FA5}">
                      <a16:colId xmlns:a16="http://schemas.microsoft.com/office/drawing/2014/main" val="20001"/>
                    </a:ext>
                  </a:extLst>
                </a:gridCol>
                <a:gridCol w="7751706">
                  <a:extLst>
                    <a:ext uri="{9D8B030D-6E8A-4147-A177-3AD203B41FA5}">
                      <a16:colId xmlns:a16="http://schemas.microsoft.com/office/drawing/2014/main" val="20002"/>
                    </a:ext>
                  </a:extLst>
                </a:gridCol>
              </a:tblGrid>
              <a:tr h="282032">
                <a:tc>
                  <a:txBody>
                    <a:bodyPr/>
                    <a:lstStyle/>
                    <a:p>
                      <a:pPr>
                        <a:lnSpc>
                          <a:spcPct val="100000"/>
                        </a:lnSpc>
                      </a:pPr>
                      <a:endParaRPr sz="1800" b="0">
                        <a:solidFill>
                          <a:schemeClr val="tx1"/>
                        </a:solidFill>
                        <a:latin typeface="標楷體" panose="03000509000000000000" pitchFamily="65" charset="-120"/>
                        <a:ea typeface="標楷體" panose="03000509000000000000" pitchFamily="65" charset="-120"/>
                        <a:cs typeface="Times New Roman"/>
                      </a:endParaRPr>
                    </a:p>
                  </a:txBody>
                  <a:tcPr marL="0" marR="0" marT="0" marB="0">
                    <a:lnR w="38100">
                      <a:solidFill>
                        <a:srgbClr val="161616"/>
                      </a:solidFill>
                      <a:prstDash val="solid"/>
                    </a:lnR>
                    <a:lnT w="38100">
                      <a:solidFill>
                        <a:srgbClr val="000000"/>
                      </a:solidFill>
                      <a:prstDash val="solid"/>
                    </a:lnT>
                    <a:lnB w="12700">
                      <a:solidFill>
                        <a:srgbClr val="FFFFFF"/>
                      </a:solidFill>
                      <a:prstDash val="solid"/>
                    </a:lnB>
                  </a:tcPr>
                </a:tc>
                <a:tc gridSpan="2">
                  <a:txBody>
                    <a:bodyPr/>
                    <a:lstStyle/>
                    <a:p>
                      <a:pPr marR="103505">
                        <a:lnSpc>
                          <a:spcPct val="100000"/>
                        </a:lnSpc>
                      </a:pPr>
                      <a:endParaRPr sz="1800" b="0">
                        <a:solidFill>
                          <a:schemeClr val="tx1"/>
                        </a:solidFill>
                        <a:latin typeface="標楷體" panose="03000509000000000000" pitchFamily="65" charset="-120"/>
                        <a:ea typeface="標楷體" panose="03000509000000000000" pitchFamily="65" charset="-120"/>
                        <a:cs typeface="Times New Roman"/>
                      </a:endParaRPr>
                    </a:p>
                  </a:txBody>
                  <a:tcPr marL="0" marR="0" marT="0" marB="0">
                    <a:lnL w="38100">
                      <a:solidFill>
                        <a:srgbClr val="161616"/>
                      </a:solidFill>
                      <a:prstDash val="solid"/>
                    </a:lnL>
                    <a:lnT w="38100">
                      <a:solidFill>
                        <a:srgbClr val="000000"/>
                      </a:solidFill>
                      <a:prstDash val="solid"/>
                    </a:lnT>
                    <a:lnB w="12700">
                      <a:solidFill>
                        <a:srgbClr val="FFFFFF"/>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517711">
                <a:tc gridSpan="2">
                  <a:txBody>
                    <a:bodyPr/>
                    <a:lstStyle/>
                    <a:p>
                      <a:pPr marL="158750">
                        <a:lnSpc>
                          <a:spcPts val="2745"/>
                        </a:lnSpc>
                      </a:pPr>
                      <a:r>
                        <a:rPr sz="2400" b="0" spc="-20" dirty="0">
                          <a:solidFill>
                            <a:schemeClr val="tx1"/>
                          </a:solidFill>
                          <a:latin typeface="標楷體" panose="03000509000000000000" pitchFamily="65" charset="-120"/>
                          <a:ea typeface="標楷體" panose="03000509000000000000" pitchFamily="65" charset="-120"/>
                          <a:cs typeface="標楷體"/>
                        </a:rPr>
                        <a:t>項 目</a:t>
                      </a:r>
                      <a:endParaRPr sz="2400" b="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E4A8"/>
                    </a:solidFill>
                  </a:tcPr>
                </a:tc>
                <a:tc hMerge="1">
                  <a:txBody>
                    <a:bodyPr/>
                    <a:lstStyle/>
                    <a:p>
                      <a:endParaRPr/>
                    </a:p>
                  </a:txBody>
                  <a:tcPr marL="0" marR="0" marT="0" marB="0"/>
                </a:tc>
                <a:tc>
                  <a:txBody>
                    <a:bodyPr/>
                    <a:lstStyle/>
                    <a:p>
                      <a:pPr marR="103505" algn="ctr">
                        <a:lnSpc>
                          <a:spcPts val="2745"/>
                        </a:lnSpc>
                        <a:tabLst>
                          <a:tab pos="1066165" algn="l"/>
                        </a:tabLst>
                      </a:pPr>
                      <a:r>
                        <a:rPr sz="2400" b="0" spc="-50" dirty="0">
                          <a:solidFill>
                            <a:schemeClr val="tx1"/>
                          </a:solidFill>
                          <a:latin typeface="標楷體" panose="03000509000000000000" pitchFamily="65" charset="-120"/>
                          <a:ea typeface="標楷體" panose="03000509000000000000" pitchFamily="65" charset="-120"/>
                          <a:cs typeface="標楷體"/>
                        </a:rPr>
                        <a:t>說</a:t>
                      </a:r>
                      <a:r>
                        <a:rPr sz="2400" b="0" dirty="0">
                          <a:solidFill>
                            <a:schemeClr val="tx1"/>
                          </a:solidFill>
                          <a:latin typeface="標楷體" panose="03000509000000000000" pitchFamily="65" charset="-120"/>
                          <a:ea typeface="標楷體" panose="03000509000000000000" pitchFamily="65" charset="-120"/>
                          <a:cs typeface="標楷體"/>
                        </a:rPr>
                        <a:t>	</a:t>
                      </a:r>
                      <a:r>
                        <a:rPr sz="2400" b="0" spc="-50" dirty="0">
                          <a:solidFill>
                            <a:schemeClr val="tx1"/>
                          </a:solidFill>
                          <a:latin typeface="標楷體" panose="03000509000000000000" pitchFamily="65" charset="-120"/>
                          <a:ea typeface="標楷體" panose="03000509000000000000" pitchFamily="65" charset="-120"/>
                          <a:cs typeface="標楷體"/>
                        </a:rPr>
                        <a:t>明</a:t>
                      </a:r>
                      <a:endParaRPr sz="2400" b="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E4A8"/>
                    </a:solidFill>
                  </a:tcPr>
                </a:tc>
                <a:extLst>
                  <a:ext uri="{0D108BD9-81ED-4DB2-BD59-A6C34878D82A}">
                    <a16:rowId xmlns:a16="http://schemas.microsoft.com/office/drawing/2014/main" val="10001"/>
                  </a:ext>
                </a:extLst>
              </a:tr>
              <a:tr h="584302">
                <a:tc gridSpan="2">
                  <a:txBody>
                    <a:bodyPr/>
                    <a:lstStyle/>
                    <a:p>
                      <a:pPr marL="17145">
                        <a:lnSpc>
                          <a:spcPct val="100000"/>
                        </a:lnSpc>
                        <a:spcBef>
                          <a:spcPts val="955"/>
                        </a:spcBef>
                      </a:pPr>
                      <a:r>
                        <a:rPr sz="1800" b="0" spc="-20" dirty="0">
                          <a:solidFill>
                            <a:schemeClr val="tx1"/>
                          </a:solidFill>
                          <a:latin typeface="標楷體" panose="03000509000000000000" pitchFamily="65" charset="-120"/>
                          <a:ea typeface="標楷體" panose="03000509000000000000" pitchFamily="65" charset="-120"/>
                          <a:cs typeface="標楷體"/>
                        </a:rPr>
                        <a:t>手續費</a:t>
                      </a:r>
                      <a:endParaRPr sz="1800" b="0">
                        <a:solidFill>
                          <a:schemeClr val="tx1"/>
                        </a:solidFill>
                        <a:latin typeface="標楷體" panose="03000509000000000000" pitchFamily="65" charset="-120"/>
                        <a:ea typeface="標楷體" panose="03000509000000000000" pitchFamily="65" charset="-120"/>
                        <a:cs typeface="標楷體"/>
                      </a:endParaRPr>
                    </a:p>
                  </a:txBody>
                  <a:tcPr marL="0" marR="0" marT="1212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BF5E1"/>
                    </a:solidFill>
                  </a:tcPr>
                </a:tc>
                <a:tc hMerge="1">
                  <a:txBody>
                    <a:bodyPr/>
                    <a:lstStyle/>
                    <a:p>
                      <a:endParaRPr/>
                    </a:p>
                  </a:txBody>
                  <a:tcPr marL="0" marR="0" marT="0" marB="0"/>
                </a:tc>
                <a:tc>
                  <a:txBody>
                    <a:bodyPr/>
                    <a:lstStyle/>
                    <a:p>
                      <a:pPr marL="17780" marR="170180">
                        <a:lnSpc>
                          <a:spcPts val="2200"/>
                        </a:lnSpc>
                      </a:pPr>
                      <a:r>
                        <a:rPr sz="1800" b="0" spc="-20" dirty="0">
                          <a:solidFill>
                            <a:schemeClr val="tx1"/>
                          </a:solidFill>
                          <a:latin typeface="標楷體" panose="03000509000000000000" pitchFamily="65" charset="-120"/>
                          <a:ea typeface="標楷體" panose="03000509000000000000" pitchFamily="65" charset="-120"/>
                          <a:cs typeface="標楷體"/>
                        </a:rPr>
                        <a:t>包括護照費、簽證費、黃皮書費、預防針費、結匯手續費及機場服務費，</a:t>
                      </a:r>
                      <a:r>
                        <a:rPr sz="1800" b="0" spc="-20" dirty="0">
                          <a:solidFill>
                            <a:srgbClr val="FF0000"/>
                          </a:solidFill>
                          <a:latin typeface="標楷體" panose="03000509000000000000" pitchFamily="65" charset="-120"/>
                          <a:ea typeface="標楷體" panose="03000509000000000000" pitchFamily="65" charset="-120"/>
                          <a:cs typeface="標楷體"/>
                        </a:rPr>
                        <a:t>應檢附原始單據或旅行業代收轉付收據覈實報支</a:t>
                      </a:r>
                      <a:r>
                        <a:rPr sz="1800" b="0" spc="-20" dirty="0">
                          <a:solidFill>
                            <a:schemeClr val="tx1"/>
                          </a:solidFill>
                          <a:latin typeface="標楷體" panose="03000509000000000000" pitchFamily="65" charset="-120"/>
                          <a:ea typeface="標楷體" panose="03000509000000000000" pitchFamily="65" charset="-120"/>
                          <a:cs typeface="標楷體"/>
                        </a:rPr>
                        <a:t>。</a:t>
                      </a:r>
                      <a:endParaRPr sz="1800" b="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BF5E1"/>
                    </a:solidFill>
                  </a:tcPr>
                </a:tc>
                <a:extLst>
                  <a:ext uri="{0D108BD9-81ED-4DB2-BD59-A6C34878D82A}">
                    <a16:rowId xmlns:a16="http://schemas.microsoft.com/office/drawing/2014/main" val="10002"/>
                  </a:ext>
                </a:extLst>
              </a:tr>
              <a:tr h="1184273">
                <a:tc gridSpan="2">
                  <a:txBody>
                    <a:bodyPr/>
                    <a:lstStyle/>
                    <a:p>
                      <a:pPr>
                        <a:lnSpc>
                          <a:spcPct val="100000"/>
                        </a:lnSpc>
                        <a:spcBef>
                          <a:spcPts val="955"/>
                        </a:spcBef>
                      </a:pPr>
                      <a:endParaRPr sz="1800" b="0">
                        <a:solidFill>
                          <a:schemeClr val="tx1"/>
                        </a:solidFill>
                        <a:latin typeface="標楷體" panose="03000509000000000000" pitchFamily="65" charset="-120"/>
                        <a:ea typeface="標楷體" panose="03000509000000000000" pitchFamily="65" charset="-120"/>
                        <a:cs typeface="Times New Roman"/>
                      </a:endParaRPr>
                    </a:p>
                    <a:p>
                      <a:pPr marL="17145">
                        <a:lnSpc>
                          <a:spcPct val="100000"/>
                        </a:lnSpc>
                      </a:pPr>
                      <a:r>
                        <a:rPr sz="1800" b="0" spc="-20" dirty="0">
                          <a:solidFill>
                            <a:schemeClr val="tx1"/>
                          </a:solidFill>
                          <a:latin typeface="標楷體" panose="03000509000000000000" pitchFamily="65" charset="-120"/>
                          <a:ea typeface="標楷體" panose="03000509000000000000" pitchFamily="65" charset="-120"/>
                          <a:cs typeface="標楷體"/>
                        </a:rPr>
                        <a:t>保險費</a:t>
                      </a:r>
                      <a:endParaRPr sz="1800" b="0">
                        <a:solidFill>
                          <a:schemeClr val="tx1"/>
                        </a:solidFill>
                        <a:latin typeface="標楷體" panose="03000509000000000000" pitchFamily="65" charset="-120"/>
                        <a:ea typeface="標楷體" panose="03000509000000000000" pitchFamily="65" charset="-120"/>
                        <a:cs typeface="標楷體"/>
                      </a:endParaRPr>
                    </a:p>
                  </a:txBody>
                  <a:tcPr marL="0" marR="0" marT="1212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hMerge="1">
                  <a:txBody>
                    <a:bodyPr/>
                    <a:lstStyle/>
                    <a:p>
                      <a:endParaRPr/>
                    </a:p>
                  </a:txBody>
                  <a:tcPr marL="0" marR="0" marT="0" marB="0"/>
                </a:tc>
                <a:tc>
                  <a:txBody>
                    <a:bodyPr/>
                    <a:lstStyle/>
                    <a:p>
                      <a:pPr marL="271145" marR="103505" indent="-254000">
                        <a:lnSpc>
                          <a:spcPts val="2160"/>
                        </a:lnSpc>
                        <a:buSzPct val="95000"/>
                        <a:buAutoNum type="arabicPeriod"/>
                        <a:tabLst>
                          <a:tab pos="271145" algn="l"/>
                        </a:tabLst>
                      </a:pPr>
                      <a:r>
                        <a:rPr sz="1800" b="0" spc="-10" dirty="0">
                          <a:solidFill>
                            <a:schemeClr val="accent2">
                              <a:lumMod val="50000"/>
                            </a:schemeClr>
                          </a:solidFill>
                          <a:latin typeface="標楷體" panose="03000509000000000000" pitchFamily="65" charset="-120"/>
                          <a:ea typeface="標楷體" panose="03000509000000000000" pitchFamily="65" charset="-120"/>
                          <a:cs typeface="標楷體"/>
                        </a:rPr>
                        <a:t>保險費額度400</a:t>
                      </a:r>
                      <a:r>
                        <a:rPr sz="1800" b="0" spc="-20" dirty="0">
                          <a:solidFill>
                            <a:schemeClr val="accent2">
                              <a:lumMod val="50000"/>
                            </a:schemeClr>
                          </a:solidFill>
                          <a:latin typeface="標楷體" panose="03000509000000000000" pitchFamily="65" charset="-120"/>
                          <a:ea typeface="標楷體" panose="03000509000000000000" pitchFamily="65" charset="-120"/>
                          <a:cs typeface="標楷體"/>
                        </a:rPr>
                        <a:t>萬元</a:t>
                      </a:r>
                      <a:r>
                        <a:rPr sz="1800" b="0" spc="-20" dirty="0">
                          <a:solidFill>
                            <a:schemeClr val="tx1"/>
                          </a:solidFill>
                          <a:latin typeface="標楷體" panose="03000509000000000000" pitchFamily="65" charset="-120"/>
                          <a:ea typeface="標楷體" panose="03000509000000000000" pitchFamily="65" charset="-120"/>
                          <a:cs typeface="標楷體"/>
                        </a:rPr>
                        <a:t>，並請</a:t>
                      </a:r>
                      <a:r>
                        <a:rPr sz="1800" b="0" spc="-20" dirty="0">
                          <a:solidFill>
                            <a:schemeClr val="accent2">
                              <a:lumMod val="50000"/>
                            </a:schemeClr>
                          </a:solidFill>
                          <a:latin typeface="標楷體" panose="03000509000000000000" pitchFamily="65" charset="-120"/>
                          <a:ea typeface="標楷體" panose="03000509000000000000" pitchFamily="65" charset="-120"/>
                          <a:cs typeface="標楷體"/>
                        </a:rPr>
                        <a:t>檢附保險費原始單據覈實報支</a:t>
                      </a:r>
                      <a:r>
                        <a:rPr sz="1800" b="0" spc="-20" dirty="0">
                          <a:solidFill>
                            <a:schemeClr val="tx1"/>
                          </a:solidFill>
                          <a:latin typeface="標楷體" panose="03000509000000000000" pitchFamily="65" charset="-120"/>
                          <a:ea typeface="標楷體" panose="03000509000000000000" pitchFamily="65" charset="-120"/>
                          <a:cs typeface="標楷體"/>
                        </a:rPr>
                        <a:t>。</a:t>
                      </a:r>
                      <a:endParaRPr sz="1800" b="0" dirty="0">
                        <a:solidFill>
                          <a:schemeClr val="tx1"/>
                        </a:solidFill>
                        <a:latin typeface="標楷體" panose="03000509000000000000" pitchFamily="65" charset="-120"/>
                        <a:ea typeface="標楷體" panose="03000509000000000000" pitchFamily="65" charset="-120"/>
                        <a:cs typeface="標楷體"/>
                      </a:endParaRPr>
                    </a:p>
                    <a:p>
                      <a:pPr marL="270510" marR="170180" indent="-254000" algn="just">
                        <a:lnSpc>
                          <a:spcPct val="91800"/>
                        </a:lnSpc>
                        <a:spcBef>
                          <a:spcPts val="95"/>
                        </a:spcBef>
                        <a:buSzPct val="95000"/>
                        <a:buAutoNum type="arabicPeriod"/>
                        <a:tabLst>
                          <a:tab pos="271780" algn="l"/>
                        </a:tabLst>
                      </a:pPr>
                      <a:r>
                        <a:rPr sz="1800" b="0" spc="-20" dirty="0">
                          <a:solidFill>
                            <a:schemeClr val="accent2">
                              <a:lumMod val="50000"/>
                            </a:schemeClr>
                          </a:solidFill>
                          <a:latin typeface="標楷體" panose="03000509000000000000" pitchFamily="65" charset="-120"/>
                          <a:ea typeface="標楷體" panose="03000509000000000000" pitchFamily="65" charset="-120"/>
                          <a:cs typeface="標楷體"/>
                        </a:rPr>
                        <a:t>出差人員之保險</a:t>
                      </a:r>
                      <a:r>
                        <a:rPr sz="1800" b="0" spc="-20" dirty="0">
                          <a:solidFill>
                            <a:schemeClr val="tx1"/>
                          </a:solidFill>
                          <a:latin typeface="標楷體" panose="03000509000000000000" pitchFamily="65" charset="-120"/>
                          <a:ea typeface="標楷體" panose="03000509000000000000" pitchFamily="65" charset="-120"/>
                          <a:cs typeface="標楷體"/>
                        </a:rPr>
                        <a:t>，原則依「因公赴國外出差或返國述職人員綜合保險」</a:t>
                      </a:r>
                      <a:r>
                        <a:rPr sz="1800" b="0" spc="-20" dirty="0">
                          <a:solidFill>
                            <a:schemeClr val="accent2">
                              <a:lumMod val="50000"/>
                            </a:schemeClr>
                          </a:solidFill>
                          <a:latin typeface="標楷體" panose="03000509000000000000" pitchFamily="65" charset="-120"/>
                          <a:ea typeface="標楷體" panose="03000509000000000000" pitchFamily="65" charset="-120"/>
                          <a:cs typeface="標楷體"/>
                        </a:rPr>
                        <a:t>共同供應契約辦理。</a:t>
                      </a:r>
                      <a:r>
                        <a:rPr sz="1800" b="0" spc="-20" dirty="0">
                          <a:solidFill>
                            <a:schemeClr val="tx1"/>
                          </a:solidFill>
                          <a:latin typeface="標楷體" panose="03000509000000000000" pitchFamily="65" charset="-120"/>
                          <a:ea typeface="標楷體" panose="03000509000000000000" pitchFamily="65" charset="-120"/>
                          <a:cs typeface="標楷體"/>
                        </a:rPr>
                        <a:t>但在保險額度相同及保險費用較低之前提下，亦可另洽提供條件較為優厚之保險公司。</a:t>
                      </a:r>
                      <a:endParaRPr sz="1800" b="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extLst>
                  <a:ext uri="{0D108BD9-81ED-4DB2-BD59-A6C34878D82A}">
                    <a16:rowId xmlns:a16="http://schemas.microsoft.com/office/drawing/2014/main" val="10003"/>
                  </a:ext>
                </a:extLst>
              </a:tr>
              <a:tr h="780403">
                <a:tc gridSpan="2">
                  <a:txBody>
                    <a:bodyPr/>
                    <a:lstStyle/>
                    <a:p>
                      <a:pPr marL="17780">
                        <a:lnSpc>
                          <a:spcPct val="100000"/>
                        </a:lnSpc>
                        <a:spcBef>
                          <a:spcPts val="1820"/>
                        </a:spcBef>
                      </a:pPr>
                      <a:r>
                        <a:rPr sz="1800" b="0" spc="-20" dirty="0">
                          <a:solidFill>
                            <a:schemeClr val="tx1"/>
                          </a:solidFill>
                          <a:latin typeface="標楷體" panose="03000509000000000000" pitchFamily="65" charset="-120"/>
                          <a:ea typeface="標楷體" panose="03000509000000000000" pitchFamily="65" charset="-120"/>
                          <a:cs typeface="標楷體"/>
                        </a:rPr>
                        <a:t>行政費</a:t>
                      </a:r>
                      <a:endParaRPr sz="1800" b="0">
                        <a:solidFill>
                          <a:schemeClr val="tx1"/>
                        </a:solidFill>
                        <a:latin typeface="標楷體" panose="03000509000000000000" pitchFamily="65" charset="-120"/>
                        <a:ea typeface="標楷體" panose="03000509000000000000" pitchFamily="65" charset="-120"/>
                        <a:cs typeface="標楷體"/>
                      </a:endParaRPr>
                    </a:p>
                  </a:txBody>
                  <a:tcPr marL="0" marR="0" marT="2311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BF5E1"/>
                    </a:solidFill>
                  </a:tcPr>
                </a:tc>
                <a:tc hMerge="1">
                  <a:txBody>
                    <a:bodyPr/>
                    <a:lstStyle/>
                    <a:p>
                      <a:endParaRPr/>
                    </a:p>
                  </a:txBody>
                  <a:tcPr marL="0" marR="0" marT="0" marB="0"/>
                </a:tc>
                <a:tc>
                  <a:txBody>
                    <a:bodyPr/>
                    <a:lstStyle/>
                    <a:p>
                      <a:pPr marL="17780" marR="169545">
                        <a:lnSpc>
                          <a:spcPts val="2200"/>
                        </a:lnSpc>
                        <a:spcBef>
                          <a:spcPts val="869"/>
                        </a:spcBef>
                      </a:pPr>
                      <a:r>
                        <a:rPr sz="1800" b="0" spc="-20" dirty="0">
                          <a:solidFill>
                            <a:schemeClr val="accent2">
                              <a:lumMod val="50000"/>
                            </a:schemeClr>
                          </a:solidFill>
                          <a:latin typeface="標楷體" panose="03000509000000000000" pitchFamily="65" charset="-120"/>
                          <a:ea typeface="標楷體" panose="03000509000000000000" pitchFamily="65" charset="-120"/>
                          <a:cs typeface="標楷體"/>
                        </a:rPr>
                        <a:t>包括在國外執行公務所必要之資料、報名、註冊</a:t>
                      </a:r>
                      <a:r>
                        <a:rPr sz="1800" b="0" spc="-20" dirty="0">
                          <a:solidFill>
                            <a:schemeClr val="tx1"/>
                          </a:solidFill>
                          <a:latin typeface="標楷體" panose="03000509000000000000" pitchFamily="65" charset="-120"/>
                          <a:ea typeface="標楷體" panose="03000509000000000000" pitchFamily="65" charset="-120"/>
                          <a:cs typeface="標楷體"/>
                        </a:rPr>
                        <a:t>、郵電、翻譯及</a:t>
                      </a:r>
                      <a:r>
                        <a:rPr sz="1800" b="0" spc="-10" dirty="0">
                          <a:solidFill>
                            <a:schemeClr val="tx1"/>
                          </a:solidFill>
                          <a:latin typeface="標楷體" panose="03000509000000000000" pitchFamily="65" charset="-120"/>
                          <a:ea typeface="標楷體" panose="03000509000000000000" pitchFamily="65" charset="-120"/>
                          <a:cs typeface="標楷體"/>
                        </a:rPr>
                        <a:t>運費等費用。</a:t>
                      </a:r>
                      <a:r>
                        <a:rPr sz="1800" b="0" spc="-20" dirty="0">
                          <a:solidFill>
                            <a:schemeClr val="tx1"/>
                          </a:solidFill>
                          <a:latin typeface="標楷體" panose="03000509000000000000" pitchFamily="65" charset="-120"/>
                          <a:ea typeface="標楷體" panose="03000509000000000000" pitchFamily="65" charset="-120"/>
                          <a:cs typeface="標楷體"/>
                        </a:rPr>
                        <a:t>(</a:t>
                      </a:r>
                      <a:r>
                        <a:rPr sz="1800" b="0" spc="-20" dirty="0">
                          <a:solidFill>
                            <a:schemeClr val="accent2">
                              <a:lumMod val="50000"/>
                            </a:schemeClr>
                          </a:solidFill>
                          <a:latin typeface="標楷體" panose="03000509000000000000" pitchFamily="65" charset="-120"/>
                          <a:ea typeface="標楷體" panose="03000509000000000000" pitchFamily="65" charset="-120"/>
                          <a:cs typeface="標楷體"/>
                        </a:rPr>
                        <a:t>註冊費應檢附收據正本，不得僅提供信用卡帳單</a:t>
                      </a:r>
                      <a:r>
                        <a:rPr sz="1800" b="0" spc="-20" dirty="0">
                          <a:solidFill>
                            <a:schemeClr val="tx1"/>
                          </a:solidFill>
                          <a:latin typeface="標楷體" panose="03000509000000000000" pitchFamily="65" charset="-120"/>
                          <a:ea typeface="標楷體" panose="03000509000000000000" pitchFamily="65" charset="-120"/>
                          <a:cs typeface="標楷體"/>
                        </a:rPr>
                        <a:t>)</a:t>
                      </a:r>
                      <a:endParaRPr sz="1800" b="0" dirty="0">
                        <a:solidFill>
                          <a:schemeClr val="tx1"/>
                        </a:solidFill>
                        <a:latin typeface="標楷體" panose="03000509000000000000" pitchFamily="65" charset="-120"/>
                        <a:ea typeface="標楷體" panose="03000509000000000000" pitchFamily="65" charset="-120"/>
                        <a:cs typeface="標楷體"/>
                      </a:endParaRPr>
                    </a:p>
                  </a:txBody>
                  <a:tcPr marL="0" marR="0" marT="11048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BF5E1"/>
                    </a:solidFill>
                  </a:tcPr>
                </a:tc>
                <a:extLst>
                  <a:ext uri="{0D108BD9-81ED-4DB2-BD59-A6C34878D82A}">
                    <a16:rowId xmlns:a16="http://schemas.microsoft.com/office/drawing/2014/main" val="10004"/>
                  </a:ext>
                </a:extLst>
              </a:tr>
              <a:tr h="1723529">
                <a:tc gridSpan="2">
                  <a:txBody>
                    <a:bodyPr/>
                    <a:lstStyle/>
                    <a:p>
                      <a:pPr>
                        <a:lnSpc>
                          <a:spcPct val="100000"/>
                        </a:lnSpc>
                        <a:spcBef>
                          <a:spcPts val="1820"/>
                        </a:spcBef>
                      </a:pPr>
                      <a:endParaRPr sz="1800" b="0">
                        <a:solidFill>
                          <a:schemeClr val="tx1"/>
                        </a:solidFill>
                        <a:latin typeface="標楷體" panose="03000509000000000000" pitchFamily="65" charset="-120"/>
                        <a:ea typeface="標楷體" panose="03000509000000000000" pitchFamily="65" charset="-120"/>
                        <a:cs typeface="Times New Roman"/>
                      </a:endParaRPr>
                    </a:p>
                    <a:p>
                      <a:pPr marL="17780" marR="36195">
                        <a:lnSpc>
                          <a:spcPct val="100000"/>
                        </a:lnSpc>
                      </a:pPr>
                      <a:r>
                        <a:rPr sz="1800" b="0" spc="-15" dirty="0">
                          <a:solidFill>
                            <a:schemeClr val="tx1"/>
                          </a:solidFill>
                          <a:latin typeface="標楷體" panose="03000509000000000000" pitchFamily="65" charset="-120"/>
                          <a:ea typeface="標楷體" panose="03000509000000000000" pitchFamily="65" charset="-120"/>
                          <a:cs typeface="標楷體"/>
                        </a:rPr>
                        <a:t>禮品交際</a:t>
                      </a:r>
                      <a:r>
                        <a:rPr sz="1800" b="0" spc="-20" dirty="0">
                          <a:solidFill>
                            <a:schemeClr val="tx1"/>
                          </a:solidFill>
                          <a:latin typeface="標楷體" panose="03000509000000000000" pitchFamily="65" charset="-120"/>
                          <a:ea typeface="標楷體" panose="03000509000000000000" pitchFamily="65" charset="-120"/>
                          <a:cs typeface="標楷體"/>
                        </a:rPr>
                        <a:t>及雜費</a:t>
                      </a:r>
                      <a:endParaRPr sz="1800" b="0">
                        <a:solidFill>
                          <a:schemeClr val="tx1"/>
                        </a:solidFill>
                        <a:latin typeface="標楷體" panose="03000509000000000000" pitchFamily="65" charset="-120"/>
                        <a:ea typeface="標楷體" panose="03000509000000000000" pitchFamily="65" charset="-120"/>
                        <a:cs typeface="標楷體"/>
                      </a:endParaRPr>
                    </a:p>
                  </a:txBody>
                  <a:tcPr marL="0" marR="0" marT="2311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hMerge="1">
                  <a:txBody>
                    <a:bodyPr/>
                    <a:lstStyle/>
                    <a:p>
                      <a:endParaRPr/>
                    </a:p>
                  </a:txBody>
                  <a:tcPr marL="0" marR="0" marT="0" marB="0"/>
                </a:tc>
                <a:tc>
                  <a:txBody>
                    <a:bodyPr/>
                    <a:lstStyle/>
                    <a:p>
                      <a:pPr marL="271145" marR="103505" indent="-254000">
                        <a:lnSpc>
                          <a:spcPts val="2025"/>
                        </a:lnSpc>
                        <a:buSzPct val="95000"/>
                        <a:buAutoNum type="arabicPeriod"/>
                        <a:tabLst>
                          <a:tab pos="271145" algn="l"/>
                        </a:tabLst>
                      </a:pPr>
                      <a:r>
                        <a:rPr sz="1800" b="0" spc="-20" dirty="0">
                          <a:solidFill>
                            <a:schemeClr val="tx1"/>
                          </a:solidFill>
                          <a:latin typeface="標楷體" panose="03000509000000000000" pitchFamily="65" charset="-120"/>
                          <a:ea typeface="標楷體" panose="03000509000000000000" pitchFamily="65" charset="-120"/>
                          <a:cs typeface="標楷體"/>
                        </a:rPr>
                        <a:t>包括禮品費、交際費、計程車費、租車費等費用。</a:t>
                      </a:r>
                      <a:endParaRPr sz="1800" b="0" dirty="0">
                        <a:solidFill>
                          <a:schemeClr val="tx1"/>
                        </a:solidFill>
                        <a:latin typeface="標楷體" panose="03000509000000000000" pitchFamily="65" charset="-120"/>
                        <a:ea typeface="標楷體" panose="03000509000000000000" pitchFamily="65" charset="-120"/>
                        <a:cs typeface="標楷體"/>
                      </a:endParaRPr>
                    </a:p>
                    <a:p>
                      <a:pPr marL="270510" marR="297180" indent="-254000">
                        <a:lnSpc>
                          <a:spcPts val="2200"/>
                        </a:lnSpc>
                        <a:spcBef>
                          <a:spcPts val="135"/>
                        </a:spcBef>
                        <a:buSzPct val="95000"/>
                        <a:buAutoNum type="arabicPeriod"/>
                        <a:tabLst>
                          <a:tab pos="271780" algn="l"/>
                        </a:tabLst>
                      </a:pPr>
                      <a:r>
                        <a:rPr sz="1800" b="0" spc="-10" dirty="0">
                          <a:solidFill>
                            <a:schemeClr val="tx1"/>
                          </a:solidFill>
                          <a:latin typeface="標楷體" panose="03000509000000000000" pitchFamily="65" charset="-120"/>
                          <a:ea typeface="標楷體" panose="03000509000000000000" pitchFamily="65" charset="-120"/>
                          <a:cs typeface="標楷體"/>
                        </a:rPr>
                        <a:t>每人每日新台幣600</a:t>
                      </a:r>
                      <a:r>
                        <a:rPr sz="1800" b="0" dirty="0">
                          <a:solidFill>
                            <a:schemeClr val="tx1"/>
                          </a:solidFill>
                          <a:latin typeface="標楷體" panose="03000509000000000000" pitchFamily="65" charset="-120"/>
                          <a:ea typeface="標楷體" panose="03000509000000000000" pitchFamily="65" charset="-120"/>
                          <a:cs typeface="標楷體"/>
                        </a:rPr>
                        <a:t>元總額度內</a:t>
                      </a:r>
                      <a:r>
                        <a:rPr sz="1800" b="0" spc="-20" dirty="0">
                          <a:solidFill>
                            <a:schemeClr val="tx1"/>
                          </a:solidFill>
                          <a:latin typeface="標楷體" panose="03000509000000000000" pitchFamily="65" charset="-120"/>
                          <a:ea typeface="標楷體" panose="03000509000000000000" pitchFamily="65" charset="-120"/>
                          <a:cs typeface="標楷體"/>
                        </a:rPr>
                        <a:t>統籌辦理，並依國外出差實際</a:t>
                      </a:r>
                      <a:r>
                        <a:rPr sz="1800" b="0" spc="-10" dirty="0">
                          <a:solidFill>
                            <a:schemeClr val="tx1"/>
                          </a:solidFill>
                          <a:latin typeface="標楷體" panose="03000509000000000000" pitchFamily="65" charset="-120"/>
                          <a:ea typeface="標楷體" panose="03000509000000000000" pitchFamily="65" charset="-120"/>
                          <a:cs typeface="標楷體"/>
                        </a:rPr>
                        <a:t>需要，檢附</a:t>
                      </a:r>
                      <a:r>
                        <a:rPr sz="1800" b="0" dirty="0">
                          <a:solidFill>
                            <a:schemeClr val="tx1"/>
                          </a:solidFill>
                          <a:latin typeface="標楷體" panose="03000509000000000000" pitchFamily="65" charset="-120"/>
                          <a:ea typeface="標楷體" panose="03000509000000000000" pitchFamily="65" charset="-120"/>
                          <a:cs typeface="標楷體"/>
                        </a:rPr>
                        <a:t>國內外</a:t>
                      </a:r>
                      <a:r>
                        <a:rPr sz="1800" b="0" spc="-25" dirty="0">
                          <a:solidFill>
                            <a:schemeClr val="tx1"/>
                          </a:solidFill>
                          <a:latin typeface="標楷體" panose="03000509000000000000" pitchFamily="65" charset="-120"/>
                          <a:ea typeface="標楷體" panose="03000509000000000000" pitchFamily="65" charset="-120"/>
                          <a:cs typeface="標楷體"/>
                        </a:rPr>
                        <a:t>單據報支。</a:t>
                      </a:r>
                      <a:endParaRPr sz="1800" b="0" dirty="0">
                        <a:solidFill>
                          <a:schemeClr val="tx1"/>
                        </a:solidFill>
                        <a:latin typeface="標楷體" panose="03000509000000000000" pitchFamily="65" charset="-120"/>
                        <a:ea typeface="標楷體" panose="03000509000000000000" pitchFamily="65" charset="-120"/>
                        <a:cs typeface="標楷體"/>
                      </a:endParaRPr>
                    </a:p>
                    <a:p>
                      <a:pPr marL="270510" marR="170180" indent="-254000">
                        <a:lnSpc>
                          <a:spcPts val="2200"/>
                        </a:lnSpc>
                        <a:spcBef>
                          <a:spcPts val="5"/>
                        </a:spcBef>
                        <a:buSzPct val="95000"/>
                        <a:buAutoNum type="arabicPeriod"/>
                        <a:tabLst>
                          <a:tab pos="271780" algn="l"/>
                        </a:tabLst>
                      </a:pPr>
                      <a:r>
                        <a:rPr sz="1800" b="0" spc="-15" dirty="0" err="1">
                          <a:solidFill>
                            <a:schemeClr val="tx1"/>
                          </a:solidFill>
                          <a:latin typeface="標楷體" panose="03000509000000000000" pitchFamily="65" charset="-120"/>
                          <a:ea typeface="標楷體" panose="03000509000000000000" pitchFamily="65" charset="-120"/>
                          <a:cs typeface="標楷體"/>
                        </a:rPr>
                        <a:t>出差人員如有租車必要且提出租車費較出差行程所需長途大眾</a:t>
                      </a:r>
                      <a:r>
                        <a:rPr sz="1800" b="0" spc="-10" dirty="0" err="1">
                          <a:solidFill>
                            <a:schemeClr val="tx1"/>
                          </a:solidFill>
                          <a:latin typeface="標楷體" panose="03000509000000000000" pitchFamily="65" charset="-120"/>
                          <a:ea typeface="標楷體" panose="03000509000000000000" pitchFamily="65" charset="-120"/>
                          <a:cs typeface="標楷體"/>
                        </a:rPr>
                        <a:t>陸運工具票價</a:t>
                      </a:r>
                      <a:r>
                        <a:rPr sz="1800" b="0" spc="-20" dirty="0" err="1">
                          <a:solidFill>
                            <a:schemeClr val="tx1"/>
                          </a:solidFill>
                          <a:latin typeface="標楷體" panose="03000509000000000000" pitchFamily="65" charset="-120"/>
                          <a:ea typeface="標楷體" panose="03000509000000000000" pitchFamily="65" charset="-120"/>
                          <a:cs typeface="標楷體"/>
                        </a:rPr>
                        <a:t>節省之證明文件，得檢附原始單據覈實報支租車</a:t>
                      </a:r>
                      <a:r>
                        <a:rPr sz="1800" b="0" dirty="0" err="1">
                          <a:solidFill>
                            <a:schemeClr val="tx1"/>
                          </a:solidFill>
                          <a:latin typeface="標楷體" panose="03000509000000000000" pitchFamily="65" charset="-120"/>
                          <a:ea typeface="標楷體" panose="03000509000000000000" pitchFamily="65" charset="-120"/>
                          <a:cs typeface="標楷體"/>
                        </a:rPr>
                        <a:t>費</a:t>
                      </a:r>
                      <a:r>
                        <a:rPr sz="1800" b="0" spc="-50" dirty="0">
                          <a:solidFill>
                            <a:schemeClr val="tx1"/>
                          </a:solidFill>
                          <a:latin typeface="標楷體" panose="03000509000000000000" pitchFamily="65" charset="-120"/>
                          <a:ea typeface="標楷體" panose="03000509000000000000" pitchFamily="65" charset="-120"/>
                          <a:cs typeface="標楷體"/>
                        </a:rPr>
                        <a:t>。</a:t>
                      </a:r>
                      <a:r>
                        <a:rPr sz="1800" b="0" dirty="0">
                          <a:solidFill>
                            <a:schemeClr val="tx1"/>
                          </a:solidFill>
                          <a:latin typeface="標楷體" panose="03000509000000000000" pitchFamily="65" charset="-120"/>
                          <a:ea typeface="標楷體" panose="03000509000000000000" pitchFamily="65" charset="-120"/>
                          <a:cs typeface="標楷體"/>
                        </a:rPr>
                        <a:t>	</a:t>
                      </a:r>
                      <a:endParaRPr sz="1800" b="0" dirty="0">
                        <a:solidFill>
                          <a:schemeClr val="tx1"/>
                        </a:solidFill>
                        <a:latin typeface="標楷體" panose="03000509000000000000" pitchFamily="65" charset="-120"/>
                        <a:ea typeface="標楷體" panose="03000509000000000000" pitchFamily="65" charset="-120"/>
                        <a:cs typeface="Tahoma"/>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extLst>
                  <a:ext uri="{0D108BD9-81ED-4DB2-BD59-A6C34878D82A}">
                    <a16:rowId xmlns:a16="http://schemas.microsoft.com/office/drawing/2014/main" val="10005"/>
                  </a:ext>
                </a:extLst>
              </a:tr>
            </a:tbl>
          </a:graphicData>
        </a:graphic>
      </p:graphicFrame>
      <p:sp>
        <p:nvSpPr>
          <p:cNvPr id="8" name="投影片編號版面配置區 7"/>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12</a:t>
            </a:fld>
            <a:endParaRPr lang="en-US" altLang="zh-TW" spc="-50" dirty="0"/>
          </a:p>
        </p:txBody>
      </p:sp>
    </p:spTree>
    <p:extLst>
      <p:ext uri="{BB962C8B-B14F-4D97-AF65-F5344CB8AC3E}">
        <p14:creationId xmlns:p14="http://schemas.microsoft.com/office/powerpoint/2010/main" val="2035382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4645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rgbClr val="C00000"/>
                </a:solidFill>
                <a:latin typeface="標楷體" panose="03000509000000000000" pitchFamily="65" charset="-120"/>
                <a:ea typeface="標楷體" panose="03000509000000000000" pitchFamily="65" charset="-120"/>
              </a:rPr>
              <a:t>五、出席費與稿費報支規定</a:t>
            </a:r>
            <a:endParaRPr spc="-20" dirty="0">
              <a:solidFill>
                <a:srgbClr val="C0000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sp>
        <p:nvSpPr>
          <p:cNvPr id="4" name="矩形 3"/>
          <p:cNvSpPr/>
          <p:nvPr/>
        </p:nvSpPr>
        <p:spPr>
          <a:xfrm>
            <a:off x="2434945" y="1394775"/>
            <a:ext cx="9071838" cy="2277547"/>
          </a:xfrm>
          <a:prstGeom prst="rect">
            <a:avLst/>
          </a:prstGeom>
        </p:spPr>
        <p:txBody>
          <a:bodyPr wrap="square">
            <a:spAutoFit/>
          </a:bodyPr>
          <a:lstStyle/>
          <a:p>
            <a:pPr marL="285115" indent="-272415" algn="just">
              <a:lnSpc>
                <a:spcPct val="100000"/>
              </a:lnSpc>
              <a:spcBef>
                <a:spcPts val="700"/>
              </a:spcBef>
              <a:buClr>
                <a:srgbClr val="FE8637"/>
              </a:buClr>
              <a:buSzPct val="69642"/>
              <a:buFont typeface="Wingdings"/>
              <a:buChar char=""/>
              <a:tabLst>
                <a:tab pos="285115" algn="l"/>
              </a:tabLst>
            </a:pPr>
            <a:r>
              <a:rPr lang="zh-TW" altLang="en-US" sz="2200" spc="-20" dirty="0">
                <a:latin typeface="標楷體" panose="03000509000000000000" pitchFamily="65" charset="-120"/>
                <a:ea typeface="標楷體" panose="03000509000000000000" pitchFamily="65" charset="-120"/>
                <a:cs typeface="標楷體"/>
              </a:rPr>
              <a:t>依據</a:t>
            </a:r>
            <a:r>
              <a:rPr lang="zh-TW" altLang="en-US" sz="2200" spc="-35" dirty="0">
                <a:latin typeface="標楷體" panose="03000509000000000000" pitchFamily="65" charset="-120"/>
                <a:ea typeface="標楷體" panose="03000509000000000000" pitchFamily="65" charset="-120"/>
                <a:cs typeface="新細明體"/>
              </a:rPr>
              <a:t>：</a:t>
            </a:r>
            <a:r>
              <a:rPr lang="zh-TW" altLang="en-US" sz="2200" spc="-40" dirty="0">
                <a:latin typeface="標楷體" panose="03000509000000000000" pitchFamily="65" charset="-120"/>
                <a:ea typeface="標楷體" panose="03000509000000000000" pitchFamily="65" charset="-120"/>
                <a:cs typeface="標楷體"/>
              </a:rPr>
              <a:t>中央政府各機關學校出席費及稿費支給要點</a:t>
            </a:r>
            <a:r>
              <a:rPr lang="zh-TW" altLang="en-US" sz="2200" spc="-40" dirty="0">
                <a:latin typeface="新細明體" panose="02020500000000000000" pitchFamily="18" charset="-120"/>
                <a:ea typeface="新細明體" panose="02020500000000000000" pitchFamily="18" charset="-120"/>
                <a:cs typeface="標楷體"/>
              </a:rPr>
              <a:t>。</a:t>
            </a:r>
            <a:endParaRPr lang="zh-TW" altLang="en-US" sz="2200" dirty="0">
              <a:latin typeface="標楷體" panose="03000509000000000000" pitchFamily="65" charset="-120"/>
              <a:ea typeface="標楷體" panose="03000509000000000000" pitchFamily="65" charset="-120"/>
              <a:cs typeface="標楷體"/>
            </a:endParaRPr>
          </a:p>
          <a:p>
            <a:pPr marL="285115" marR="9525" indent="-273050" algn="just">
              <a:lnSpc>
                <a:spcPct val="100000"/>
              </a:lnSpc>
              <a:spcBef>
                <a:spcPts val="600"/>
              </a:spcBef>
              <a:buClr>
                <a:srgbClr val="FE8637"/>
              </a:buClr>
              <a:buSzPct val="69642"/>
              <a:buFont typeface="Wingdings"/>
              <a:buChar char=""/>
              <a:tabLst>
                <a:tab pos="285115" algn="l"/>
              </a:tabLst>
            </a:pPr>
            <a:r>
              <a:rPr lang="zh-TW" altLang="en-US" sz="2200" spc="-35" dirty="0">
                <a:latin typeface="標楷體" panose="03000509000000000000" pitchFamily="65" charset="-120"/>
                <a:ea typeface="標楷體" panose="03000509000000000000" pitchFamily="65" charset="-120"/>
                <a:cs typeface="標楷體"/>
              </a:rPr>
              <a:t>各機關學校邀請</a:t>
            </a:r>
            <a:r>
              <a:rPr lang="zh-TW" altLang="en-US" sz="2200" spc="-35" dirty="0">
                <a:uFill>
                  <a:solidFill>
                    <a:srgbClr val="FF0000"/>
                  </a:solidFill>
                </a:uFill>
                <a:latin typeface="標楷體" panose="03000509000000000000" pitchFamily="65" charset="-120"/>
                <a:ea typeface="標楷體" panose="03000509000000000000" pitchFamily="65" charset="-120"/>
                <a:cs typeface="標楷體"/>
              </a:rPr>
              <a:t>本機關學校人員以外</a:t>
            </a:r>
            <a:r>
              <a:rPr lang="zh-TW" altLang="en-US" sz="2200" spc="-25" dirty="0">
                <a:latin typeface="標楷體" panose="03000509000000000000" pitchFamily="65" charset="-120"/>
                <a:ea typeface="標楷體" panose="03000509000000000000" pitchFamily="65" charset="-120"/>
                <a:cs typeface="標楷體"/>
              </a:rPr>
              <a:t>之</a:t>
            </a:r>
            <a:r>
              <a:rPr lang="zh-TW" altLang="en-US" sz="2200" spc="-35" dirty="0">
                <a:uFill>
                  <a:solidFill>
                    <a:srgbClr val="FF0000"/>
                  </a:solidFill>
                </a:uFill>
                <a:latin typeface="標楷體" panose="03000509000000000000" pitchFamily="65" charset="-120"/>
                <a:ea typeface="標楷體" panose="03000509000000000000" pitchFamily="65" charset="-120"/>
                <a:cs typeface="標楷體"/>
              </a:rPr>
              <a:t>學者專家</a:t>
            </a:r>
            <a:r>
              <a:rPr lang="zh-TW" altLang="en-US" sz="2200" spc="-50" dirty="0">
                <a:latin typeface="標楷體" panose="03000509000000000000" pitchFamily="65" charset="-120"/>
                <a:ea typeface="標楷體" panose="03000509000000000000" pitchFamily="65" charset="-120"/>
                <a:cs typeface="標楷體"/>
              </a:rPr>
              <a:t>，</a:t>
            </a:r>
            <a:r>
              <a:rPr lang="zh-TW" altLang="en-US" sz="2200" spc="-40" dirty="0">
                <a:latin typeface="標楷體" panose="03000509000000000000" pitchFamily="65" charset="-120"/>
                <a:ea typeface="標楷體" panose="03000509000000000000" pitchFamily="65" charset="-120"/>
                <a:cs typeface="標楷體"/>
              </a:rPr>
              <a:t>參加具有政策性或專案性之重大諮詢事項會議，</a:t>
            </a:r>
            <a:r>
              <a:rPr lang="zh-TW" altLang="en-US" sz="2200" spc="-40" dirty="0">
                <a:solidFill>
                  <a:schemeClr val="accent2">
                    <a:lumMod val="50000"/>
                  </a:schemeClr>
                </a:solidFill>
                <a:latin typeface="標楷體" panose="03000509000000000000" pitchFamily="65" charset="-120"/>
                <a:ea typeface="標楷體" panose="03000509000000000000" pitchFamily="65" charset="-120"/>
                <a:cs typeface="標楷體"/>
              </a:rPr>
              <a:t>得</a:t>
            </a:r>
            <a:r>
              <a:rPr lang="zh-TW" altLang="en-US" sz="2200" spc="-35" dirty="0">
                <a:solidFill>
                  <a:schemeClr val="accent2">
                    <a:lumMod val="50000"/>
                  </a:schemeClr>
                </a:solidFill>
                <a:latin typeface="標楷體" panose="03000509000000000000" pitchFamily="65" charset="-120"/>
                <a:ea typeface="標楷體" panose="03000509000000000000" pitchFamily="65" charset="-120"/>
                <a:cs typeface="標楷體"/>
              </a:rPr>
              <a:t>支給出席費。以每次會議新臺幣二千五百元</a:t>
            </a:r>
            <a:r>
              <a:rPr lang="zh-TW" altLang="en-US" sz="2200" spc="-40" dirty="0">
                <a:solidFill>
                  <a:schemeClr val="accent2">
                    <a:lumMod val="50000"/>
                  </a:schemeClr>
                </a:solidFill>
                <a:latin typeface="標楷體" panose="03000509000000000000" pitchFamily="65" charset="-120"/>
                <a:ea typeface="標楷體" panose="03000509000000000000" pitchFamily="65" charset="-120"/>
                <a:cs typeface="標楷體"/>
              </a:rPr>
              <a:t>為上限</a:t>
            </a:r>
            <a:r>
              <a:rPr lang="zh-TW" altLang="en-US" sz="2200" spc="-40" dirty="0">
                <a:latin typeface="標楷體" panose="03000509000000000000" pitchFamily="65" charset="-120"/>
                <a:ea typeface="標楷體" panose="03000509000000000000" pitchFamily="65" charset="-120"/>
                <a:cs typeface="標楷體"/>
              </a:rPr>
              <a:t>，</a:t>
            </a:r>
            <a:r>
              <a:rPr lang="zh-TW" altLang="en-US" sz="2200" spc="-35" dirty="0">
                <a:latin typeface="標楷體" panose="03000509000000000000" pitchFamily="65" charset="-120"/>
                <a:ea typeface="標楷體" panose="03000509000000000000" pitchFamily="65" charset="-120"/>
                <a:cs typeface="標楷體"/>
              </a:rPr>
              <a:t>由各機關學校視</a:t>
            </a:r>
            <a:r>
              <a:rPr lang="zh-TW" altLang="en-US" sz="2200" spc="-35" dirty="0">
                <a:uFill>
                  <a:solidFill>
                    <a:srgbClr val="000000"/>
                  </a:solidFill>
                </a:uFill>
                <a:latin typeface="標楷體" panose="03000509000000000000" pitchFamily="65" charset="-120"/>
                <a:ea typeface="標楷體" panose="03000509000000000000" pitchFamily="65" charset="-120"/>
                <a:cs typeface="標楷體"/>
              </a:rPr>
              <a:t>會議諮詢性質</a:t>
            </a:r>
            <a:r>
              <a:rPr lang="zh-TW" altLang="en-US" sz="2200" spc="-35" dirty="0">
                <a:latin typeface="標楷體" panose="03000509000000000000" pitchFamily="65" charset="-120"/>
                <a:ea typeface="標楷體" panose="03000509000000000000" pitchFamily="65" charset="-120"/>
                <a:cs typeface="標楷體"/>
              </a:rPr>
              <a:t>及</a:t>
            </a:r>
            <a:r>
              <a:rPr lang="zh-TW" altLang="en-US" sz="2200" spc="-35" dirty="0">
                <a:uFill>
                  <a:solidFill>
                    <a:srgbClr val="FF0000"/>
                  </a:solidFill>
                </a:uFill>
                <a:latin typeface="標楷體" panose="03000509000000000000" pitchFamily="65" charset="-120"/>
                <a:ea typeface="標楷體" panose="03000509000000000000" pitchFamily="65" charset="-120"/>
                <a:cs typeface="標楷體"/>
              </a:rPr>
              <a:t>業務繁簡程度</a:t>
            </a:r>
            <a:r>
              <a:rPr lang="zh-TW" altLang="en-US" sz="2200" spc="-50" dirty="0">
                <a:latin typeface="標楷體" panose="03000509000000000000" pitchFamily="65" charset="-120"/>
                <a:ea typeface="標楷體" panose="03000509000000000000" pitchFamily="65" charset="-120"/>
                <a:cs typeface="標楷體"/>
              </a:rPr>
              <a:t>支</a:t>
            </a:r>
            <a:r>
              <a:rPr lang="zh-TW" altLang="en-US" sz="2200" spc="-40" dirty="0">
                <a:latin typeface="標楷體" panose="03000509000000000000" pitchFamily="65" charset="-120"/>
                <a:ea typeface="標楷體" panose="03000509000000000000" pitchFamily="65" charset="-120"/>
                <a:cs typeface="標楷體"/>
              </a:rPr>
              <a:t>給，參照「國內出差旅費報支要點」規定</a:t>
            </a:r>
            <a:r>
              <a:rPr lang="zh-TW" altLang="en-US" sz="2200" spc="-25" dirty="0">
                <a:latin typeface="標楷體" panose="03000509000000000000" pitchFamily="65" charset="-120"/>
                <a:ea typeface="標楷體" panose="03000509000000000000" pitchFamily="65" charset="-120"/>
                <a:cs typeface="標楷體"/>
              </a:rPr>
              <a:t>，</a:t>
            </a:r>
            <a:r>
              <a:rPr lang="zh-TW" altLang="en-US" sz="2200" spc="-35" dirty="0">
                <a:solidFill>
                  <a:schemeClr val="accent2">
                    <a:lumMod val="50000"/>
                  </a:schemeClr>
                </a:solidFill>
                <a:latin typeface="標楷體" panose="03000509000000000000" pitchFamily="65" charset="-120"/>
                <a:ea typeface="標楷體" panose="03000509000000000000" pitchFamily="65" charset="-120"/>
                <a:cs typeface="標楷體"/>
              </a:rPr>
              <a:t>覈實支給</a:t>
            </a:r>
            <a:r>
              <a:rPr lang="zh-TW" altLang="en-US" sz="2200" spc="-50" dirty="0">
                <a:solidFill>
                  <a:schemeClr val="accent2">
                    <a:lumMod val="50000"/>
                  </a:schemeClr>
                </a:solidFill>
                <a:uFill>
                  <a:solidFill>
                    <a:srgbClr val="FF0000"/>
                  </a:solidFill>
                </a:uFill>
                <a:latin typeface="標楷體" panose="03000509000000000000" pitchFamily="65" charset="-120"/>
                <a:ea typeface="標楷體" panose="03000509000000000000" pitchFamily="65" charset="-120"/>
                <a:cs typeface="標楷體"/>
              </a:rPr>
              <a:t>交</a:t>
            </a:r>
            <a:r>
              <a:rPr lang="zh-TW" altLang="en-US" sz="2200" spc="-35" dirty="0">
                <a:solidFill>
                  <a:schemeClr val="accent2">
                    <a:lumMod val="50000"/>
                  </a:schemeClr>
                </a:solidFill>
                <a:latin typeface="標楷體" panose="03000509000000000000" pitchFamily="65" charset="-120"/>
                <a:ea typeface="標楷體" panose="03000509000000000000" pitchFamily="65" charset="-120"/>
                <a:cs typeface="標楷體"/>
              </a:rPr>
              <a:t>通費及</a:t>
            </a:r>
            <a:r>
              <a:rPr lang="zh-TW" altLang="en-US" sz="2200" spc="-35" dirty="0">
                <a:solidFill>
                  <a:schemeClr val="accent2">
                    <a:lumMod val="50000"/>
                  </a:schemeClr>
                </a:solidFill>
                <a:uFill>
                  <a:solidFill>
                    <a:srgbClr val="FF0000"/>
                  </a:solidFill>
                </a:uFill>
                <a:latin typeface="標楷體" panose="03000509000000000000" pitchFamily="65" charset="-120"/>
                <a:ea typeface="標楷體" panose="03000509000000000000" pitchFamily="65" charset="-120"/>
                <a:cs typeface="標楷體"/>
              </a:rPr>
              <a:t>住宿費</a:t>
            </a:r>
            <a:r>
              <a:rPr lang="zh-TW" altLang="en-US" sz="2200" spc="-50" dirty="0">
                <a:solidFill>
                  <a:schemeClr val="accent2">
                    <a:lumMod val="50000"/>
                  </a:schemeClr>
                </a:solidFill>
                <a:latin typeface="標楷體" panose="03000509000000000000" pitchFamily="65" charset="-120"/>
                <a:ea typeface="標楷體" panose="03000509000000000000" pitchFamily="65" charset="-120"/>
                <a:cs typeface="標楷體"/>
              </a:rPr>
              <a:t>。</a:t>
            </a:r>
            <a:endParaRPr lang="zh-TW" altLang="en-US" sz="2200" dirty="0">
              <a:latin typeface="標楷體" panose="03000509000000000000" pitchFamily="65" charset="-120"/>
              <a:ea typeface="標楷體" panose="03000509000000000000" pitchFamily="65" charset="-120"/>
              <a:cs typeface="標楷體"/>
            </a:endParaRPr>
          </a:p>
          <a:p>
            <a:pPr marL="285115" marR="9525" indent="-273050" algn="just">
              <a:lnSpc>
                <a:spcPct val="100000"/>
              </a:lnSpc>
              <a:spcBef>
                <a:spcPts val="600"/>
              </a:spcBef>
              <a:buClr>
                <a:srgbClr val="FE8637"/>
              </a:buClr>
              <a:buSzPct val="69642"/>
              <a:buFont typeface="Wingdings"/>
              <a:buChar char=""/>
              <a:tabLst>
                <a:tab pos="285115" algn="l"/>
              </a:tabLst>
            </a:pPr>
            <a:r>
              <a:rPr lang="zh-TW" altLang="en-US" sz="2200" spc="-40" dirty="0">
                <a:latin typeface="標楷體" panose="03000509000000000000" pitchFamily="65" charset="-120"/>
                <a:ea typeface="標楷體" panose="03000509000000000000" pitchFamily="65" charset="-120"/>
                <a:cs typeface="標楷體"/>
              </a:rPr>
              <a:t>撰稿與審稿所定基準數額表簽付，其他事項依採購法辦理</a:t>
            </a:r>
            <a:r>
              <a:rPr lang="zh-TW" altLang="en-US" sz="2200" spc="-50" dirty="0">
                <a:solidFill>
                  <a:schemeClr val="accent2">
                    <a:lumMod val="50000"/>
                  </a:schemeClr>
                </a:solidFill>
                <a:latin typeface="標楷體" panose="03000509000000000000" pitchFamily="65" charset="-120"/>
                <a:ea typeface="標楷體" panose="03000509000000000000" pitchFamily="65" charset="-120"/>
                <a:cs typeface="標楷體"/>
              </a:rPr>
              <a:t>。</a:t>
            </a:r>
            <a:endParaRPr lang="zh-TW" altLang="en-US" sz="2200" dirty="0">
              <a:solidFill>
                <a:schemeClr val="accent2">
                  <a:lumMod val="50000"/>
                </a:schemeClr>
              </a:solidFill>
              <a:latin typeface="標楷體" panose="03000509000000000000" pitchFamily="65" charset="-120"/>
              <a:ea typeface="標楷體" panose="03000509000000000000" pitchFamily="65" charset="-120"/>
              <a:cs typeface="標楷體"/>
            </a:endParaRPr>
          </a:p>
        </p:txBody>
      </p:sp>
      <p:sp>
        <p:nvSpPr>
          <p:cNvPr id="8" name="投影片編號版面配置區 7"/>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13</a:t>
            </a:fld>
            <a:endParaRPr lang="en-US" altLang="zh-TW" spc="-50" dirty="0"/>
          </a:p>
        </p:txBody>
      </p:sp>
      <p:pic>
        <p:nvPicPr>
          <p:cNvPr id="7" name="圖片 6">
            <a:extLst>
              <a:ext uri="{FF2B5EF4-FFF2-40B4-BE49-F238E27FC236}">
                <a16:creationId xmlns:a16="http://schemas.microsoft.com/office/drawing/2014/main" id="{C72EB5F5-C8DA-4682-B110-D678F4CF969B}"/>
              </a:ext>
            </a:extLst>
          </p:cNvPr>
          <p:cNvPicPr>
            <a:picLocks noChangeAspect="1"/>
          </p:cNvPicPr>
          <p:nvPr/>
        </p:nvPicPr>
        <p:blipFill>
          <a:blip r:embed="rId2"/>
          <a:stretch>
            <a:fillRect/>
          </a:stretch>
        </p:blipFill>
        <p:spPr>
          <a:xfrm>
            <a:off x="6836228" y="3762743"/>
            <a:ext cx="4102705" cy="2958732"/>
          </a:xfrm>
          <a:prstGeom prst="rect">
            <a:avLst/>
          </a:prstGeom>
        </p:spPr>
      </p:pic>
      <p:sp>
        <p:nvSpPr>
          <p:cNvPr id="9" name="矩形 8">
            <a:extLst>
              <a:ext uri="{FF2B5EF4-FFF2-40B4-BE49-F238E27FC236}">
                <a16:creationId xmlns:a16="http://schemas.microsoft.com/office/drawing/2014/main" id="{F05DC314-96F0-4BF9-B868-7B03DD186946}"/>
              </a:ext>
            </a:extLst>
          </p:cNvPr>
          <p:cNvSpPr/>
          <p:nvPr/>
        </p:nvSpPr>
        <p:spPr>
          <a:xfrm>
            <a:off x="3264744" y="4137598"/>
            <a:ext cx="3527336" cy="954107"/>
          </a:xfrm>
          <a:prstGeom prst="rect">
            <a:avLst/>
          </a:prstGeom>
        </p:spPr>
        <p:txBody>
          <a:bodyPr wrap="square">
            <a:spAutoFit/>
          </a:bodyPr>
          <a:lstStyle/>
          <a:p>
            <a:pPr marL="12700">
              <a:lnSpc>
                <a:spcPct val="100000"/>
              </a:lnSpc>
              <a:spcBef>
                <a:spcPts val="100"/>
              </a:spcBef>
            </a:pPr>
            <a:r>
              <a:rPr lang="zh-TW" altLang="en-US" sz="2800" b="1" spc="-5" dirty="0">
                <a:solidFill>
                  <a:schemeClr val="accent2">
                    <a:lumMod val="50000"/>
                  </a:schemeClr>
                </a:solidFill>
                <a:latin typeface="標楷體" panose="03000509000000000000" pitchFamily="65" charset="-120"/>
                <a:ea typeface="標楷體" panose="03000509000000000000" pitchFamily="65" charset="-120"/>
                <a:cs typeface="標楷體"/>
              </a:rPr>
              <a:t>中央政府各機關學校稿費支給基準數額表</a:t>
            </a:r>
            <a:endParaRPr lang="zh-TW" altLang="en-US" sz="2800" b="1" dirty="0">
              <a:solidFill>
                <a:schemeClr val="accent2">
                  <a:lumMod val="50000"/>
                </a:schemeClr>
              </a:solidFill>
              <a:latin typeface="標楷體" panose="03000509000000000000" pitchFamily="65" charset="-120"/>
              <a:ea typeface="標楷體" panose="03000509000000000000" pitchFamily="65" charset="-120"/>
              <a:cs typeface="標楷體"/>
            </a:endParaRPr>
          </a:p>
        </p:txBody>
      </p:sp>
    </p:spTree>
    <p:extLst>
      <p:ext uri="{BB962C8B-B14F-4D97-AF65-F5344CB8AC3E}">
        <p14:creationId xmlns:p14="http://schemas.microsoft.com/office/powerpoint/2010/main" val="2747344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4645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rgbClr val="C00000"/>
                </a:solidFill>
                <a:latin typeface="標楷體" panose="03000509000000000000" pitchFamily="65" charset="-120"/>
                <a:ea typeface="標楷體" panose="03000509000000000000" pitchFamily="65" charset="-120"/>
              </a:rPr>
              <a:t>七、講座鐘點費報支規定</a:t>
            </a:r>
            <a:endParaRPr spc="-20" dirty="0">
              <a:solidFill>
                <a:srgbClr val="C0000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grpSp>
        <p:nvGrpSpPr>
          <p:cNvPr id="7" name="object 7"/>
          <p:cNvGrpSpPr/>
          <p:nvPr/>
        </p:nvGrpSpPr>
        <p:grpSpPr>
          <a:xfrm>
            <a:off x="2319358" y="1198020"/>
            <a:ext cx="8908470" cy="5340512"/>
            <a:chOff x="366695" y="923128"/>
            <a:chExt cx="8340297" cy="5340512"/>
          </a:xfrm>
        </p:grpSpPr>
        <p:sp>
          <p:nvSpPr>
            <p:cNvPr id="8" name="object 8"/>
            <p:cNvSpPr/>
            <p:nvPr/>
          </p:nvSpPr>
          <p:spPr>
            <a:xfrm>
              <a:off x="8156447" y="5715000"/>
              <a:ext cx="550545" cy="548640"/>
            </a:xfrm>
            <a:custGeom>
              <a:avLst/>
              <a:gdLst/>
              <a:ahLst/>
              <a:cxnLst/>
              <a:rect l="l" t="t" r="r" b="b"/>
              <a:pathLst>
                <a:path w="550545" h="548639">
                  <a:moveTo>
                    <a:pt x="275082" y="0"/>
                  </a:moveTo>
                  <a:lnTo>
                    <a:pt x="225637" y="4419"/>
                  </a:lnTo>
                  <a:lnTo>
                    <a:pt x="179099" y="17162"/>
                  </a:lnTo>
                  <a:lnTo>
                    <a:pt x="136245" y="37453"/>
                  </a:lnTo>
                  <a:lnTo>
                    <a:pt x="97852" y="64518"/>
                  </a:lnTo>
                  <a:lnTo>
                    <a:pt x="64697" y="97580"/>
                  </a:lnTo>
                  <a:lnTo>
                    <a:pt x="37558" y="135867"/>
                  </a:lnTo>
                  <a:lnTo>
                    <a:pt x="17210" y="178602"/>
                  </a:lnTo>
                  <a:lnTo>
                    <a:pt x="4432" y="225011"/>
                  </a:lnTo>
                  <a:lnTo>
                    <a:pt x="0" y="274319"/>
                  </a:lnTo>
                  <a:lnTo>
                    <a:pt x="4432" y="323628"/>
                  </a:lnTo>
                  <a:lnTo>
                    <a:pt x="17210" y="370037"/>
                  </a:lnTo>
                  <a:lnTo>
                    <a:pt x="37558" y="412772"/>
                  </a:lnTo>
                  <a:lnTo>
                    <a:pt x="64697" y="451059"/>
                  </a:lnTo>
                  <a:lnTo>
                    <a:pt x="97852" y="484121"/>
                  </a:lnTo>
                  <a:lnTo>
                    <a:pt x="136245" y="511186"/>
                  </a:lnTo>
                  <a:lnTo>
                    <a:pt x="179099" y="531477"/>
                  </a:lnTo>
                  <a:lnTo>
                    <a:pt x="225637" y="544220"/>
                  </a:lnTo>
                  <a:lnTo>
                    <a:pt x="275082" y="548640"/>
                  </a:lnTo>
                  <a:lnTo>
                    <a:pt x="324526" y="544220"/>
                  </a:lnTo>
                  <a:lnTo>
                    <a:pt x="371064" y="531477"/>
                  </a:lnTo>
                  <a:lnTo>
                    <a:pt x="413918" y="511186"/>
                  </a:lnTo>
                  <a:lnTo>
                    <a:pt x="452311" y="484121"/>
                  </a:lnTo>
                  <a:lnTo>
                    <a:pt x="485466" y="451059"/>
                  </a:lnTo>
                  <a:lnTo>
                    <a:pt x="512605" y="412772"/>
                  </a:lnTo>
                  <a:lnTo>
                    <a:pt x="532953" y="370037"/>
                  </a:lnTo>
                  <a:lnTo>
                    <a:pt x="545731" y="323628"/>
                  </a:lnTo>
                  <a:lnTo>
                    <a:pt x="550164" y="274319"/>
                  </a:lnTo>
                  <a:lnTo>
                    <a:pt x="545731" y="225011"/>
                  </a:lnTo>
                  <a:lnTo>
                    <a:pt x="532953" y="178602"/>
                  </a:lnTo>
                  <a:lnTo>
                    <a:pt x="512605" y="135867"/>
                  </a:lnTo>
                  <a:lnTo>
                    <a:pt x="485466" y="97580"/>
                  </a:lnTo>
                  <a:lnTo>
                    <a:pt x="452311" y="64518"/>
                  </a:lnTo>
                  <a:lnTo>
                    <a:pt x="413918" y="37453"/>
                  </a:lnTo>
                  <a:lnTo>
                    <a:pt x="371064" y="17162"/>
                  </a:lnTo>
                  <a:lnTo>
                    <a:pt x="324526" y="4419"/>
                  </a:lnTo>
                  <a:lnTo>
                    <a:pt x="275082" y="0"/>
                  </a:lnTo>
                  <a:close/>
                </a:path>
              </a:pathLst>
            </a:custGeom>
            <a:solidFill>
              <a:srgbClr val="FE8637"/>
            </a:solidFill>
          </p:spPr>
          <p:txBody>
            <a:bodyPr wrap="square" lIns="0" tIns="0" rIns="0" bIns="0" rtlCol="0"/>
            <a:lstStyle/>
            <a:p>
              <a:endParaRPr/>
            </a:p>
          </p:txBody>
        </p:sp>
        <p:pic>
          <p:nvPicPr>
            <p:cNvPr id="9" name="object 9"/>
            <p:cNvPicPr/>
            <p:nvPr/>
          </p:nvPicPr>
          <p:blipFill>
            <a:blip r:embed="rId2" cstate="print"/>
            <a:stretch>
              <a:fillRect/>
            </a:stretch>
          </p:blipFill>
          <p:spPr>
            <a:xfrm>
              <a:off x="366695" y="923128"/>
              <a:ext cx="7671815" cy="5183123"/>
            </a:xfrm>
            <a:prstGeom prst="rect">
              <a:avLst/>
            </a:prstGeom>
          </p:spPr>
        </p:pic>
      </p:grpSp>
      <p:sp>
        <p:nvSpPr>
          <p:cNvPr id="10" name="投影片編號版面配置區 9"/>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14</a:t>
            </a:fld>
            <a:endParaRPr lang="en-US" altLang="zh-TW" spc="-50" dirty="0"/>
          </a:p>
        </p:txBody>
      </p:sp>
    </p:spTree>
    <p:extLst>
      <p:ext uri="{BB962C8B-B14F-4D97-AF65-F5344CB8AC3E}">
        <p14:creationId xmlns:p14="http://schemas.microsoft.com/office/powerpoint/2010/main" val="2642471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sz="1050" b="1" i="0" u="none" strike="noStrike" kern="1200" cap="none" spc="-50" normalizeH="0" baseline="0" noProof="0" dirty="0">
                <a:ln>
                  <a:noFill/>
                </a:ln>
                <a:solidFill>
                  <a:srgbClr val="FFFFFF"/>
                </a:solidFill>
                <a:effectLst/>
                <a:uLnTx/>
                <a:uFillTx/>
                <a:latin typeface="Century Schoolbook"/>
                <a:ea typeface="+mn-ea"/>
                <a:cs typeface="Century Schoolbook"/>
              </a:rPr>
              <a:t>3</a:t>
            </a:r>
            <a:endParaRPr kumimoji="0" sz="1050" b="0" i="0" u="none" strike="noStrike" kern="1200" cap="none" spc="0" normalizeH="0" baseline="0" noProof="0">
              <a:ln>
                <a:noFill/>
              </a:ln>
              <a:solidFill>
                <a:prstClr val="black"/>
              </a:solidFill>
              <a:effectLst/>
              <a:uLnTx/>
              <a:uFillTx/>
              <a:latin typeface="Century Schoolbook"/>
              <a:ea typeface="+mn-ea"/>
              <a:cs typeface="Century Schoolbook"/>
            </a:endParaRPr>
          </a:p>
        </p:txBody>
      </p:sp>
      <p:sp>
        <p:nvSpPr>
          <p:cNvPr id="5" name="object 2"/>
          <p:cNvSpPr txBox="1">
            <a:spLocks noGrp="1"/>
          </p:cNvSpPr>
          <p:nvPr>
            <p:ph type="title"/>
          </p:nvPr>
        </p:nvSpPr>
        <p:spPr>
          <a:xfrm>
            <a:off x="896923" y="473896"/>
            <a:ext cx="10515600" cy="622863"/>
          </a:xfrm>
          <a:prstGeom prst="rect">
            <a:avLst/>
          </a:prstGeom>
        </p:spPr>
        <p:txBody>
          <a:bodyPr vert="horz" wrap="square" lIns="0" tIns="13335" rIns="0" bIns="0" rtlCol="0" anchor="ctr">
            <a:spAutoFit/>
          </a:bodyPr>
          <a:lstStyle/>
          <a:p>
            <a:pPr algn="ctr">
              <a:defRPr/>
            </a:pPr>
            <a:r>
              <a:rPr lang="zh-TW" altLang="en-US" dirty="0">
                <a:solidFill>
                  <a:srgbClr val="002060"/>
                </a:solidFill>
                <a:latin typeface="標楷體" panose="03000509000000000000" pitchFamily="65" charset="-120"/>
                <a:ea typeface="標楷體" panose="03000509000000000000" pitchFamily="65" charset="-120"/>
              </a:rPr>
              <a:t>八、教育部計畫經費核銷</a:t>
            </a:r>
            <a:endParaRPr lang="en-US" altLang="zh-TW" dirty="0">
              <a:solidFill>
                <a:srgbClr val="00206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marR="0" lvl="0" indent="-571500" algn="l" defTabSz="914400" rtl="0" eaLnBrk="1" fontAlgn="auto" latinLnBrk="0" hangingPunct="1">
              <a:lnSpc>
                <a:spcPct val="100000"/>
              </a:lnSpc>
              <a:spcBef>
                <a:spcPts val="95"/>
              </a:spcBef>
              <a:spcAft>
                <a:spcPts val="0"/>
              </a:spcAft>
              <a:buClrTx/>
              <a:buSzTx/>
              <a:buFont typeface="Wingdings" panose="05000000000000000000" pitchFamily="2" charset="2"/>
              <a:buChar char="l"/>
              <a:tabLst/>
              <a:defRPr/>
            </a:pPr>
            <a:endParaRPr kumimoji="0" lang="en-US" altLang="zh-TW" sz="2400" b="1" i="0" u="none" strike="noStrike" kern="1200" cap="none" spc="-15"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標楷體"/>
            </a:endParaRPr>
          </a:p>
        </p:txBody>
      </p:sp>
      <p:sp>
        <p:nvSpPr>
          <p:cNvPr id="10" name="AutoShape 14"/>
          <p:cNvSpPr>
            <a:spLocks noChangeArrowheads="1"/>
          </p:cNvSpPr>
          <p:nvPr/>
        </p:nvSpPr>
        <p:spPr bwMode="auto">
          <a:xfrm>
            <a:off x="3220596" y="1759911"/>
            <a:ext cx="6264225" cy="1043096"/>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0" lvl="1" indent="0" defTabSz="711200">
              <a:lnSpc>
                <a:spcPct val="90000"/>
              </a:lnSpc>
              <a:spcBef>
                <a:spcPct val="0"/>
              </a:spcBef>
              <a:spcAft>
                <a:spcPct val="15000"/>
              </a:spcAft>
              <a:buNone/>
            </a:pPr>
            <a:r>
              <a:rPr lang="zh-TW" altLang="en-US" dirty="0">
                <a:latin typeface="標楷體" panose="03000509000000000000" pitchFamily="65" charset="-120"/>
                <a:ea typeface="標楷體" panose="03000509000000000000" pitchFamily="65" charset="-120"/>
              </a:rPr>
              <a:t>依「教育部補助及委辦經費核撥結報作業要點」辦理</a:t>
            </a:r>
            <a:r>
              <a:rPr lang="zh-TW" altLang="en-US" dirty="0">
                <a:latin typeface="新細明體" panose="02020500000000000000" pitchFamily="18" charset="-120"/>
              </a:rPr>
              <a:t>。</a:t>
            </a:r>
            <a:endParaRPr lang="zh-TW" altLang="zh-TW" dirty="0">
              <a:latin typeface="標楷體" panose="03000509000000000000" pitchFamily="65" charset="-120"/>
              <a:ea typeface="標楷體" panose="03000509000000000000" pitchFamily="65" charset="-120"/>
            </a:endParaRPr>
          </a:p>
        </p:txBody>
      </p:sp>
      <p:sp>
        <p:nvSpPr>
          <p:cNvPr id="11" name="AutoShape 14"/>
          <p:cNvSpPr>
            <a:spLocks noChangeArrowheads="1"/>
          </p:cNvSpPr>
          <p:nvPr/>
        </p:nvSpPr>
        <p:spPr bwMode="auto">
          <a:xfrm>
            <a:off x="3285870" y="3051742"/>
            <a:ext cx="6264225" cy="1138441"/>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buNone/>
            </a:pPr>
            <a:r>
              <a:rPr lang="zh-TW" altLang="en-US" sz="2800" dirty="0">
                <a:latin typeface="標楷體" panose="03000509000000000000" pitchFamily="65" charset="-120"/>
                <a:ea typeface="標楷體" panose="03000509000000000000" pitchFamily="65" charset="-120"/>
              </a:rPr>
              <a:t>經費核銷應以計畫執行期間內所發生支出為原則</a:t>
            </a:r>
            <a:r>
              <a:rPr lang="zh-TW" altLang="en-US" sz="2800" dirty="0">
                <a:latin typeface="新細明體" panose="02020500000000000000" pitchFamily="18" charset="-120"/>
              </a:rPr>
              <a:t>。</a:t>
            </a:r>
            <a:endParaRPr lang="zh-TW" altLang="zh-TW" sz="2800" dirty="0">
              <a:latin typeface="標楷體" panose="03000509000000000000" pitchFamily="65" charset="-120"/>
              <a:ea typeface="標楷體" panose="03000509000000000000" pitchFamily="65" charset="-120"/>
            </a:endParaRPr>
          </a:p>
        </p:txBody>
      </p:sp>
      <p:sp>
        <p:nvSpPr>
          <p:cNvPr id="12" name="AutoShape 14"/>
          <p:cNvSpPr>
            <a:spLocks noChangeArrowheads="1"/>
          </p:cNvSpPr>
          <p:nvPr/>
        </p:nvSpPr>
        <p:spPr bwMode="auto">
          <a:xfrm>
            <a:off x="3350596" y="4459169"/>
            <a:ext cx="6264225" cy="1615167"/>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buNone/>
            </a:pPr>
            <a:r>
              <a:rPr lang="zh-TW" altLang="en-US" sz="2800" dirty="0">
                <a:latin typeface="標楷體" panose="03000509000000000000" pitchFamily="65" charset="-120"/>
                <a:ea typeface="標楷體" panose="03000509000000000000" pitchFamily="65" charset="-120"/>
              </a:rPr>
              <a:t>計畫核定執行期間屆滿後</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個月內，檢附收支結算表及應繳回之計畫款項完計畫結報</a:t>
            </a:r>
            <a:r>
              <a:rPr lang="zh-TW" altLang="en-US" sz="2800" dirty="0">
                <a:latin typeface="新細明體" panose="02020500000000000000" pitchFamily="18" charset="-120"/>
              </a:rPr>
              <a:t>。</a:t>
            </a:r>
            <a:endParaRPr lang="en-US" altLang="zh-TW" sz="2800" dirty="0">
              <a:latin typeface="標楷體" panose="03000509000000000000" pitchFamily="65" charset="-120"/>
              <a:ea typeface="標楷體" panose="03000509000000000000" pitchFamily="65" charset="-120"/>
            </a:endParaRPr>
          </a:p>
        </p:txBody>
      </p:sp>
      <p:sp>
        <p:nvSpPr>
          <p:cNvPr id="7" name="投影片編號版面配置區 6"/>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15</a:t>
            </a:fld>
            <a:endParaRPr lang="en-US" altLang="zh-TW" spc="-50" dirty="0"/>
          </a:p>
        </p:txBody>
      </p:sp>
    </p:spTree>
    <p:extLst>
      <p:ext uri="{BB962C8B-B14F-4D97-AF65-F5344CB8AC3E}">
        <p14:creationId xmlns:p14="http://schemas.microsoft.com/office/powerpoint/2010/main" val="3602799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sz="1050" b="1" i="0" u="none" strike="noStrike" kern="1200" cap="none" spc="-50" normalizeH="0" baseline="0" noProof="0" dirty="0">
                <a:ln>
                  <a:noFill/>
                </a:ln>
                <a:solidFill>
                  <a:srgbClr val="FFFFFF"/>
                </a:solidFill>
                <a:effectLst/>
                <a:uLnTx/>
                <a:uFillTx/>
                <a:latin typeface="Century Schoolbook"/>
                <a:ea typeface="+mn-ea"/>
                <a:cs typeface="Century Schoolbook"/>
              </a:rPr>
              <a:t>3</a:t>
            </a:r>
            <a:endParaRPr kumimoji="0" sz="1050" b="0" i="0" u="none" strike="noStrike" kern="1200" cap="none" spc="0" normalizeH="0" baseline="0" noProof="0">
              <a:ln>
                <a:noFill/>
              </a:ln>
              <a:solidFill>
                <a:prstClr val="black"/>
              </a:solidFill>
              <a:effectLst/>
              <a:uLnTx/>
              <a:uFillTx/>
              <a:latin typeface="Century Schoolbook"/>
              <a:ea typeface="+mn-ea"/>
              <a:cs typeface="Century Schoolbook"/>
            </a:endParaRPr>
          </a:p>
        </p:txBody>
      </p:sp>
      <p:sp>
        <p:nvSpPr>
          <p:cNvPr id="5" name="object 2"/>
          <p:cNvSpPr txBox="1">
            <a:spLocks noGrp="1"/>
          </p:cNvSpPr>
          <p:nvPr>
            <p:ph type="title"/>
          </p:nvPr>
        </p:nvSpPr>
        <p:spPr>
          <a:xfrm>
            <a:off x="896923" y="473896"/>
            <a:ext cx="10515600" cy="622863"/>
          </a:xfrm>
          <a:prstGeom prst="rect">
            <a:avLst/>
          </a:prstGeom>
        </p:spPr>
        <p:txBody>
          <a:bodyPr vert="horz" wrap="square" lIns="0" tIns="13335" rIns="0" bIns="0" rtlCol="0" anchor="ctr">
            <a:spAutoFit/>
          </a:bodyPr>
          <a:lstStyle/>
          <a:p>
            <a:pPr algn="ctr">
              <a:defRPr/>
            </a:pPr>
            <a:r>
              <a:rPr lang="zh-TW" altLang="en-US" dirty="0">
                <a:solidFill>
                  <a:srgbClr val="002060"/>
                </a:solidFill>
                <a:latin typeface="標楷體" panose="03000509000000000000" pitchFamily="65" charset="-120"/>
                <a:ea typeface="標楷體" panose="03000509000000000000" pitchFamily="65" charset="-120"/>
              </a:rPr>
              <a:t>九、國科會計畫經費核銷</a:t>
            </a:r>
            <a:endParaRPr lang="en-US" altLang="zh-TW" dirty="0">
              <a:solidFill>
                <a:srgbClr val="00206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marR="0" lvl="0" indent="-571500" algn="l" defTabSz="914400" rtl="0" eaLnBrk="1" fontAlgn="auto" latinLnBrk="0" hangingPunct="1">
              <a:lnSpc>
                <a:spcPct val="100000"/>
              </a:lnSpc>
              <a:spcBef>
                <a:spcPts val="95"/>
              </a:spcBef>
              <a:spcAft>
                <a:spcPts val="0"/>
              </a:spcAft>
              <a:buClrTx/>
              <a:buSzTx/>
              <a:buFont typeface="Wingdings" panose="05000000000000000000" pitchFamily="2" charset="2"/>
              <a:buChar char="l"/>
              <a:tabLst/>
              <a:defRPr/>
            </a:pPr>
            <a:endParaRPr kumimoji="0" lang="en-US" altLang="zh-TW" sz="2400" b="1" i="0" u="none" strike="noStrike" kern="1200" cap="none" spc="-15"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標楷體"/>
            </a:endParaRPr>
          </a:p>
        </p:txBody>
      </p:sp>
      <p:sp>
        <p:nvSpPr>
          <p:cNvPr id="8" name="AutoShape 14"/>
          <p:cNvSpPr>
            <a:spLocks noChangeArrowheads="1"/>
          </p:cNvSpPr>
          <p:nvPr/>
        </p:nvSpPr>
        <p:spPr bwMode="auto">
          <a:xfrm>
            <a:off x="3022610" y="1297693"/>
            <a:ext cx="6264225" cy="1043096"/>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0" lvl="1" indent="0" defTabSz="711200">
              <a:lnSpc>
                <a:spcPct val="90000"/>
              </a:lnSpc>
              <a:spcBef>
                <a:spcPct val="0"/>
              </a:spcBef>
              <a:spcAft>
                <a:spcPct val="15000"/>
              </a:spcAft>
              <a:buNone/>
            </a:pPr>
            <a:r>
              <a:rPr lang="zh-TW" altLang="en-US" dirty="0">
                <a:latin typeface="標楷體" panose="03000509000000000000" pitchFamily="65" charset="-120"/>
                <a:ea typeface="標楷體" panose="03000509000000000000" pitchFamily="65" charset="-120"/>
              </a:rPr>
              <a:t>依「國科會補助專題研究計畫經費處理原則」辦理</a:t>
            </a:r>
            <a:r>
              <a:rPr lang="zh-TW" altLang="en-US" dirty="0">
                <a:latin typeface="新細明體" panose="02020500000000000000" pitchFamily="18" charset="-120"/>
              </a:rPr>
              <a:t>。</a:t>
            </a:r>
            <a:endParaRPr lang="zh-TW" altLang="zh-TW" dirty="0">
              <a:latin typeface="標楷體" panose="03000509000000000000" pitchFamily="65" charset="-120"/>
              <a:ea typeface="標楷體" panose="03000509000000000000" pitchFamily="65" charset="-120"/>
            </a:endParaRPr>
          </a:p>
        </p:txBody>
      </p:sp>
      <p:sp>
        <p:nvSpPr>
          <p:cNvPr id="9" name="AutoShape 14"/>
          <p:cNvSpPr>
            <a:spLocks noChangeArrowheads="1"/>
          </p:cNvSpPr>
          <p:nvPr/>
        </p:nvSpPr>
        <p:spPr bwMode="auto">
          <a:xfrm>
            <a:off x="3022609" y="2541723"/>
            <a:ext cx="6264225" cy="1043096"/>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marL="0" lvl="1" indent="0" defTabSz="711200">
              <a:lnSpc>
                <a:spcPct val="90000"/>
              </a:lnSpc>
              <a:spcBef>
                <a:spcPct val="0"/>
              </a:spcBef>
              <a:spcAft>
                <a:spcPct val="15000"/>
              </a:spcAft>
              <a:buNone/>
            </a:pPr>
            <a:r>
              <a:rPr lang="zh-TW" altLang="en-US" dirty="0">
                <a:latin typeface="標楷體" panose="03000509000000000000" pitchFamily="65" charset="-120"/>
                <a:ea typeface="標楷體" panose="03000509000000000000" pitchFamily="65" charset="-120"/>
              </a:rPr>
              <a:t>不得支用與研究計畫無關之開支或非執行期限內之</a:t>
            </a:r>
            <a:r>
              <a:rPr lang="zh-TW" altLang="en-US" b="0" dirty="0">
                <a:latin typeface="標楷體" panose="03000509000000000000" pitchFamily="65" charset="-120"/>
                <a:ea typeface="標楷體" panose="03000509000000000000" pitchFamily="65" charset="-120"/>
              </a:rPr>
              <a:t>開支</a:t>
            </a:r>
            <a:r>
              <a:rPr lang="zh-TW" altLang="en-US" b="0" dirty="0">
                <a:latin typeface="新細明體" panose="02020500000000000000" pitchFamily="18" charset="-120"/>
              </a:rPr>
              <a:t>。</a:t>
            </a:r>
            <a:endParaRPr lang="zh-TW" altLang="zh-TW" dirty="0">
              <a:latin typeface="標楷體" panose="03000509000000000000" pitchFamily="65" charset="-120"/>
              <a:ea typeface="標楷體" panose="03000509000000000000" pitchFamily="65" charset="-120"/>
            </a:endParaRPr>
          </a:p>
        </p:txBody>
      </p:sp>
      <p:sp>
        <p:nvSpPr>
          <p:cNvPr id="13" name="AutoShape 14"/>
          <p:cNvSpPr>
            <a:spLocks noChangeArrowheads="1"/>
          </p:cNvSpPr>
          <p:nvPr/>
        </p:nvSpPr>
        <p:spPr bwMode="auto">
          <a:xfrm>
            <a:off x="3022609" y="3704169"/>
            <a:ext cx="6264225" cy="1138441"/>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buNone/>
            </a:pPr>
            <a:r>
              <a:rPr lang="zh-TW" altLang="en-US" sz="2800" dirty="0">
                <a:latin typeface="標楷體" panose="03000509000000000000" pitchFamily="65" charset="-120"/>
                <a:ea typeface="標楷體" panose="03000509000000000000" pitchFamily="65" charset="-120"/>
              </a:rPr>
              <a:t>研究設備應按核定清單項目購置，未購置之餘款應繳回國科會</a:t>
            </a:r>
            <a:r>
              <a:rPr lang="zh-TW" altLang="en-US" sz="2800" dirty="0">
                <a:latin typeface="新細明體" panose="02020500000000000000" pitchFamily="18" charset="-120"/>
              </a:rPr>
              <a:t>。</a:t>
            </a:r>
            <a:endParaRPr lang="en-US" altLang="zh-TW" sz="2800" dirty="0">
              <a:latin typeface="標楷體" panose="03000509000000000000" pitchFamily="65" charset="-120"/>
              <a:ea typeface="標楷體" panose="03000509000000000000" pitchFamily="65" charset="-120"/>
            </a:endParaRPr>
          </a:p>
        </p:txBody>
      </p:sp>
      <p:sp>
        <p:nvSpPr>
          <p:cNvPr id="14" name="AutoShape 14"/>
          <p:cNvSpPr>
            <a:spLocks noChangeArrowheads="1"/>
          </p:cNvSpPr>
          <p:nvPr/>
        </p:nvSpPr>
        <p:spPr bwMode="auto">
          <a:xfrm>
            <a:off x="3117726" y="5029783"/>
            <a:ext cx="6264225" cy="1138441"/>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buNone/>
            </a:pPr>
            <a:r>
              <a:rPr lang="zh-TW" altLang="en-US" sz="2800" dirty="0">
                <a:latin typeface="標楷體" panose="03000509000000000000" pitchFamily="65" charset="-120"/>
                <a:ea typeface="標楷體" panose="03000509000000000000" pitchFamily="65" charset="-120"/>
              </a:rPr>
              <a:t>研究設備應於計畫開始執行時即辦理採購避免於計畫將結束時始購置</a:t>
            </a:r>
            <a:r>
              <a:rPr lang="zh-TW" altLang="en-US" sz="2800" dirty="0">
                <a:latin typeface="新細明體" panose="02020500000000000000" pitchFamily="18" charset="-120"/>
              </a:rPr>
              <a:t>。</a:t>
            </a:r>
            <a:endParaRPr lang="en-US" altLang="zh-TW" sz="2800" dirty="0">
              <a:latin typeface="標楷體" panose="03000509000000000000" pitchFamily="65" charset="-120"/>
              <a:ea typeface="標楷體" panose="03000509000000000000" pitchFamily="65" charset="-120"/>
            </a:endParaRPr>
          </a:p>
        </p:txBody>
      </p:sp>
      <p:sp>
        <p:nvSpPr>
          <p:cNvPr id="7" name="投影片編號版面配置區 6"/>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16</a:t>
            </a:fld>
            <a:endParaRPr lang="en-US" altLang="zh-TW" spc="-50" dirty="0"/>
          </a:p>
        </p:txBody>
      </p:sp>
    </p:spTree>
    <p:extLst>
      <p:ext uri="{BB962C8B-B14F-4D97-AF65-F5344CB8AC3E}">
        <p14:creationId xmlns:p14="http://schemas.microsoft.com/office/powerpoint/2010/main" val="2239610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sz="1050" b="1" i="0" u="none" strike="noStrike" kern="1200" cap="none" spc="-50" normalizeH="0" baseline="0" noProof="0" dirty="0">
                <a:ln>
                  <a:noFill/>
                </a:ln>
                <a:solidFill>
                  <a:srgbClr val="FFFFFF"/>
                </a:solidFill>
                <a:effectLst/>
                <a:uLnTx/>
                <a:uFillTx/>
                <a:latin typeface="Century Schoolbook"/>
                <a:ea typeface="+mn-ea"/>
                <a:cs typeface="Century Schoolbook"/>
              </a:rPr>
              <a:t>3</a:t>
            </a:r>
            <a:endParaRPr kumimoji="0" sz="1050" b="0" i="0" u="none" strike="noStrike" kern="1200" cap="none" spc="0" normalizeH="0" baseline="0" noProof="0">
              <a:ln>
                <a:noFill/>
              </a:ln>
              <a:solidFill>
                <a:prstClr val="black"/>
              </a:solidFill>
              <a:effectLst/>
              <a:uLnTx/>
              <a:uFillTx/>
              <a:latin typeface="Century Schoolbook"/>
              <a:ea typeface="+mn-ea"/>
              <a:cs typeface="Century Schoolbook"/>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marR="0" lvl="0" indent="-571500" algn="l" defTabSz="914400" rtl="0" eaLnBrk="1" fontAlgn="auto" latinLnBrk="0" hangingPunct="1">
              <a:lnSpc>
                <a:spcPct val="100000"/>
              </a:lnSpc>
              <a:spcBef>
                <a:spcPts val="95"/>
              </a:spcBef>
              <a:spcAft>
                <a:spcPts val="0"/>
              </a:spcAft>
              <a:buClrTx/>
              <a:buSzTx/>
              <a:buFont typeface="Wingdings" panose="05000000000000000000" pitchFamily="2" charset="2"/>
              <a:buChar char="l"/>
              <a:tabLst/>
              <a:defRPr/>
            </a:pPr>
            <a:endParaRPr kumimoji="0" lang="en-US" altLang="zh-TW" sz="2400" b="1" i="0" u="none" strike="noStrike" kern="1200" cap="none" spc="-15"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標楷體"/>
            </a:endParaRPr>
          </a:p>
        </p:txBody>
      </p:sp>
      <p:sp>
        <p:nvSpPr>
          <p:cNvPr id="4" name="矩形 3"/>
          <p:cNvSpPr/>
          <p:nvPr/>
        </p:nvSpPr>
        <p:spPr>
          <a:xfrm>
            <a:off x="3117726" y="2334047"/>
            <a:ext cx="6096000" cy="1938992"/>
          </a:xfrm>
          <a:prstGeom prst="rect">
            <a:avLst/>
          </a:prstGeom>
        </p:spPr>
        <p:txBody>
          <a:bodyPr>
            <a:spAutoFit/>
          </a:bodyPr>
          <a:lstStyle/>
          <a:p>
            <a:pPr algn="ctr"/>
            <a:r>
              <a:rPr lang="zh-TW" altLang="en-US" sz="6000" dirty="0">
                <a:latin typeface="標楷體" panose="03000509000000000000" pitchFamily="65" charset="-120"/>
                <a:ea typeface="標楷體" panose="03000509000000000000" pitchFamily="65" charset="-120"/>
              </a:rPr>
              <a:t>報告完畢</a:t>
            </a:r>
          </a:p>
          <a:p>
            <a:pPr algn="ctr"/>
            <a:r>
              <a:rPr lang="zh-TW" altLang="en-US" sz="6000" dirty="0">
                <a:latin typeface="標楷體" panose="03000509000000000000" pitchFamily="65" charset="-120"/>
                <a:ea typeface="標楷體" panose="03000509000000000000" pitchFamily="65" charset="-120"/>
              </a:rPr>
              <a:t>敬請指教</a:t>
            </a:r>
          </a:p>
        </p:txBody>
      </p:sp>
      <p:sp>
        <p:nvSpPr>
          <p:cNvPr id="7" name="投影片編號版面配置區 6"/>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17</a:t>
            </a:fld>
            <a:endParaRPr lang="en-US" altLang="zh-TW" spc="-50" dirty="0"/>
          </a:p>
        </p:txBody>
      </p:sp>
    </p:spTree>
    <p:extLst>
      <p:ext uri="{BB962C8B-B14F-4D97-AF65-F5344CB8AC3E}">
        <p14:creationId xmlns:p14="http://schemas.microsoft.com/office/powerpoint/2010/main" val="158328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1761687" y="464506"/>
            <a:ext cx="9466277"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rgbClr val="C00000"/>
                </a:solidFill>
                <a:latin typeface="標楷體" panose="03000509000000000000" pitchFamily="65" charset="-120"/>
                <a:ea typeface="標楷體" panose="03000509000000000000" pitchFamily="65" charset="-120"/>
              </a:rPr>
              <a:t>一、本室成員執掌</a:t>
            </a:r>
            <a:endParaRPr spc="-20" dirty="0">
              <a:solidFill>
                <a:srgbClr val="C00000"/>
              </a:solidFill>
              <a:latin typeface="標楷體" panose="03000509000000000000" pitchFamily="65" charset="-120"/>
              <a:ea typeface="標楷體" panose="03000509000000000000" pitchFamily="65" charset="-120"/>
            </a:endParaRPr>
          </a:p>
        </p:txBody>
      </p:sp>
      <p:sp>
        <p:nvSpPr>
          <p:cNvPr id="7" name="向右箭號 6"/>
          <p:cNvSpPr/>
          <p:nvPr/>
        </p:nvSpPr>
        <p:spPr bwMode="auto">
          <a:xfrm>
            <a:off x="763951" y="1773670"/>
            <a:ext cx="1757708" cy="1514722"/>
          </a:xfrm>
          <a:prstGeom prst="stripedRight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1" hangingPunct="1">
              <a:lnSpc>
                <a:spcPct val="80000"/>
              </a:lnSpc>
              <a:spcBef>
                <a:spcPts val="600"/>
              </a:spcBef>
              <a:defRPr/>
            </a:pPr>
            <a:endParaRPr lang="en-US" altLang="zh-TW" sz="1600" b="0" dirty="0">
              <a:latin typeface="標楷體" panose="03000509000000000000" pitchFamily="65" charset="-120"/>
              <a:ea typeface="標楷體" panose="03000509000000000000" pitchFamily="65" charset="-120"/>
            </a:endParaRPr>
          </a:p>
          <a:p>
            <a:pPr eaLnBrk="1" hangingPunct="1">
              <a:lnSpc>
                <a:spcPct val="80000"/>
              </a:lnSpc>
              <a:spcBef>
                <a:spcPts val="0"/>
              </a:spcBef>
              <a:defRPr/>
            </a:pPr>
            <a:r>
              <a:rPr lang="zh-TW" altLang="en-US" sz="1600" b="0" dirty="0">
                <a:latin typeface="標楷體" panose="03000509000000000000" pitchFamily="65" charset="-120"/>
                <a:ea typeface="標楷體" panose="03000509000000000000" pitchFamily="65" charset="-120"/>
              </a:rPr>
              <a:t>專員</a:t>
            </a:r>
            <a:r>
              <a:rPr lang="en-US" altLang="zh-TW" sz="1600" b="0" dirty="0">
                <a:latin typeface="標楷體" panose="03000509000000000000" pitchFamily="65" charset="-120"/>
                <a:ea typeface="標楷體" panose="03000509000000000000" pitchFamily="65" charset="-120"/>
              </a:rPr>
              <a:t>:</a:t>
            </a:r>
            <a:r>
              <a:rPr lang="zh-TW" altLang="en-US" sz="1600" b="0" dirty="0">
                <a:latin typeface="標楷體" panose="03000509000000000000" pitchFamily="65" charset="-120"/>
                <a:ea typeface="標楷體" panose="03000509000000000000" pitchFamily="65" charset="-120"/>
              </a:rPr>
              <a:t>王綉雯</a:t>
            </a:r>
            <a:endParaRPr lang="en-US" altLang="zh-TW" sz="1600" b="0" dirty="0">
              <a:latin typeface="標楷體" panose="03000509000000000000" pitchFamily="65" charset="-120"/>
              <a:ea typeface="標楷體" panose="03000509000000000000" pitchFamily="65" charset="-120"/>
            </a:endParaRPr>
          </a:p>
          <a:p>
            <a:pPr eaLnBrk="1" hangingPunct="1">
              <a:lnSpc>
                <a:spcPct val="80000"/>
              </a:lnSpc>
              <a:spcBef>
                <a:spcPts val="0"/>
              </a:spcBef>
              <a:defRPr/>
            </a:pPr>
            <a:r>
              <a:rPr lang="zh-TW" altLang="en-US" sz="1600" b="0" dirty="0">
                <a:latin typeface="標楷體" panose="03000509000000000000" pitchFamily="65" charset="-120"/>
                <a:ea typeface="標楷體" panose="03000509000000000000" pitchFamily="65" charset="-120"/>
              </a:rPr>
              <a:t>分機</a:t>
            </a:r>
            <a:r>
              <a:rPr lang="en-US" altLang="zh-TW" sz="1600" b="0" dirty="0">
                <a:latin typeface="標楷體" panose="03000509000000000000" pitchFamily="65" charset="-120"/>
                <a:ea typeface="標楷體" panose="03000509000000000000" pitchFamily="65" charset="-120"/>
              </a:rPr>
              <a:t>:1603</a:t>
            </a:r>
          </a:p>
        </p:txBody>
      </p:sp>
      <p:sp>
        <p:nvSpPr>
          <p:cNvPr id="8" name="AutoShape 14"/>
          <p:cNvSpPr>
            <a:spLocks noChangeArrowheads="1"/>
          </p:cNvSpPr>
          <p:nvPr/>
        </p:nvSpPr>
        <p:spPr bwMode="auto">
          <a:xfrm>
            <a:off x="2617004" y="1254765"/>
            <a:ext cx="3582875" cy="3098712"/>
          </a:xfrm>
          <a:prstGeom prst="roundRect">
            <a:avLst>
              <a:gd name="adj" fmla="val 16667"/>
            </a:avLst>
          </a:prstGeom>
          <a:solidFill>
            <a:srgbClr val="FFFF99"/>
          </a:solidFill>
          <a:ln w="38100" cmpd="dbl">
            <a:solidFill>
              <a:schemeClr val="tx2"/>
            </a:solidFill>
            <a:round/>
            <a:headEnd/>
            <a:tailEnd/>
          </a:ln>
        </p:spPr>
        <p:txBody>
          <a:bodyPr wrap="square" lIns="17998" tIns="45716" rIns="17998" bIns="45716">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Verdan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Verdan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Verdan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9pPr>
          </a:lstStyle>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主辦決算、半年報、會計報告</a:t>
            </a:r>
          </a:p>
          <a:p>
            <a:pPr>
              <a:buClrTx/>
              <a:buSzTx/>
              <a:buFontTx/>
              <a:buChar char="•"/>
            </a:pPr>
            <a:r>
              <a:rPr lang="zh-TW" altLang="en-US" sz="1600" b="0" dirty="0">
                <a:solidFill>
                  <a:srgbClr val="FF0000"/>
                </a:solidFill>
                <a:latin typeface="標楷體" panose="03000509000000000000" pitchFamily="65" charset="-120"/>
                <a:ea typeface="標楷體" panose="03000509000000000000" pitchFamily="65" charset="-120"/>
              </a:rPr>
              <a:t>主計請購系統管理者。</a:t>
            </a:r>
            <a:r>
              <a:rPr lang="en-US" altLang="zh-TW" sz="1600" b="0" dirty="0">
                <a:solidFill>
                  <a:srgbClr val="FF0000"/>
                </a:solidFill>
                <a:latin typeface="標楷體" panose="03000509000000000000" pitchFamily="65" charset="-120"/>
                <a:ea typeface="標楷體" panose="03000509000000000000" pitchFamily="65" charset="-120"/>
              </a:rPr>
              <a:t>(</a:t>
            </a:r>
            <a:r>
              <a:rPr lang="zh-TW" altLang="en-US" sz="1600" b="0" dirty="0">
                <a:solidFill>
                  <a:srgbClr val="FF0000"/>
                </a:solidFill>
                <a:latin typeface="標楷體" panose="03000509000000000000" pitchFamily="65" charset="-120"/>
                <a:ea typeface="標楷體" panose="03000509000000000000" pitchFamily="65" charset="-120"/>
              </a:rPr>
              <a:t>本校網站</a:t>
            </a:r>
            <a:r>
              <a:rPr lang="en-US" altLang="zh-TW" sz="1600" b="0" dirty="0">
                <a:solidFill>
                  <a:srgbClr val="FF0000"/>
                </a:solidFill>
                <a:latin typeface="標楷體" panose="03000509000000000000" pitchFamily="65" charset="-120"/>
                <a:ea typeface="標楷體" panose="03000509000000000000" pitchFamily="65" charset="-120"/>
              </a:rPr>
              <a:t>\</a:t>
            </a:r>
            <a:r>
              <a:rPr lang="zh-TW" altLang="en-US" sz="1600" b="0" dirty="0">
                <a:solidFill>
                  <a:srgbClr val="FF0000"/>
                </a:solidFill>
                <a:latin typeface="標楷體" panose="03000509000000000000" pitchFamily="65" charset="-120"/>
                <a:ea typeface="標楷體" panose="03000509000000000000" pitchFamily="65" charset="-120"/>
              </a:rPr>
              <a:t>行政單位</a:t>
            </a:r>
            <a:r>
              <a:rPr lang="en-US" altLang="zh-TW" sz="1600" b="0" dirty="0">
                <a:solidFill>
                  <a:srgbClr val="FF0000"/>
                </a:solidFill>
                <a:latin typeface="標楷體" panose="03000509000000000000" pitchFamily="65" charset="-120"/>
                <a:ea typeface="標楷體" panose="03000509000000000000" pitchFamily="65" charset="-120"/>
              </a:rPr>
              <a:t>\</a:t>
            </a:r>
            <a:r>
              <a:rPr lang="zh-TW" altLang="en-US" sz="1600" b="0" dirty="0">
                <a:solidFill>
                  <a:srgbClr val="FF0000"/>
                </a:solidFill>
                <a:latin typeface="標楷體" panose="03000509000000000000" pitchFamily="65" charset="-120"/>
                <a:ea typeface="標楷體" panose="03000509000000000000" pitchFamily="65" charset="-120"/>
              </a:rPr>
              <a:t>主計室網頁左邊選項</a:t>
            </a:r>
            <a:r>
              <a:rPr lang="en-US" altLang="zh-TW" sz="1600" b="0" dirty="0">
                <a:solidFill>
                  <a:srgbClr val="FF0000"/>
                </a:solidFill>
                <a:latin typeface="標楷體" panose="03000509000000000000" pitchFamily="65" charset="-120"/>
                <a:ea typeface="標楷體" panose="03000509000000000000" pitchFamily="65" charset="-120"/>
              </a:rPr>
              <a:t>\164</a:t>
            </a:r>
            <a:r>
              <a:rPr lang="zh-TW" altLang="en-US" sz="1600" b="0" dirty="0">
                <a:solidFill>
                  <a:srgbClr val="FF0000"/>
                </a:solidFill>
                <a:latin typeface="標楷體" panose="03000509000000000000" pitchFamily="65" charset="-120"/>
                <a:ea typeface="標楷體" panose="03000509000000000000" pitchFamily="65" charset="-120"/>
              </a:rPr>
              <a:t>或</a:t>
            </a:r>
            <a:r>
              <a:rPr lang="en-US" altLang="zh-TW" sz="1600" b="0" dirty="0">
                <a:solidFill>
                  <a:srgbClr val="FF0000"/>
                </a:solidFill>
                <a:latin typeface="標楷體" panose="03000509000000000000" pitchFamily="65" charset="-120"/>
                <a:ea typeface="標楷體" panose="03000509000000000000" pitchFamily="65" charset="-120"/>
              </a:rPr>
              <a:t>167</a:t>
            </a:r>
            <a:r>
              <a:rPr lang="zh-TW" altLang="en-US" sz="1600" b="0" dirty="0">
                <a:solidFill>
                  <a:srgbClr val="FF0000"/>
                </a:solidFill>
                <a:latin typeface="標楷體" panose="03000509000000000000" pitchFamily="65" charset="-120"/>
                <a:ea typeface="標楷體" panose="03000509000000000000" pitchFamily="65" charset="-120"/>
              </a:rPr>
              <a:t>主計請購系統</a:t>
            </a:r>
            <a:r>
              <a:rPr lang="en-US" altLang="zh-TW" sz="1600" b="0" dirty="0">
                <a:solidFill>
                  <a:srgbClr val="FF0000"/>
                </a:solidFill>
                <a:latin typeface="標楷體" panose="03000509000000000000" pitchFamily="65" charset="-120"/>
                <a:ea typeface="標楷體" panose="03000509000000000000" pitchFamily="65" charset="-120"/>
              </a:rPr>
              <a:t>)</a:t>
            </a:r>
          </a:p>
          <a:p>
            <a:pPr eaLnBrk="1" hangingPunct="1">
              <a:buClrTx/>
              <a:buSzTx/>
              <a:buFontTx/>
              <a:buChar char="•"/>
            </a:pPr>
            <a:r>
              <a:rPr lang="zh-TW" altLang="en-US" sz="1600" b="0" dirty="0">
                <a:solidFill>
                  <a:srgbClr val="FF0000"/>
                </a:solidFill>
                <a:latin typeface="標楷體" panose="03000509000000000000" pitchFamily="65" charset="-120"/>
                <a:ea typeface="標楷體" panose="03000509000000000000" pitchFamily="65" charset="-120"/>
              </a:rPr>
              <a:t>校內經費</a:t>
            </a:r>
            <a:r>
              <a:rPr lang="en-US" altLang="zh-TW" sz="1600" b="0" dirty="0">
                <a:solidFill>
                  <a:srgbClr val="FF0000"/>
                </a:solidFill>
                <a:latin typeface="標楷體" panose="03000509000000000000" pitchFamily="65" charset="-120"/>
                <a:ea typeface="標楷體" panose="03000509000000000000" pitchFamily="65" charset="-120"/>
              </a:rPr>
              <a:t>T</a:t>
            </a:r>
            <a:r>
              <a:rPr lang="zh-TW" altLang="en-US" sz="1600" b="0" dirty="0">
                <a:solidFill>
                  <a:srgbClr val="FF0000"/>
                </a:solidFill>
                <a:latin typeface="標楷體" panose="03000509000000000000" pitchFamily="65" charset="-120"/>
                <a:ea typeface="標楷體" panose="03000509000000000000" pitchFamily="65" charset="-120"/>
              </a:rPr>
              <a:t>、代收款</a:t>
            </a:r>
            <a:r>
              <a:rPr lang="en-US" altLang="zh-TW" sz="1600" b="0" dirty="0">
                <a:solidFill>
                  <a:srgbClr val="FF0000"/>
                </a:solidFill>
                <a:latin typeface="標楷體" panose="03000509000000000000" pitchFamily="65" charset="-120"/>
                <a:ea typeface="標楷體" panose="03000509000000000000" pitchFamily="65" charset="-120"/>
              </a:rPr>
              <a:t>C</a:t>
            </a:r>
            <a:r>
              <a:rPr lang="zh-TW" altLang="en-US" sz="1600" b="0" dirty="0">
                <a:solidFill>
                  <a:srgbClr val="FF0000"/>
                </a:solidFill>
                <a:latin typeface="標楷體" panose="03000509000000000000" pitchFamily="65" charset="-120"/>
                <a:ea typeface="標楷體" panose="03000509000000000000" pitchFamily="65" charset="-120"/>
              </a:rPr>
              <a:t>、行政管理</a:t>
            </a:r>
            <a:r>
              <a:rPr lang="en-US" altLang="zh-TW" sz="1600" b="0" dirty="0">
                <a:solidFill>
                  <a:srgbClr val="FF0000"/>
                </a:solidFill>
                <a:latin typeface="標楷體" panose="03000509000000000000" pitchFamily="65" charset="-120"/>
                <a:ea typeface="標楷體" panose="03000509000000000000" pitchFamily="65" charset="-120"/>
              </a:rPr>
              <a:t>I</a:t>
            </a:r>
            <a:r>
              <a:rPr lang="zh-TW" altLang="en-US" sz="1600" b="0" dirty="0">
                <a:solidFill>
                  <a:srgbClr val="FF0000"/>
                </a:solidFill>
                <a:latin typeface="標楷體" panose="03000509000000000000" pitchFamily="65" charset="-120"/>
                <a:ea typeface="標楷體" panose="03000509000000000000" pitchFamily="65" charset="-120"/>
              </a:rPr>
              <a:t>及計畫結餘</a:t>
            </a:r>
            <a:r>
              <a:rPr lang="en-US" altLang="zh-TW" sz="1600" b="0" dirty="0">
                <a:solidFill>
                  <a:srgbClr val="FF0000"/>
                </a:solidFill>
                <a:latin typeface="標楷體" panose="03000509000000000000" pitchFamily="65" charset="-120"/>
                <a:ea typeface="標楷體" panose="03000509000000000000" pitchFamily="65" charset="-120"/>
              </a:rPr>
              <a:t>J</a:t>
            </a:r>
            <a:r>
              <a:rPr lang="zh-TW" altLang="en-US" sz="1600" b="0" dirty="0">
                <a:solidFill>
                  <a:srgbClr val="FF0000"/>
                </a:solidFill>
                <a:latin typeface="標楷體" panose="03000509000000000000" pitchFamily="65" charset="-120"/>
                <a:ea typeface="標楷體" panose="03000509000000000000" pitchFamily="65" charset="-120"/>
              </a:rPr>
              <a:t>等款項之控管、簽證、審核</a:t>
            </a:r>
            <a:r>
              <a:rPr lang="zh-TW" altLang="en-US" sz="1600" b="0" dirty="0">
                <a:latin typeface="標楷體" panose="03000509000000000000" pitchFamily="65" charset="-120"/>
                <a:ea typeface="標楷體" panose="03000509000000000000" pitchFamily="65" charset="-120"/>
              </a:rPr>
              <a:t>。</a:t>
            </a:r>
          </a:p>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年度各種帳務之處理。</a:t>
            </a:r>
          </a:p>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會計人員人事業務。</a:t>
            </a:r>
          </a:p>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採購案件之監辦。</a:t>
            </a:r>
          </a:p>
        </p:txBody>
      </p:sp>
      <p:sp>
        <p:nvSpPr>
          <p:cNvPr id="9" name="向右箭號 8"/>
          <p:cNvSpPr/>
          <p:nvPr/>
        </p:nvSpPr>
        <p:spPr bwMode="auto">
          <a:xfrm>
            <a:off x="6409189" y="1821044"/>
            <a:ext cx="1757579" cy="1600592"/>
          </a:xfrm>
          <a:prstGeom prst="stripedRight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1" hangingPunct="1">
              <a:lnSpc>
                <a:spcPct val="80000"/>
              </a:lnSpc>
              <a:spcBef>
                <a:spcPts val="0"/>
              </a:spcBef>
              <a:defRPr/>
            </a:pPr>
            <a:endParaRPr lang="en-US" altLang="zh-TW" sz="1600" b="0" dirty="0">
              <a:latin typeface="標楷體" panose="03000509000000000000" pitchFamily="65" charset="-120"/>
              <a:ea typeface="標楷體" panose="03000509000000000000" pitchFamily="65" charset="-120"/>
            </a:endParaRPr>
          </a:p>
          <a:p>
            <a:pPr eaLnBrk="1" hangingPunct="1">
              <a:lnSpc>
                <a:spcPct val="80000"/>
              </a:lnSpc>
              <a:spcBef>
                <a:spcPts val="0"/>
              </a:spcBef>
              <a:defRPr/>
            </a:pPr>
            <a:r>
              <a:rPr lang="zh-TW" altLang="en-US" sz="1600" b="0" dirty="0">
                <a:latin typeface="標楷體" panose="03000509000000000000" pitchFamily="65" charset="-120"/>
                <a:ea typeface="標楷體" panose="03000509000000000000" pitchFamily="65" charset="-120"/>
              </a:rPr>
              <a:t>組員</a:t>
            </a:r>
            <a:r>
              <a:rPr lang="en-US" altLang="zh-TW" sz="1600" b="0" dirty="0">
                <a:latin typeface="標楷體" panose="03000509000000000000" pitchFamily="65" charset="-120"/>
                <a:ea typeface="標楷體" panose="03000509000000000000" pitchFamily="65" charset="-120"/>
              </a:rPr>
              <a:t>:</a:t>
            </a:r>
            <a:r>
              <a:rPr lang="zh-TW" altLang="en-US" sz="1600" b="0" dirty="0">
                <a:latin typeface="標楷體" panose="03000509000000000000" pitchFamily="65" charset="-120"/>
                <a:ea typeface="標楷體" panose="03000509000000000000" pitchFamily="65" charset="-120"/>
              </a:rPr>
              <a:t>許惠美</a:t>
            </a:r>
            <a:endParaRPr lang="en-US" altLang="zh-TW" sz="1600" b="0" dirty="0">
              <a:latin typeface="標楷體" panose="03000509000000000000" pitchFamily="65" charset="-120"/>
              <a:ea typeface="標楷體" panose="03000509000000000000" pitchFamily="65" charset="-120"/>
            </a:endParaRPr>
          </a:p>
          <a:p>
            <a:pPr eaLnBrk="1" hangingPunct="1">
              <a:lnSpc>
                <a:spcPct val="80000"/>
              </a:lnSpc>
              <a:spcBef>
                <a:spcPts val="0"/>
              </a:spcBef>
              <a:defRPr/>
            </a:pPr>
            <a:r>
              <a:rPr lang="zh-TW" altLang="en-US" sz="1600" b="0" dirty="0">
                <a:latin typeface="標楷體" panose="03000509000000000000" pitchFamily="65" charset="-120"/>
                <a:ea typeface="標楷體" panose="03000509000000000000" pitchFamily="65" charset="-120"/>
              </a:rPr>
              <a:t>分機</a:t>
            </a:r>
            <a:r>
              <a:rPr lang="en-US" altLang="zh-TW" sz="1600" b="0" dirty="0">
                <a:latin typeface="標楷體" panose="03000509000000000000" pitchFamily="65" charset="-120"/>
                <a:ea typeface="標楷體" panose="03000509000000000000" pitchFamily="65" charset="-120"/>
              </a:rPr>
              <a:t>:1602</a:t>
            </a:r>
          </a:p>
        </p:txBody>
      </p:sp>
      <p:sp>
        <p:nvSpPr>
          <p:cNvPr id="10" name="AutoShape 14"/>
          <p:cNvSpPr>
            <a:spLocks noChangeArrowheads="1"/>
          </p:cNvSpPr>
          <p:nvPr/>
        </p:nvSpPr>
        <p:spPr bwMode="auto">
          <a:xfrm>
            <a:off x="8166768" y="1773416"/>
            <a:ext cx="3569430" cy="1573188"/>
          </a:xfrm>
          <a:prstGeom prst="roundRect">
            <a:avLst>
              <a:gd name="adj" fmla="val 16667"/>
            </a:avLst>
          </a:prstGeom>
          <a:solidFill>
            <a:srgbClr val="FFFF99"/>
          </a:solidFill>
          <a:ln w="38100" cmpd="dbl">
            <a:solidFill>
              <a:schemeClr val="tx2"/>
            </a:solidFill>
            <a:round/>
            <a:headEnd/>
            <a:tailEnd/>
          </a:ln>
        </p:spPr>
        <p:txBody>
          <a:bodyPr wrap="square" lIns="17998" tIns="45716" rIns="17998" bIns="45716">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Verdan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Verdan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Verdan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9pPr>
          </a:lstStyle>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主辦概、預算、分配預算、分期</a:t>
            </a:r>
            <a:r>
              <a:rPr lang="en-US" altLang="zh-TW" sz="1600" b="0" dirty="0">
                <a:latin typeface="標楷體" panose="03000509000000000000" pitchFamily="65" charset="-120"/>
                <a:ea typeface="標楷體" panose="03000509000000000000" pitchFamily="65" charset="-120"/>
              </a:rPr>
              <a:t/>
            </a:r>
            <a:br>
              <a:rPr lang="en-US" altLang="zh-TW" sz="1600" b="0" dirty="0">
                <a:latin typeface="標楷體" panose="03000509000000000000" pitchFamily="65" charset="-120"/>
                <a:ea typeface="標楷體" panose="03000509000000000000" pitchFamily="65" charset="-120"/>
              </a:rPr>
            </a:br>
            <a:r>
              <a:rPr lang="zh-TW" altLang="en-US" sz="1600" b="0" dirty="0">
                <a:latin typeface="標楷體" panose="03000509000000000000" pitchFamily="65" charset="-120"/>
                <a:ea typeface="標楷體" panose="03000509000000000000" pitchFamily="65" charset="-120"/>
              </a:rPr>
              <a:t>  實施計畫收支估計表之彙編。</a:t>
            </a:r>
          </a:p>
          <a:p>
            <a:pPr eaLnBrk="1" hangingPunct="1">
              <a:buClrTx/>
              <a:buSzTx/>
              <a:buFontTx/>
              <a:buChar char="•"/>
            </a:pPr>
            <a:r>
              <a:rPr lang="zh-TW" altLang="en-US" sz="1600" b="0" dirty="0">
                <a:solidFill>
                  <a:srgbClr val="FF0000"/>
                </a:solidFill>
                <a:latin typeface="標楷體" panose="03000509000000000000" pitchFamily="65" charset="-120"/>
                <a:ea typeface="標楷體" panose="03000509000000000000" pitchFamily="65" charset="-120"/>
              </a:rPr>
              <a:t>推廣教育</a:t>
            </a:r>
            <a:r>
              <a:rPr lang="en-US" altLang="zh-TW" sz="1600" b="0" dirty="0">
                <a:solidFill>
                  <a:srgbClr val="FF0000"/>
                </a:solidFill>
                <a:latin typeface="標楷體" panose="03000509000000000000" pitchFamily="65" charset="-120"/>
                <a:ea typeface="標楷體" panose="03000509000000000000" pitchFamily="65" charset="-120"/>
              </a:rPr>
              <a:t>D</a:t>
            </a:r>
            <a:r>
              <a:rPr lang="zh-TW" altLang="en-US" sz="1600" b="0" dirty="0">
                <a:solidFill>
                  <a:srgbClr val="FF0000"/>
                </a:solidFill>
                <a:latin typeface="標楷體" panose="03000509000000000000" pitchFamily="65" charset="-120"/>
                <a:ea typeface="標楷體" panose="03000509000000000000" pitchFamily="65" charset="-120"/>
              </a:rPr>
              <a:t>、補助</a:t>
            </a:r>
            <a:r>
              <a:rPr lang="en-US" altLang="zh-TW" sz="1600" b="0" dirty="0">
                <a:solidFill>
                  <a:srgbClr val="FF0000"/>
                </a:solidFill>
                <a:latin typeface="標楷體" panose="03000509000000000000" pitchFamily="65" charset="-120"/>
                <a:ea typeface="標楷體" panose="03000509000000000000" pitchFamily="65" charset="-120"/>
              </a:rPr>
              <a:t>G</a:t>
            </a:r>
            <a:r>
              <a:rPr lang="zh-TW" altLang="en-US" sz="1600" b="0" dirty="0">
                <a:solidFill>
                  <a:srgbClr val="FF0000"/>
                </a:solidFill>
                <a:latin typeface="標楷體" panose="03000509000000000000" pitchFamily="65" charset="-120"/>
                <a:ea typeface="標楷體" panose="03000509000000000000" pitchFamily="65" charset="-120"/>
              </a:rPr>
              <a:t>、場地租金</a:t>
            </a:r>
            <a:r>
              <a:rPr lang="en-US" altLang="zh-TW" sz="1600" b="0" dirty="0">
                <a:solidFill>
                  <a:srgbClr val="FF0000"/>
                </a:solidFill>
                <a:latin typeface="標楷體" panose="03000509000000000000" pitchFamily="65" charset="-120"/>
                <a:ea typeface="標楷體" panose="03000509000000000000" pitchFamily="65" charset="-120"/>
              </a:rPr>
              <a:t>K</a:t>
            </a:r>
            <a:r>
              <a:rPr lang="zh-TW" altLang="en-US" sz="1600" b="0" dirty="0">
                <a:solidFill>
                  <a:srgbClr val="FF0000"/>
                </a:solidFill>
                <a:latin typeface="標楷體" panose="03000509000000000000" pitchFamily="65" charset="-120"/>
                <a:ea typeface="標楷體" panose="03000509000000000000" pitchFamily="65" charset="-120"/>
              </a:rPr>
              <a:t>等</a:t>
            </a:r>
            <a:r>
              <a:rPr lang="en-US" altLang="zh-TW" sz="1600" b="0" dirty="0">
                <a:solidFill>
                  <a:srgbClr val="FF0000"/>
                </a:solidFill>
                <a:latin typeface="標楷體" panose="03000509000000000000" pitchFamily="65" charset="-120"/>
                <a:ea typeface="標楷體" panose="03000509000000000000" pitchFamily="65" charset="-120"/>
              </a:rPr>
              <a:t/>
            </a:r>
            <a:br>
              <a:rPr lang="en-US" altLang="zh-TW" sz="1600" b="0" dirty="0">
                <a:solidFill>
                  <a:srgbClr val="FF0000"/>
                </a:solidFill>
                <a:latin typeface="標楷體" panose="03000509000000000000" pitchFamily="65" charset="-120"/>
                <a:ea typeface="標楷體" panose="03000509000000000000" pitchFamily="65" charset="-120"/>
              </a:rPr>
            </a:br>
            <a:r>
              <a:rPr lang="zh-TW" altLang="en-US" sz="1600" b="0" dirty="0">
                <a:solidFill>
                  <a:srgbClr val="FF0000"/>
                </a:solidFill>
                <a:latin typeface="標楷體" panose="03000509000000000000" pitchFamily="65" charset="-120"/>
                <a:ea typeface="標楷體" panose="03000509000000000000" pitchFamily="65" charset="-120"/>
              </a:rPr>
              <a:t>  計畫經費之簽證、審核。</a:t>
            </a:r>
          </a:p>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計畫經費採購案件之監辦。</a:t>
            </a:r>
          </a:p>
        </p:txBody>
      </p:sp>
      <p:sp>
        <p:nvSpPr>
          <p:cNvPr id="11" name="向右箭號 10"/>
          <p:cNvSpPr/>
          <p:nvPr/>
        </p:nvSpPr>
        <p:spPr bwMode="auto">
          <a:xfrm>
            <a:off x="742218" y="4719925"/>
            <a:ext cx="1874786" cy="1426845"/>
          </a:xfrm>
          <a:prstGeom prst="stripedRight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1" hangingPunct="1">
              <a:lnSpc>
                <a:spcPct val="80000"/>
              </a:lnSpc>
              <a:spcBef>
                <a:spcPts val="600"/>
              </a:spcBef>
              <a:defRPr/>
            </a:pPr>
            <a:endParaRPr lang="en-US" altLang="zh-TW" sz="1600" b="0" dirty="0">
              <a:latin typeface="標楷體" panose="03000509000000000000" pitchFamily="65" charset="-120"/>
              <a:ea typeface="標楷體" panose="03000509000000000000" pitchFamily="65" charset="-120"/>
            </a:endParaRPr>
          </a:p>
          <a:p>
            <a:pPr eaLnBrk="1" hangingPunct="1">
              <a:lnSpc>
                <a:spcPct val="80000"/>
              </a:lnSpc>
              <a:spcBef>
                <a:spcPts val="0"/>
              </a:spcBef>
              <a:defRPr/>
            </a:pPr>
            <a:r>
              <a:rPr lang="zh-TW" altLang="en-US" sz="1600" b="0" dirty="0">
                <a:latin typeface="標楷體" panose="03000509000000000000" pitchFamily="65" charset="-120"/>
                <a:ea typeface="標楷體" panose="03000509000000000000" pitchFamily="65" charset="-120"/>
              </a:rPr>
              <a:t>組員</a:t>
            </a:r>
            <a:r>
              <a:rPr lang="en-US" altLang="zh-TW" sz="1600" b="0" dirty="0">
                <a:latin typeface="標楷體" panose="03000509000000000000" pitchFamily="65" charset="-120"/>
                <a:ea typeface="標楷體" panose="03000509000000000000" pitchFamily="65" charset="-120"/>
              </a:rPr>
              <a:t>:</a:t>
            </a:r>
            <a:r>
              <a:rPr lang="zh-TW" altLang="en-US" sz="1600" b="0" dirty="0">
                <a:latin typeface="標楷體" panose="03000509000000000000" pitchFamily="65" charset="-120"/>
                <a:ea typeface="標楷體" panose="03000509000000000000" pitchFamily="65" charset="-120"/>
              </a:rPr>
              <a:t>黃珮綺</a:t>
            </a:r>
            <a:endParaRPr lang="en-US" altLang="zh-TW" sz="1600" b="0" dirty="0">
              <a:latin typeface="標楷體" panose="03000509000000000000" pitchFamily="65" charset="-120"/>
              <a:ea typeface="標楷體" panose="03000509000000000000" pitchFamily="65" charset="-120"/>
            </a:endParaRPr>
          </a:p>
          <a:p>
            <a:pPr eaLnBrk="1" hangingPunct="1">
              <a:lnSpc>
                <a:spcPct val="80000"/>
              </a:lnSpc>
              <a:spcBef>
                <a:spcPts val="0"/>
              </a:spcBef>
              <a:defRPr/>
            </a:pPr>
            <a:r>
              <a:rPr lang="zh-TW" altLang="en-US" sz="1600" b="0" dirty="0">
                <a:latin typeface="標楷體" panose="03000509000000000000" pitchFamily="65" charset="-120"/>
                <a:ea typeface="標楷體" panose="03000509000000000000" pitchFamily="65" charset="-120"/>
              </a:rPr>
              <a:t>分機</a:t>
            </a:r>
            <a:r>
              <a:rPr lang="en-US" altLang="zh-TW" sz="1600" b="0">
                <a:latin typeface="標楷體" panose="03000509000000000000" pitchFamily="65" charset="-120"/>
                <a:ea typeface="標楷體" panose="03000509000000000000" pitchFamily="65" charset="-120"/>
              </a:rPr>
              <a:t>:1606</a:t>
            </a:r>
            <a:endParaRPr lang="en-US" altLang="zh-TW" sz="1600" b="0" dirty="0">
              <a:latin typeface="標楷體" panose="03000509000000000000" pitchFamily="65" charset="-120"/>
              <a:ea typeface="標楷體" panose="03000509000000000000" pitchFamily="65" charset="-120"/>
            </a:endParaRPr>
          </a:p>
        </p:txBody>
      </p:sp>
      <p:sp>
        <p:nvSpPr>
          <p:cNvPr id="12" name="AutoShape 14"/>
          <p:cNvSpPr>
            <a:spLocks noChangeArrowheads="1"/>
          </p:cNvSpPr>
          <p:nvPr/>
        </p:nvSpPr>
        <p:spPr bwMode="auto">
          <a:xfrm>
            <a:off x="2573107" y="4638826"/>
            <a:ext cx="3607147" cy="1900086"/>
          </a:xfrm>
          <a:prstGeom prst="roundRect">
            <a:avLst>
              <a:gd name="adj" fmla="val 16667"/>
            </a:avLst>
          </a:prstGeom>
          <a:solidFill>
            <a:srgbClr val="FFFF99"/>
          </a:solidFill>
          <a:ln w="38100" cmpd="dbl">
            <a:solidFill>
              <a:schemeClr val="tx2"/>
            </a:solidFill>
            <a:round/>
            <a:headEnd/>
            <a:tailEnd/>
          </a:ln>
        </p:spPr>
        <p:txBody>
          <a:bodyPr wrap="square" lIns="17998" tIns="45716" rIns="17998" bIns="45716">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Verdan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Verdan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Verdan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9pPr>
          </a:lstStyle>
          <a:p>
            <a:pPr>
              <a:buClrTx/>
              <a:buSzTx/>
              <a:buFontTx/>
              <a:buChar char="•"/>
            </a:pPr>
            <a:r>
              <a:rPr lang="zh-TW" altLang="en-US" sz="1600" b="0" dirty="0">
                <a:solidFill>
                  <a:srgbClr val="FF0000"/>
                </a:solidFill>
                <a:latin typeface="標楷體" panose="03000509000000000000" pitchFamily="65" charset="-120"/>
                <a:ea typeface="標楷體" panose="03000509000000000000" pitchFamily="65" charset="-120"/>
              </a:rPr>
              <a:t>建教</a:t>
            </a:r>
            <a:r>
              <a:rPr lang="zh-TW" altLang="en-US" sz="1600" dirty="0">
                <a:solidFill>
                  <a:srgbClr val="FF0000"/>
                </a:solidFill>
                <a:latin typeface="標楷體" panose="03000509000000000000" pitchFamily="65" charset="-120"/>
                <a:ea typeface="標楷體" panose="03000509000000000000" pitchFamily="65" charset="-120"/>
              </a:rPr>
              <a:t>合作</a:t>
            </a:r>
            <a:r>
              <a:rPr lang="en-US" altLang="zh-TW" sz="1600" b="0" dirty="0">
                <a:solidFill>
                  <a:srgbClr val="FF0000"/>
                </a:solidFill>
                <a:latin typeface="標楷體" panose="03000509000000000000" pitchFamily="65" charset="-120"/>
                <a:ea typeface="標楷體" panose="03000509000000000000" pitchFamily="65" charset="-120"/>
              </a:rPr>
              <a:t>A</a:t>
            </a:r>
            <a:r>
              <a:rPr lang="zh-TW" altLang="en-US" sz="1600" b="0" dirty="0">
                <a:solidFill>
                  <a:srgbClr val="FF0000"/>
                </a:solidFill>
                <a:latin typeface="標楷體" panose="03000509000000000000" pitchFamily="65" charset="-120"/>
                <a:ea typeface="標楷體" panose="03000509000000000000" pitchFamily="65" charset="-120"/>
              </a:rPr>
              <a:t>、科技部</a:t>
            </a:r>
            <a:r>
              <a:rPr lang="en-US" altLang="zh-TW" sz="1600" b="0" dirty="0">
                <a:solidFill>
                  <a:srgbClr val="FF0000"/>
                </a:solidFill>
                <a:latin typeface="標楷體" panose="03000509000000000000" pitchFamily="65" charset="-120"/>
                <a:ea typeface="標楷體" panose="03000509000000000000" pitchFamily="65" charset="-120"/>
              </a:rPr>
              <a:t>B</a:t>
            </a:r>
            <a:r>
              <a:rPr lang="zh-TW" altLang="en-US" sz="1600" b="0" dirty="0">
                <a:solidFill>
                  <a:srgbClr val="FF0000"/>
                </a:solidFill>
                <a:latin typeface="標楷體" panose="03000509000000000000" pitchFamily="65" charset="-120"/>
                <a:ea typeface="標楷體" panose="03000509000000000000" pitchFamily="65" charset="-120"/>
              </a:rPr>
              <a:t>等計畫經費及捐贈款項</a:t>
            </a:r>
            <a:r>
              <a:rPr lang="en-US" altLang="zh-TW" sz="1600" b="0" dirty="0">
                <a:solidFill>
                  <a:srgbClr val="FF0000"/>
                </a:solidFill>
                <a:latin typeface="標楷體" panose="03000509000000000000" pitchFamily="65" charset="-120"/>
                <a:ea typeface="標楷體" panose="03000509000000000000" pitchFamily="65" charset="-120"/>
              </a:rPr>
              <a:t>F</a:t>
            </a:r>
            <a:r>
              <a:rPr lang="zh-TW" altLang="en-US" sz="1600" b="0" dirty="0">
                <a:solidFill>
                  <a:srgbClr val="FF0000"/>
                </a:solidFill>
                <a:latin typeface="標楷體" panose="03000509000000000000" pitchFamily="65" charset="-120"/>
                <a:ea typeface="標楷體" panose="03000509000000000000" pitchFamily="65" charset="-120"/>
              </a:rPr>
              <a:t>之建檔、報表編製與結報。</a:t>
            </a:r>
          </a:p>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收入、支出等傳票之編製、憑證、</a:t>
            </a:r>
            <a:r>
              <a:rPr lang="en-US" altLang="zh-TW" sz="1600" b="0" dirty="0">
                <a:latin typeface="標楷體" panose="03000509000000000000" pitchFamily="65" charset="-120"/>
                <a:ea typeface="標楷體" panose="03000509000000000000" pitchFamily="65" charset="-120"/>
              </a:rPr>
              <a:t/>
            </a:r>
            <a:br>
              <a:rPr lang="en-US" altLang="zh-TW" sz="1600" b="0" dirty="0">
                <a:latin typeface="標楷體" panose="03000509000000000000" pitchFamily="65" charset="-120"/>
                <a:ea typeface="標楷體" panose="03000509000000000000" pitchFamily="65" charset="-120"/>
              </a:rPr>
            </a:br>
            <a:r>
              <a:rPr lang="zh-TW" altLang="en-US" sz="1600" b="0" dirty="0">
                <a:latin typeface="標楷體" panose="03000509000000000000" pitchFamily="65" charset="-120"/>
                <a:ea typeface="標楷體" panose="03000509000000000000" pitchFamily="65" charset="-120"/>
              </a:rPr>
              <a:t>  帳簿、報表之整理及保管。</a:t>
            </a:r>
          </a:p>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兼辦統計業務。</a:t>
            </a:r>
          </a:p>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出納會計事務不定期之查核。</a:t>
            </a:r>
          </a:p>
        </p:txBody>
      </p:sp>
      <p:sp>
        <p:nvSpPr>
          <p:cNvPr id="13" name="向右箭號 12"/>
          <p:cNvSpPr/>
          <p:nvPr/>
        </p:nvSpPr>
        <p:spPr bwMode="auto">
          <a:xfrm>
            <a:off x="6524994" y="4760425"/>
            <a:ext cx="1740866" cy="1485980"/>
          </a:xfrm>
          <a:prstGeom prst="stripedRight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1" hangingPunct="1">
              <a:lnSpc>
                <a:spcPct val="80000"/>
              </a:lnSpc>
              <a:spcBef>
                <a:spcPts val="600"/>
              </a:spcBef>
              <a:defRPr/>
            </a:pPr>
            <a:endParaRPr lang="en-US" altLang="zh-TW" sz="1600" b="0" dirty="0">
              <a:latin typeface="標楷體" panose="03000509000000000000" pitchFamily="65" charset="-120"/>
              <a:ea typeface="標楷體" panose="03000509000000000000" pitchFamily="65" charset="-120"/>
            </a:endParaRPr>
          </a:p>
          <a:p>
            <a:pPr eaLnBrk="1" hangingPunct="1">
              <a:lnSpc>
                <a:spcPct val="80000"/>
              </a:lnSpc>
              <a:spcBef>
                <a:spcPts val="0"/>
              </a:spcBef>
              <a:defRPr/>
            </a:pPr>
            <a:r>
              <a:rPr lang="zh-TW" altLang="en-US" sz="1600" b="0" dirty="0">
                <a:latin typeface="標楷體" panose="03000509000000000000" pitchFamily="65" charset="-120"/>
                <a:ea typeface="標楷體" panose="03000509000000000000" pitchFamily="65" charset="-120"/>
              </a:rPr>
              <a:t>書記</a:t>
            </a:r>
            <a:r>
              <a:rPr lang="en-US" altLang="zh-TW" sz="1600" b="0" dirty="0">
                <a:latin typeface="標楷體" panose="03000509000000000000" pitchFamily="65" charset="-120"/>
                <a:ea typeface="標楷體" panose="03000509000000000000" pitchFamily="65" charset="-120"/>
              </a:rPr>
              <a:t>:</a:t>
            </a:r>
            <a:r>
              <a:rPr lang="zh-TW" altLang="en-US" sz="1600" b="0" dirty="0">
                <a:latin typeface="標楷體" panose="03000509000000000000" pitchFamily="65" charset="-120"/>
                <a:ea typeface="標楷體" panose="03000509000000000000" pitchFamily="65" charset="-120"/>
              </a:rPr>
              <a:t>吳俊穎</a:t>
            </a:r>
            <a:endParaRPr lang="en-US" altLang="zh-TW" sz="1600" b="0" dirty="0">
              <a:latin typeface="標楷體" panose="03000509000000000000" pitchFamily="65" charset="-120"/>
              <a:ea typeface="標楷體" panose="03000509000000000000" pitchFamily="65" charset="-120"/>
            </a:endParaRPr>
          </a:p>
          <a:p>
            <a:pPr eaLnBrk="1" hangingPunct="1">
              <a:lnSpc>
                <a:spcPct val="80000"/>
              </a:lnSpc>
              <a:spcBef>
                <a:spcPts val="0"/>
              </a:spcBef>
              <a:defRPr/>
            </a:pPr>
            <a:r>
              <a:rPr lang="zh-TW" altLang="en-US" sz="1600" b="0" dirty="0">
                <a:latin typeface="標楷體" panose="03000509000000000000" pitchFamily="65" charset="-120"/>
                <a:ea typeface="標楷體" panose="03000509000000000000" pitchFamily="65" charset="-120"/>
              </a:rPr>
              <a:t>分機</a:t>
            </a:r>
            <a:r>
              <a:rPr lang="en-US" altLang="zh-TW" sz="1600" b="0" dirty="0">
                <a:latin typeface="標楷體" panose="03000509000000000000" pitchFamily="65" charset="-120"/>
                <a:ea typeface="標楷體" panose="03000509000000000000" pitchFamily="65" charset="-120"/>
              </a:rPr>
              <a:t>:1605</a:t>
            </a:r>
          </a:p>
        </p:txBody>
      </p:sp>
      <p:sp>
        <p:nvSpPr>
          <p:cNvPr id="14" name="AutoShape 14"/>
          <p:cNvSpPr>
            <a:spLocks noChangeArrowheads="1"/>
          </p:cNvSpPr>
          <p:nvPr/>
        </p:nvSpPr>
        <p:spPr bwMode="auto">
          <a:xfrm>
            <a:off x="8363700" y="4782962"/>
            <a:ext cx="3519352" cy="1300773"/>
          </a:xfrm>
          <a:prstGeom prst="roundRect">
            <a:avLst>
              <a:gd name="adj" fmla="val 16667"/>
            </a:avLst>
          </a:prstGeom>
          <a:solidFill>
            <a:srgbClr val="FFFF99"/>
          </a:solidFill>
          <a:ln w="38100" cmpd="dbl">
            <a:solidFill>
              <a:schemeClr val="tx2"/>
            </a:solidFill>
            <a:round/>
            <a:headEnd/>
            <a:tailEnd/>
          </a:ln>
        </p:spPr>
        <p:txBody>
          <a:bodyPr wrap="square" lIns="17998" tIns="45716" rIns="17998" bIns="45716">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Verdan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Verdan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Verdan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Verdana" panose="020B0604030504040204" pitchFamily="34" charset="0"/>
              </a:defRPr>
            </a:lvl9pPr>
          </a:lstStyle>
          <a:p>
            <a:pPr eaLnBrk="1" hangingPunct="1">
              <a:buClrTx/>
              <a:buSzTx/>
              <a:buFontTx/>
              <a:buChar char="•"/>
            </a:pPr>
            <a:r>
              <a:rPr lang="zh-TW" altLang="en-US" sz="1600" b="0" dirty="0">
                <a:solidFill>
                  <a:srgbClr val="FF0000"/>
                </a:solidFill>
                <a:latin typeface="標楷體" panose="03000509000000000000" pitchFamily="65" charset="-120"/>
                <a:ea typeface="標楷體" panose="03000509000000000000" pitchFamily="65" charset="-120"/>
              </a:rPr>
              <a:t>憑證</a:t>
            </a:r>
            <a:r>
              <a:rPr lang="zh-TW" altLang="en-US" sz="1600" b="0" dirty="0">
                <a:latin typeface="標楷體" panose="03000509000000000000" pitchFamily="65" charset="-120"/>
                <a:ea typeface="標楷體" panose="03000509000000000000" pitchFamily="65" charset="-120"/>
              </a:rPr>
              <a:t>、帳簿、報表之登錄、分類、</a:t>
            </a:r>
            <a:r>
              <a:rPr lang="en-US" altLang="zh-TW" sz="1600" b="0" dirty="0">
                <a:latin typeface="標楷體" panose="03000509000000000000" pitchFamily="65" charset="-120"/>
                <a:ea typeface="標楷體" panose="03000509000000000000" pitchFamily="65" charset="-120"/>
              </a:rPr>
              <a:t/>
            </a:r>
            <a:br>
              <a:rPr lang="en-US" altLang="zh-TW" sz="1600" b="0" dirty="0">
                <a:latin typeface="標楷體" panose="03000509000000000000" pitchFamily="65" charset="-120"/>
                <a:ea typeface="標楷體" panose="03000509000000000000" pitchFamily="65" charset="-120"/>
              </a:rPr>
            </a:br>
            <a:r>
              <a:rPr lang="zh-TW" altLang="en-US" sz="1600" b="0" dirty="0">
                <a:latin typeface="標楷體" panose="03000509000000000000" pitchFamily="65" charset="-120"/>
                <a:ea typeface="標楷體" panose="03000509000000000000" pitchFamily="65" charset="-120"/>
              </a:rPr>
              <a:t>  裝訂、歸檔工作。</a:t>
            </a:r>
          </a:p>
          <a:p>
            <a:pPr eaLnBrk="1" hangingPunct="1">
              <a:buClrTx/>
              <a:buSzTx/>
              <a:buFontTx/>
              <a:buChar char="•"/>
            </a:pPr>
            <a:r>
              <a:rPr lang="zh-TW" altLang="en-US" sz="1600" b="0" dirty="0">
                <a:solidFill>
                  <a:srgbClr val="FF0000"/>
                </a:solidFill>
                <a:latin typeface="標楷體" panose="03000509000000000000" pitchFamily="65" charset="-120"/>
                <a:ea typeface="標楷體" panose="03000509000000000000" pitchFamily="65" charset="-120"/>
              </a:rPr>
              <a:t>線上公文系統管理</a:t>
            </a:r>
            <a:r>
              <a:rPr lang="zh-TW" altLang="en-US" sz="1600" b="0" dirty="0">
                <a:latin typeface="標楷體" panose="03000509000000000000" pitchFamily="65" charset="-120"/>
                <a:ea typeface="標楷體" panose="03000509000000000000" pitchFamily="65" charset="-120"/>
              </a:rPr>
              <a:t>。</a:t>
            </a:r>
            <a:endParaRPr lang="en-US" altLang="zh-TW" sz="1600" b="0" dirty="0">
              <a:latin typeface="標楷體" panose="03000509000000000000" pitchFamily="65" charset="-120"/>
              <a:ea typeface="標楷體" panose="03000509000000000000" pitchFamily="65" charset="-120"/>
            </a:endParaRPr>
          </a:p>
          <a:p>
            <a:pPr eaLnBrk="1" hangingPunct="1">
              <a:buClrTx/>
              <a:buSzTx/>
              <a:buFontTx/>
              <a:buChar char="•"/>
            </a:pPr>
            <a:r>
              <a:rPr lang="zh-TW" altLang="en-US" sz="1600" b="0" dirty="0">
                <a:latin typeface="標楷體" panose="03000509000000000000" pitchFamily="65" charset="-120"/>
                <a:ea typeface="標楷體" panose="03000509000000000000" pitchFamily="65" charset="-120"/>
              </a:rPr>
              <a:t>統一收據及收款收據管控登錄。</a:t>
            </a:r>
          </a:p>
        </p:txBody>
      </p:sp>
      <p:sp>
        <p:nvSpPr>
          <p:cNvPr id="6" name="投影片編號版面配置區 5"/>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2</a:t>
            </a:fld>
            <a:endParaRPr lang="en-US" altLang="zh-TW" spc="-50" dirty="0"/>
          </a:p>
        </p:txBody>
      </p:sp>
    </p:spTree>
    <p:extLst>
      <p:ext uri="{BB962C8B-B14F-4D97-AF65-F5344CB8AC3E}">
        <p14:creationId xmlns:p14="http://schemas.microsoft.com/office/powerpoint/2010/main" val="329787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4645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rgbClr val="7030A0"/>
                </a:solidFill>
                <a:latin typeface="標楷體" panose="03000509000000000000" pitchFamily="65" charset="-120"/>
                <a:ea typeface="標楷體" panose="03000509000000000000" pitchFamily="65" charset="-120"/>
              </a:rPr>
              <a:t>二、</a:t>
            </a:r>
            <a:r>
              <a:rPr spc="-20" dirty="0" err="1">
                <a:solidFill>
                  <a:srgbClr val="7030A0"/>
                </a:solidFill>
                <a:latin typeface="標楷體" panose="03000509000000000000" pitchFamily="65" charset="-120"/>
                <a:ea typeface="標楷體" panose="03000509000000000000" pitchFamily="65" charset="-120"/>
              </a:rPr>
              <a:t>一般經費動支原則</a:t>
            </a:r>
            <a:endParaRPr spc="-20" dirty="0">
              <a:solidFill>
                <a:srgbClr val="7030A0"/>
              </a:solidFill>
              <a:latin typeface="標楷體" panose="03000509000000000000" pitchFamily="65" charset="-120"/>
              <a:ea typeface="標楷體" panose="03000509000000000000" pitchFamily="65" charset="-120"/>
            </a:endParaRPr>
          </a:p>
        </p:txBody>
      </p:sp>
      <p:sp>
        <p:nvSpPr>
          <p:cNvPr id="6" name="object 3"/>
          <p:cNvSpPr txBox="1"/>
          <p:nvPr/>
        </p:nvSpPr>
        <p:spPr>
          <a:xfrm>
            <a:off x="2921543" y="1884861"/>
            <a:ext cx="8406856" cy="4077398"/>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r>
              <a:rPr sz="2600" spc="-45" dirty="0" err="1">
                <a:latin typeface="標楷體" panose="03000509000000000000" pitchFamily="65" charset="-120"/>
                <a:ea typeface="標楷體" panose="03000509000000000000" pitchFamily="65" charset="-120"/>
                <a:cs typeface="標楷體"/>
              </a:rPr>
              <a:t>所有經費動支</a:t>
            </a:r>
            <a:r>
              <a:rPr lang="zh-TW" altLang="en-US" sz="2600" spc="-45" dirty="0">
                <a:latin typeface="標楷體" panose="03000509000000000000" pitchFamily="65" charset="-120"/>
                <a:ea typeface="標楷體" panose="03000509000000000000" pitchFamily="65" charset="-120"/>
                <a:cs typeface="標楷體"/>
              </a:rPr>
              <a:t>均</a:t>
            </a:r>
            <a:r>
              <a:rPr sz="2600" spc="-45" dirty="0" err="1">
                <a:latin typeface="標楷體" panose="03000509000000000000" pitchFamily="65" charset="-120"/>
                <a:ea typeface="標楷體" panose="03000509000000000000" pitchFamily="65" charset="-120"/>
                <a:cs typeface="標楷體"/>
              </a:rPr>
              <a:t>須先有</a:t>
            </a:r>
            <a:r>
              <a:rPr sz="2600" spc="-45" dirty="0" err="1">
                <a:solidFill>
                  <a:srgbClr val="00B0F0"/>
                </a:solidFill>
                <a:latin typeface="標楷體" panose="03000509000000000000" pitchFamily="65" charset="-120"/>
                <a:ea typeface="標楷體" panose="03000509000000000000" pitchFamily="65" charset="-120"/>
                <a:cs typeface="標楷體"/>
              </a:rPr>
              <a:t>經費來源</a:t>
            </a:r>
            <a:r>
              <a:rPr lang="zh-TW" altLang="en-US" sz="2600" spc="-45" dirty="0">
                <a:latin typeface="標楷體" panose="03000509000000000000" pitchFamily="65" charset="-120"/>
                <a:ea typeface="標楷體" panose="03000509000000000000" pitchFamily="65" charset="-120"/>
                <a:cs typeface="標楷體"/>
              </a:rPr>
              <a:t>，</a:t>
            </a:r>
            <a:r>
              <a:rPr sz="2600" spc="-45" dirty="0" err="1">
                <a:latin typeface="標楷體" panose="03000509000000000000" pitchFamily="65" charset="-120"/>
                <a:ea typeface="標楷體" panose="03000509000000000000" pitchFamily="65" charset="-120"/>
                <a:cs typeface="標楷體"/>
              </a:rPr>
              <a:t>再辦理請購</a:t>
            </a:r>
            <a:r>
              <a:rPr lang="zh-TW" altLang="en-US" sz="2600" spc="-45" dirty="0">
                <a:latin typeface="標楷體" panose="03000509000000000000" pitchFamily="65" charset="-120"/>
                <a:ea typeface="標楷體" panose="03000509000000000000" pitchFamily="65" charset="-120"/>
                <a:cs typeface="標楷體"/>
              </a:rPr>
              <a:t>、驗收</a:t>
            </a:r>
            <a:r>
              <a:rPr sz="2600" spc="-45" dirty="0">
                <a:latin typeface="標楷體" panose="03000509000000000000" pitchFamily="65" charset="-120"/>
                <a:ea typeface="標楷體" panose="03000509000000000000" pitchFamily="65" charset="-120"/>
                <a:cs typeface="標楷體"/>
              </a:rPr>
              <a:t>、</a:t>
            </a:r>
            <a:r>
              <a:rPr sz="2600" spc="-45" dirty="0" err="1">
                <a:latin typeface="標楷體" panose="03000509000000000000" pitchFamily="65" charset="-120"/>
                <a:ea typeface="標楷體" panose="03000509000000000000" pitchFamily="65" charset="-120"/>
                <a:cs typeface="標楷體"/>
              </a:rPr>
              <a:t>核銷</a:t>
            </a:r>
            <a:r>
              <a:rPr lang="zh-TW" altLang="en-US" sz="2600" spc="-45" dirty="0">
                <a:latin typeface="標楷體" panose="03000509000000000000" pitchFamily="65" charset="-120"/>
                <a:ea typeface="標楷體" panose="03000509000000000000" pitchFamily="65" charset="-120"/>
                <a:cs typeface="標楷體"/>
              </a:rPr>
              <a:t>等</a:t>
            </a:r>
            <a:r>
              <a:rPr sz="2600" spc="-45" dirty="0" err="1">
                <a:latin typeface="標楷體" panose="03000509000000000000" pitchFamily="65" charset="-120"/>
                <a:ea typeface="標楷體" panose="03000509000000000000" pitchFamily="65" charset="-120"/>
                <a:cs typeface="標楷體"/>
              </a:rPr>
              <a:t>事宜</a:t>
            </a:r>
            <a:r>
              <a:rPr lang="zh-TW" altLang="en-US" sz="2600" spc="-45" dirty="0">
                <a:latin typeface="標楷體" panose="03000509000000000000" pitchFamily="65" charset="-120"/>
                <a:ea typeface="標楷體" panose="03000509000000000000" pitchFamily="65" charset="-120"/>
                <a:cs typeface="標楷體"/>
              </a:rPr>
              <a:t>。</a:t>
            </a:r>
            <a:endParaRPr lang="en-US" altLang="zh-TW" sz="2600" spc="-45" dirty="0">
              <a:latin typeface="標楷體" panose="03000509000000000000" pitchFamily="65" charset="-120"/>
              <a:ea typeface="標楷體" panose="03000509000000000000" pitchFamily="65" charset="-120"/>
              <a:cs typeface="標楷體"/>
            </a:endParaRPr>
          </a:p>
          <a:p>
            <a:pPr marL="571500" indent="-571500">
              <a:spcBef>
                <a:spcPts val="95"/>
              </a:spcBef>
              <a:buFont typeface="Wingdings" panose="05000000000000000000" pitchFamily="2" charset="2"/>
              <a:buChar char="l"/>
            </a:pPr>
            <a:r>
              <a:rPr lang="zh-TW" altLang="en-US" sz="2600" dirty="0">
                <a:latin typeface="標楷體" panose="03000509000000000000" pitchFamily="65" charset="-120"/>
                <a:ea typeface="標楷體" panose="03000509000000000000" pitchFamily="65" charset="-120"/>
                <a:cs typeface="標楷體"/>
              </a:rPr>
              <a:t>各項經費簽案應敘明經費來源</a:t>
            </a:r>
            <a:r>
              <a:rPr lang="zh-TW" altLang="en-US" sz="2600" dirty="0">
                <a:solidFill>
                  <a:srgbClr val="00B0F0"/>
                </a:solidFill>
                <a:latin typeface="標楷體" panose="03000509000000000000" pitchFamily="65" charset="-120"/>
                <a:ea typeface="標楷體" panose="03000509000000000000" pitchFamily="65" charset="-120"/>
                <a:cs typeface="標楷體"/>
              </a:rPr>
              <a:t>加會主計室</a:t>
            </a:r>
            <a:r>
              <a:rPr lang="zh-TW" altLang="en-US" sz="2600" dirty="0">
                <a:latin typeface="標楷體" panose="03000509000000000000" pitchFamily="65" charset="-120"/>
                <a:ea typeface="標楷體" panose="03000509000000000000" pitchFamily="65" charset="-120"/>
                <a:cs typeface="標楷體"/>
              </a:rPr>
              <a:t>以利控帳</a:t>
            </a:r>
            <a:r>
              <a:rPr lang="zh-TW" altLang="en-US" sz="2600" spc="-15" dirty="0">
                <a:latin typeface="標楷體" panose="03000509000000000000" pitchFamily="65" charset="-120"/>
                <a:ea typeface="標楷體" panose="03000509000000000000" pitchFamily="65" charset="-120"/>
                <a:cs typeface="標楷體"/>
              </a:rPr>
              <a:t>。</a:t>
            </a:r>
            <a:endParaRPr lang="en-US" altLang="zh-TW" sz="2600" spc="-45" dirty="0">
              <a:latin typeface="標楷體" panose="03000509000000000000" pitchFamily="65" charset="-120"/>
              <a:ea typeface="標楷體" panose="03000509000000000000" pitchFamily="65" charset="-120"/>
              <a:cs typeface="標楷體"/>
            </a:endParaRPr>
          </a:p>
          <a:p>
            <a:pPr marL="571500" indent="-571500">
              <a:spcBef>
                <a:spcPts val="95"/>
              </a:spcBef>
              <a:buFont typeface="Wingdings" panose="05000000000000000000" pitchFamily="2" charset="2"/>
              <a:buChar char="l"/>
            </a:pPr>
            <a:r>
              <a:rPr lang="zh-TW" altLang="en-US" sz="2600" spc="125" dirty="0">
                <a:latin typeface="標楷體" panose="03000509000000000000" pitchFamily="65" charset="-120"/>
                <a:ea typeface="標楷體" panose="03000509000000000000" pitchFamily="65" charset="-120"/>
                <a:cs typeface="標楷體"/>
              </a:rPr>
              <a:t>主計室依</a:t>
            </a:r>
            <a:r>
              <a:rPr lang="zh-TW" altLang="en-US" sz="2600" spc="50" dirty="0">
                <a:latin typeface="標楷體" panose="03000509000000000000" pitchFamily="65" charset="-120"/>
                <a:ea typeface="標楷體" panose="03000509000000000000" pitchFamily="65" charset="-120"/>
                <a:cs typeface="標楷體"/>
              </a:rPr>
              <a:t>相關法規辦理經費申請</a:t>
            </a:r>
            <a:r>
              <a:rPr lang="zh-TW" altLang="en-US" sz="2600" spc="170" dirty="0">
                <a:latin typeface="標楷體" panose="03000509000000000000" pitchFamily="65" charset="-120"/>
                <a:ea typeface="標楷體" panose="03000509000000000000" pitchFamily="65" charset="-120"/>
                <a:cs typeface="標楷體"/>
              </a:rPr>
              <a:t>審核、核銷等之</a:t>
            </a:r>
            <a:r>
              <a:rPr lang="zh-TW" altLang="en-US" sz="2600" spc="-15" dirty="0">
                <a:latin typeface="標楷體" panose="03000509000000000000" pitchFamily="65" charset="-120"/>
                <a:ea typeface="標楷體" panose="03000509000000000000" pitchFamily="65" charset="-120"/>
                <a:cs typeface="標楷體"/>
              </a:rPr>
              <a:t>內部審核作業。</a:t>
            </a:r>
            <a:endParaRPr lang="en-US" altLang="zh-TW" sz="2600" spc="-15" dirty="0">
              <a:latin typeface="標楷體" panose="03000509000000000000" pitchFamily="65" charset="-120"/>
              <a:ea typeface="標楷體" panose="03000509000000000000" pitchFamily="65" charset="-120"/>
              <a:cs typeface="標楷體"/>
            </a:endParaRPr>
          </a:p>
          <a:p>
            <a:pPr marL="571500" indent="-571500">
              <a:spcBef>
                <a:spcPts val="95"/>
              </a:spcBef>
              <a:buFont typeface="Wingdings" panose="05000000000000000000" pitchFamily="2" charset="2"/>
              <a:buChar char="l"/>
            </a:pPr>
            <a:r>
              <a:rPr lang="zh-TW" altLang="en-US" sz="2600" spc="-5" dirty="0">
                <a:latin typeface="標楷體" panose="03000509000000000000" pitchFamily="65" charset="-120"/>
                <a:ea typeface="標楷體" panose="03000509000000000000" pitchFamily="65" charset="-120"/>
                <a:cs typeface="標楷體"/>
              </a:rPr>
              <a:t>業務單位</a:t>
            </a:r>
            <a:r>
              <a:rPr lang="zh-TW" altLang="en-US" sz="2600" spc="-20" dirty="0">
                <a:latin typeface="標楷體" panose="03000509000000000000" pitchFamily="65" charset="-120"/>
                <a:ea typeface="標楷體" panose="03000509000000000000" pitchFamily="65" charset="-120"/>
                <a:cs typeface="標楷體"/>
              </a:rPr>
              <a:t>應本誠信</a:t>
            </a:r>
            <a:r>
              <a:rPr lang="zh-TW" altLang="en-US" sz="2600" spc="-15" dirty="0">
                <a:latin typeface="標楷體" panose="03000509000000000000" pitchFamily="65" charset="-120"/>
                <a:ea typeface="標楷體" panose="03000509000000000000" pitchFamily="65" charset="-120"/>
                <a:cs typeface="標楷體"/>
              </a:rPr>
              <a:t>原則，辦理採購核銷作業</a:t>
            </a:r>
            <a:r>
              <a:rPr lang="en-US" altLang="zh-TW" sz="2600" spc="-15" dirty="0">
                <a:latin typeface="標楷體" panose="03000509000000000000" pitchFamily="65" charset="-120"/>
                <a:ea typeface="標楷體" panose="03000509000000000000" pitchFamily="65" charset="-120"/>
                <a:cs typeface="標楷體"/>
              </a:rPr>
              <a:t>(</a:t>
            </a:r>
            <a:r>
              <a:rPr lang="zh-TW" altLang="en-US" sz="2600" spc="-15" dirty="0">
                <a:latin typeface="標楷體" panose="03000509000000000000" pitchFamily="65" charset="-120"/>
                <a:ea typeface="標楷體" panose="03000509000000000000" pitchFamily="65" charset="-120"/>
                <a:cs typeface="標楷體"/>
              </a:rPr>
              <a:t>必須確實辦理完成、交貨並</a:t>
            </a:r>
            <a:r>
              <a:rPr lang="zh-TW" altLang="en-US" sz="2600" spc="-15" dirty="0">
                <a:solidFill>
                  <a:srgbClr val="00B0F0"/>
                </a:solidFill>
                <a:latin typeface="標楷體" panose="03000509000000000000" pitchFamily="65" charset="-120"/>
                <a:ea typeface="標楷體" panose="03000509000000000000" pitchFamily="65" charset="-120"/>
                <a:cs typeface="標楷體"/>
              </a:rPr>
              <a:t>完成驗收程序方能黏貼發票或收據申請付款</a:t>
            </a:r>
            <a:r>
              <a:rPr lang="en-US" altLang="zh-TW" sz="2600" spc="-15" dirty="0">
                <a:latin typeface="標楷體" panose="03000509000000000000" pitchFamily="65" charset="-120"/>
                <a:ea typeface="標楷體" panose="03000509000000000000" pitchFamily="65" charset="-120"/>
                <a:cs typeface="標楷體"/>
              </a:rPr>
              <a:t>)</a:t>
            </a:r>
            <a:r>
              <a:rPr lang="zh-TW" altLang="en-US" sz="2600" spc="-15" dirty="0">
                <a:latin typeface="標楷體" panose="03000509000000000000" pitchFamily="65" charset="-120"/>
                <a:ea typeface="標楷體" panose="03000509000000000000" pitchFamily="65" charset="-120"/>
                <a:cs typeface="標楷體"/>
              </a:rPr>
              <a:t>，並</a:t>
            </a:r>
            <a:r>
              <a:rPr lang="zh-TW" altLang="en-US" sz="2600" spc="-25" dirty="0">
                <a:latin typeface="標楷體" panose="03000509000000000000" pitchFamily="65" charset="-120"/>
                <a:ea typeface="標楷體" panose="03000509000000000000" pitchFamily="65" charset="-120"/>
                <a:cs typeface="標楷體"/>
              </a:rPr>
              <a:t>對所提</a:t>
            </a:r>
            <a:r>
              <a:rPr lang="zh-TW" altLang="en-US" sz="2600" spc="-10" dirty="0">
                <a:latin typeface="標楷體" panose="03000509000000000000" pitchFamily="65" charset="-120"/>
                <a:ea typeface="標楷體" panose="03000509000000000000" pitchFamily="65" charset="-120"/>
                <a:cs typeface="標楷體"/>
              </a:rPr>
              <a:t>出之支出憑證</a:t>
            </a:r>
            <a:r>
              <a:rPr lang="zh-TW" altLang="en-US" sz="2600" spc="-20" dirty="0">
                <a:latin typeface="標楷體" panose="03000509000000000000" pitchFamily="65" charset="-120"/>
                <a:ea typeface="標楷體" panose="03000509000000000000" pitchFamily="65" charset="-120"/>
                <a:cs typeface="標楷體"/>
              </a:rPr>
              <a:t>真實性負責</a:t>
            </a:r>
            <a:r>
              <a:rPr lang="zh-TW" altLang="en-US" sz="2600" spc="-35" dirty="0">
                <a:latin typeface="標楷體" panose="03000509000000000000" pitchFamily="65" charset="-120"/>
                <a:ea typeface="標楷體" panose="03000509000000000000" pitchFamily="65" charset="-120"/>
                <a:cs typeface="標楷體"/>
              </a:rPr>
              <a:t>。</a:t>
            </a:r>
            <a:endParaRPr lang="en-US" altLang="zh-TW" sz="2600" spc="-35" dirty="0">
              <a:latin typeface="標楷體" panose="03000509000000000000" pitchFamily="65" charset="-120"/>
              <a:ea typeface="標楷體" panose="03000509000000000000" pitchFamily="65" charset="-120"/>
              <a:cs typeface="標楷體"/>
            </a:endParaRPr>
          </a:p>
          <a:p>
            <a:pPr marL="571500" indent="-571500">
              <a:spcBef>
                <a:spcPts val="95"/>
              </a:spcBef>
              <a:buFont typeface="Wingdings" panose="05000000000000000000" pitchFamily="2" charset="2"/>
              <a:buChar char="l"/>
            </a:pPr>
            <a:r>
              <a:rPr lang="zh-TW" altLang="en-US" sz="2600" dirty="0">
                <a:latin typeface="標楷體" panose="03000509000000000000" pitchFamily="65" charset="-120"/>
                <a:ea typeface="標楷體" panose="03000509000000000000" pitchFamily="65" charset="-120"/>
                <a:cs typeface="標楷體"/>
              </a:rPr>
              <a:t>採購勿化整為零</a:t>
            </a:r>
            <a:r>
              <a:rPr lang="en-US" altLang="zh-TW" sz="2600" spc="-5" dirty="0">
                <a:latin typeface="標楷體" panose="03000509000000000000" pitchFamily="65" charset="-120"/>
                <a:ea typeface="標楷體" panose="03000509000000000000" pitchFamily="65" charset="-120"/>
                <a:cs typeface="標楷體"/>
              </a:rPr>
              <a:t>(</a:t>
            </a:r>
            <a:r>
              <a:rPr lang="zh-TW" altLang="en-US" sz="2600" spc="-5" dirty="0">
                <a:latin typeface="標楷體" panose="03000509000000000000" pitchFamily="65" charset="-120"/>
                <a:ea typeface="標楷體" panose="03000509000000000000" pitchFamily="65" charset="-120"/>
                <a:cs typeface="標楷體"/>
              </a:rPr>
              <a:t>不得規避採購程序</a:t>
            </a:r>
            <a:r>
              <a:rPr lang="en-US" altLang="zh-TW" sz="2600" spc="-5" dirty="0">
                <a:latin typeface="標楷體" panose="03000509000000000000" pitchFamily="65" charset="-120"/>
                <a:ea typeface="標楷體" panose="03000509000000000000" pitchFamily="65" charset="-120"/>
                <a:cs typeface="標楷體"/>
              </a:rPr>
              <a:t>)</a:t>
            </a:r>
            <a:r>
              <a:rPr lang="zh-TW" altLang="en-US" sz="2600" spc="-5" dirty="0">
                <a:latin typeface="標楷體" panose="03000509000000000000" pitchFamily="65" charset="-120"/>
                <a:ea typeface="標楷體" panose="03000509000000000000" pitchFamily="65" charset="-120"/>
                <a:cs typeface="標楷體"/>
              </a:rPr>
              <a:t>。</a:t>
            </a:r>
            <a:endParaRPr lang="en-US" altLang="zh-TW" sz="2600" spc="-5" dirty="0">
              <a:latin typeface="標楷體" panose="03000509000000000000" pitchFamily="65" charset="-120"/>
              <a:ea typeface="標楷體" panose="03000509000000000000" pitchFamily="65" charset="-120"/>
              <a:cs typeface="標楷體"/>
            </a:endParaRPr>
          </a:p>
          <a:p>
            <a:pPr marL="571500" indent="-571500">
              <a:spcBef>
                <a:spcPts val="95"/>
              </a:spcBef>
              <a:buFont typeface="Wingdings" panose="05000000000000000000" pitchFamily="2" charset="2"/>
              <a:buChar char="l"/>
            </a:pPr>
            <a:endParaRPr lang="en-US" altLang="zh-TW" sz="2600" spc="-15" dirty="0">
              <a:latin typeface="標楷體" panose="03000509000000000000" pitchFamily="65" charset="-120"/>
              <a:ea typeface="標楷體" panose="03000509000000000000" pitchFamily="65" charset="-120"/>
              <a:cs typeface="標楷體"/>
            </a:endParaRPr>
          </a:p>
        </p:txBody>
      </p:sp>
    </p:spTree>
    <p:extLst>
      <p:ext uri="{BB962C8B-B14F-4D97-AF65-F5344CB8AC3E}">
        <p14:creationId xmlns:p14="http://schemas.microsoft.com/office/powerpoint/2010/main" val="2960478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3121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rgbClr val="7030A0"/>
                </a:solidFill>
                <a:latin typeface="標楷體" panose="03000509000000000000" pitchFamily="65" charset="-120"/>
                <a:ea typeface="標楷體" panose="03000509000000000000" pitchFamily="65" charset="-120"/>
              </a:rPr>
              <a:t>二、</a:t>
            </a:r>
            <a:r>
              <a:rPr spc="-20" dirty="0" err="1">
                <a:solidFill>
                  <a:srgbClr val="7030A0"/>
                </a:solidFill>
                <a:latin typeface="標楷體" panose="03000509000000000000" pitchFamily="65" charset="-120"/>
                <a:ea typeface="標楷體" panose="03000509000000000000" pitchFamily="65" charset="-120"/>
              </a:rPr>
              <a:t>一般經費動支原則</a:t>
            </a:r>
            <a:endParaRPr spc="-20" dirty="0">
              <a:solidFill>
                <a:srgbClr val="7030A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sp>
        <p:nvSpPr>
          <p:cNvPr id="4" name="矩形 3"/>
          <p:cNvSpPr/>
          <p:nvPr/>
        </p:nvSpPr>
        <p:spPr>
          <a:xfrm>
            <a:off x="2049985" y="1440937"/>
            <a:ext cx="3122732" cy="2905924"/>
          </a:xfrm>
          <a:prstGeom prst="rect">
            <a:avLst/>
          </a:prstGeom>
        </p:spPr>
        <p:txBody>
          <a:bodyPr wrap="square">
            <a:spAutoFit/>
          </a:bodyPr>
          <a:lstStyle/>
          <a:p>
            <a:pPr marL="527685" indent="-514984">
              <a:lnSpc>
                <a:spcPct val="100000"/>
              </a:lnSpc>
              <a:spcBef>
                <a:spcPts val="105"/>
              </a:spcBef>
              <a:buClr>
                <a:srgbClr val="FE8637"/>
              </a:buClr>
              <a:buFont typeface="Wingdings"/>
              <a:buChar char=""/>
              <a:tabLst>
                <a:tab pos="527685" algn="l"/>
              </a:tabLst>
            </a:pPr>
            <a:r>
              <a:rPr lang="zh-TW" altLang="en-US" sz="2600" u="sng" spc="-25" dirty="0">
                <a:solidFill>
                  <a:srgbClr val="00B0F0"/>
                </a:solidFill>
                <a:latin typeface="標楷體" panose="03000509000000000000" pitchFamily="65" charset="-120"/>
                <a:ea typeface="標楷體" panose="03000509000000000000" pitchFamily="65" charset="-120"/>
              </a:rPr>
              <a:t>支出憑證種類</a:t>
            </a:r>
            <a:endParaRPr lang="en-US" altLang="zh-TW" sz="2600" u="sng" spc="-15" dirty="0">
              <a:solidFill>
                <a:srgbClr val="00B0F0"/>
              </a:solidFill>
              <a:latin typeface="標楷體" panose="03000509000000000000" pitchFamily="65" charset="-120"/>
              <a:ea typeface="標楷體" panose="03000509000000000000" pitchFamily="65" charset="-120"/>
              <a:cs typeface="標楷體"/>
            </a:endParaRPr>
          </a:p>
          <a:p>
            <a:pPr marL="12701">
              <a:lnSpc>
                <a:spcPct val="100000"/>
              </a:lnSpc>
              <a:spcBef>
                <a:spcPts val="105"/>
              </a:spcBef>
              <a:buClr>
                <a:srgbClr val="FE8637"/>
              </a:buClr>
              <a:tabLst>
                <a:tab pos="527685" algn="l"/>
              </a:tabLst>
            </a:pPr>
            <a:r>
              <a:rPr lang="en-US" altLang="zh-TW" sz="2600" spc="-15" dirty="0">
                <a:latin typeface="標楷體" panose="03000509000000000000" pitchFamily="65" charset="-120"/>
                <a:ea typeface="標楷體" panose="03000509000000000000" pitchFamily="65" charset="-120"/>
                <a:cs typeface="標楷體"/>
              </a:rPr>
              <a:t>1.</a:t>
            </a:r>
            <a:r>
              <a:rPr lang="zh-TW" altLang="en-US" sz="2600" spc="-15" dirty="0">
                <a:latin typeface="標楷體" panose="03000509000000000000" pitchFamily="65" charset="-120"/>
                <a:ea typeface="標楷體" panose="03000509000000000000" pitchFamily="65" charset="-120"/>
                <a:cs typeface="標楷體"/>
              </a:rPr>
              <a:t>二聯式統一發票</a:t>
            </a:r>
            <a:endParaRPr lang="zh-TW" altLang="en-US" sz="2600" dirty="0">
              <a:latin typeface="標楷體" panose="03000509000000000000" pitchFamily="65" charset="-120"/>
              <a:ea typeface="標楷體" panose="03000509000000000000" pitchFamily="65" charset="-120"/>
              <a:cs typeface="標楷體"/>
            </a:endParaRPr>
          </a:p>
          <a:p>
            <a:pPr marL="12701">
              <a:lnSpc>
                <a:spcPct val="100000"/>
              </a:lnSpc>
              <a:buClr>
                <a:srgbClr val="FE8637"/>
              </a:buClr>
              <a:tabLst>
                <a:tab pos="527685" algn="l"/>
              </a:tabLst>
            </a:pPr>
            <a:r>
              <a:rPr lang="en-US" altLang="zh-TW" sz="2600" spc="-15" dirty="0">
                <a:latin typeface="標楷體" panose="03000509000000000000" pitchFamily="65" charset="-120"/>
                <a:ea typeface="標楷體" panose="03000509000000000000" pitchFamily="65" charset="-120"/>
                <a:cs typeface="標楷體"/>
              </a:rPr>
              <a:t>2.</a:t>
            </a:r>
            <a:r>
              <a:rPr lang="zh-TW" altLang="en-US" sz="2600" spc="-15" dirty="0">
                <a:latin typeface="標楷體" panose="03000509000000000000" pitchFamily="65" charset="-120"/>
                <a:ea typeface="標楷體" panose="03000509000000000000" pitchFamily="65" charset="-120"/>
                <a:cs typeface="標楷體"/>
              </a:rPr>
              <a:t>三聯式統一發票</a:t>
            </a:r>
            <a:endParaRPr lang="zh-TW" altLang="en-US" sz="2600" dirty="0">
              <a:latin typeface="標楷體" panose="03000509000000000000" pitchFamily="65" charset="-120"/>
              <a:ea typeface="標楷體" panose="03000509000000000000" pitchFamily="65" charset="-120"/>
              <a:cs typeface="標楷體"/>
            </a:endParaRPr>
          </a:p>
          <a:p>
            <a:pPr marL="12701">
              <a:lnSpc>
                <a:spcPct val="100000"/>
              </a:lnSpc>
              <a:buClr>
                <a:srgbClr val="FE8637"/>
              </a:buClr>
              <a:tabLst>
                <a:tab pos="527685" algn="l"/>
              </a:tabLst>
            </a:pPr>
            <a:r>
              <a:rPr lang="en-US" altLang="zh-TW" sz="2600" spc="-15" dirty="0">
                <a:latin typeface="標楷體" panose="03000509000000000000" pitchFamily="65" charset="-120"/>
                <a:ea typeface="標楷體" panose="03000509000000000000" pitchFamily="65" charset="-120"/>
                <a:cs typeface="標楷體"/>
              </a:rPr>
              <a:t>3.</a:t>
            </a:r>
            <a:r>
              <a:rPr lang="zh-TW" altLang="en-US" sz="2600" spc="-15" dirty="0">
                <a:latin typeface="標楷體" panose="03000509000000000000" pitchFamily="65" charset="-120"/>
                <a:ea typeface="標楷體" panose="03000509000000000000" pitchFamily="65" charset="-120"/>
                <a:cs typeface="標楷體"/>
              </a:rPr>
              <a:t>收銀機統一發票</a:t>
            </a:r>
            <a:endParaRPr lang="zh-TW" altLang="en-US" sz="2600" dirty="0">
              <a:latin typeface="標楷體" panose="03000509000000000000" pitchFamily="65" charset="-120"/>
              <a:ea typeface="標楷體" panose="03000509000000000000" pitchFamily="65" charset="-120"/>
              <a:cs typeface="標楷體"/>
            </a:endParaRPr>
          </a:p>
          <a:p>
            <a:pPr marL="12701">
              <a:lnSpc>
                <a:spcPct val="100000"/>
              </a:lnSpc>
              <a:buClr>
                <a:srgbClr val="FE8637"/>
              </a:buClr>
              <a:tabLst>
                <a:tab pos="527685" algn="l"/>
              </a:tabLst>
            </a:pPr>
            <a:r>
              <a:rPr lang="en-US" altLang="zh-TW" sz="2600" spc="-15" dirty="0">
                <a:latin typeface="標楷體" panose="03000509000000000000" pitchFamily="65" charset="-120"/>
                <a:ea typeface="標楷體" panose="03000509000000000000" pitchFamily="65" charset="-120"/>
                <a:cs typeface="標楷體"/>
              </a:rPr>
              <a:t>4.</a:t>
            </a:r>
            <a:r>
              <a:rPr lang="zh-TW" altLang="en-US" sz="2600" spc="-15" dirty="0">
                <a:latin typeface="標楷體" panose="03000509000000000000" pitchFamily="65" charset="-120"/>
                <a:ea typeface="標楷體" panose="03000509000000000000" pitchFamily="65" charset="-120"/>
                <a:cs typeface="標楷體"/>
              </a:rPr>
              <a:t>電子發票</a:t>
            </a:r>
            <a:endParaRPr lang="zh-TW" altLang="en-US" sz="2600" dirty="0">
              <a:latin typeface="標楷體" panose="03000509000000000000" pitchFamily="65" charset="-120"/>
              <a:ea typeface="標楷體" panose="03000509000000000000" pitchFamily="65" charset="-120"/>
              <a:cs typeface="標楷體"/>
            </a:endParaRPr>
          </a:p>
          <a:p>
            <a:pPr marL="12701">
              <a:lnSpc>
                <a:spcPct val="100000"/>
              </a:lnSpc>
              <a:buClr>
                <a:srgbClr val="FE8637"/>
              </a:buClr>
              <a:tabLst>
                <a:tab pos="527685" algn="l"/>
              </a:tabLst>
            </a:pPr>
            <a:r>
              <a:rPr lang="en-US" altLang="zh-TW" sz="2600" spc="-15" dirty="0">
                <a:latin typeface="標楷體" panose="03000509000000000000" pitchFamily="65" charset="-120"/>
                <a:ea typeface="標楷體" panose="03000509000000000000" pitchFamily="65" charset="-120"/>
                <a:cs typeface="標楷體"/>
              </a:rPr>
              <a:t>5.</a:t>
            </a:r>
            <a:r>
              <a:rPr lang="zh-TW" altLang="en-US" sz="2600" spc="-15" dirty="0">
                <a:latin typeface="標楷體" panose="03000509000000000000" pitchFamily="65" charset="-120"/>
                <a:ea typeface="標楷體" panose="03000509000000000000" pitchFamily="65" charset="-120"/>
                <a:cs typeface="標楷體"/>
              </a:rPr>
              <a:t>普通收據</a:t>
            </a:r>
            <a:endParaRPr lang="zh-TW" altLang="en-US" sz="2600" dirty="0">
              <a:latin typeface="標楷體" panose="03000509000000000000" pitchFamily="65" charset="-120"/>
              <a:ea typeface="標楷體" panose="03000509000000000000" pitchFamily="65" charset="-120"/>
              <a:cs typeface="標楷體"/>
            </a:endParaRPr>
          </a:p>
          <a:p>
            <a:pPr marL="12701">
              <a:lnSpc>
                <a:spcPct val="100000"/>
              </a:lnSpc>
              <a:buClr>
                <a:srgbClr val="FE8637"/>
              </a:buClr>
              <a:tabLst>
                <a:tab pos="527685" algn="l"/>
              </a:tabLst>
            </a:pPr>
            <a:r>
              <a:rPr lang="en-US" altLang="zh-TW" sz="2600" spc="-20" dirty="0">
                <a:latin typeface="標楷體" panose="03000509000000000000" pitchFamily="65" charset="-120"/>
                <a:ea typeface="標楷體" panose="03000509000000000000" pitchFamily="65" charset="-120"/>
                <a:cs typeface="標楷體"/>
              </a:rPr>
              <a:t>6.</a:t>
            </a:r>
            <a:r>
              <a:rPr lang="zh-TW" altLang="en-US" sz="2600" spc="-20" dirty="0">
                <a:latin typeface="標楷體" panose="03000509000000000000" pitchFamily="65" charset="-120"/>
                <a:ea typeface="標楷體" panose="03000509000000000000" pitchFamily="65" charset="-120"/>
                <a:cs typeface="標楷體"/>
              </a:rPr>
              <a:t>個人領款收據</a:t>
            </a:r>
            <a:endParaRPr lang="zh-TW" altLang="en-US" sz="2600" dirty="0">
              <a:latin typeface="標楷體" panose="03000509000000000000" pitchFamily="65" charset="-120"/>
              <a:ea typeface="標楷體" panose="03000509000000000000" pitchFamily="65" charset="-120"/>
              <a:cs typeface="標楷體"/>
            </a:endParaRPr>
          </a:p>
        </p:txBody>
      </p:sp>
      <p:sp>
        <p:nvSpPr>
          <p:cNvPr id="27" name="矩形 26"/>
          <p:cNvSpPr/>
          <p:nvPr/>
        </p:nvSpPr>
        <p:spPr>
          <a:xfrm>
            <a:off x="5430551" y="1297693"/>
            <a:ext cx="5729681" cy="4752583"/>
          </a:xfrm>
          <a:prstGeom prst="rect">
            <a:avLst/>
          </a:prstGeom>
        </p:spPr>
        <p:txBody>
          <a:bodyPr wrap="square">
            <a:spAutoFit/>
          </a:bodyPr>
          <a:lstStyle/>
          <a:p>
            <a:pPr marL="469900" indent="-457200">
              <a:lnSpc>
                <a:spcPct val="100000"/>
              </a:lnSpc>
              <a:spcBef>
                <a:spcPts val="409"/>
              </a:spcBef>
              <a:buClr>
                <a:srgbClr val="FE8637"/>
              </a:buClr>
              <a:buSzPct val="68750"/>
              <a:buFont typeface="Wingdings" panose="05000000000000000000" pitchFamily="2" charset="2"/>
              <a:buChar char="u"/>
              <a:tabLst>
                <a:tab pos="469265" algn="l"/>
              </a:tabLst>
            </a:pPr>
            <a:r>
              <a:rPr lang="zh-TW" altLang="en-US" sz="2600" u="sng" spc="-45" dirty="0">
                <a:solidFill>
                  <a:srgbClr val="00B0F0"/>
                </a:solidFill>
                <a:latin typeface="標楷體" panose="03000509000000000000" pitchFamily="65" charset="-120"/>
                <a:ea typeface="標楷體" panose="03000509000000000000" pitchFamily="65" charset="-120"/>
              </a:rPr>
              <a:t>支出憑證應記明下列事項</a:t>
            </a:r>
            <a:endParaRPr lang="en-US" altLang="zh-TW" sz="2600" u="sng" dirty="0">
              <a:solidFill>
                <a:srgbClr val="00B0F0"/>
              </a:solidFill>
              <a:latin typeface="標楷體" panose="03000509000000000000" pitchFamily="65" charset="-120"/>
              <a:ea typeface="標楷體" panose="03000509000000000000" pitchFamily="65" charset="-120"/>
              <a:cs typeface="標楷體"/>
            </a:endParaRPr>
          </a:p>
          <a:p>
            <a:pPr marL="12700">
              <a:lnSpc>
                <a:spcPct val="100000"/>
              </a:lnSpc>
              <a:spcBef>
                <a:spcPts val="409"/>
              </a:spcBef>
              <a:buClr>
                <a:srgbClr val="FE8637"/>
              </a:buClr>
              <a:buSzPct val="68750"/>
              <a:tabLst>
                <a:tab pos="469265" algn="l"/>
              </a:tabLst>
            </a:pPr>
            <a:r>
              <a:rPr lang="en-US" altLang="zh-TW" sz="2600" dirty="0">
                <a:latin typeface="標楷體" panose="03000509000000000000" pitchFamily="65" charset="-120"/>
                <a:ea typeface="標楷體" panose="03000509000000000000" pitchFamily="65" charset="-120"/>
                <a:cs typeface="標楷體"/>
              </a:rPr>
              <a:t>1.</a:t>
            </a:r>
            <a:r>
              <a:rPr lang="zh-TW" altLang="en-US" sz="2400" dirty="0">
                <a:latin typeface="標楷體" panose="03000509000000000000" pitchFamily="65" charset="-120"/>
                <a:ea typeface="標楷體" panose="03000509000000000000" pitchFamily="65" charset="-120"/>
                <a:cs typeface="標楷體"/>
              </a:rPr>
              <a:t>紙本統一發票（或收據）之買受人須為</a:t>
            </a:r>
            <a:r>
              <a:rPr lang="zh-TW" altLang="en-US" sz="2400" spc="-5" dirty="0">
                <a:latin typeface="標楷體" panose="03000509000000000000" pitchFamily="65" charset="-120"/>
                <a:ea typeface="標楷體" panose="03000509000000000000" pitchFamily="65" charset="-120"/>
                <a:cs typeface="標楷體"/>
              </a:rPr>
              <a:t>「國立澎湖科技大學」及統編</a:t>
            </a:r>
            <a:r>
              <a:rPr lang="zh-TW" altLang="en-US" sz="2400" dirty="0">
                <a:latin typeface="標楷體" panose="03000509000000000000" pitchFamily="65" charset="-120"/>
                <a:ea typeface="標楷體" panose="03000509000000000000" pitchFamily="65" charset="-120"/>
                <a:cs typeface="標楷體"/>
              </a:rPr>
              <a:t>「</a:t>
            </a:r>
            <a:r>
              <a:rPr lang="en-US" altLang="zh-TW" sz="2400" dirty="0">
                <a:latin typeface="標楷體" panose="03000509000000000000" pitchFamily="65" charset="-120"/>
                <a:ea typeface="標楷體" panose="03000509000000000000" pitchFamily="65" charset="-120"/>
                <a:cs typeface="標楷體"/>
              </a:rPr>
              <a:t>77187931</a:t>
            </a:r>
            <a:r>
              <a:rPr lang="zh-TW" altLang="en-US" sz="2400" spc="-50" dirty="0">
                <a:latin typeface="標楷體" panose="03000509000000000000" pitchFamily="65" charset="-120"/>
                <a:ea typeface="標楷體" panose="03000509000000000000" pitchFamily="65" charset="-120"/>
                <a:cs typeface="標楷體"/>
              </a:rPr>
              <a:t>」，</a:t>
            </a:r>
            <a:r>
              <a:rPr lang="zh-TW" altLang="en-US" sz="2400" dirty="0">
                <a:latin typeface="標楷體" panose="03000509000000000000" pitchFamily="65" charset="-120"/>
                <a:ea typeface="標楷體" panose="03000509000000000000" pitchFamily="65" charset="-120"/>
                <a:cs typeface="標楷體"/>
              </a:rPr>
              <a:t>加蓋商號之發票章或收據章</a:t>
            </a:r>
            <a:r>
              <a:rPr lang="zh-TW" altLang="en-US" sz="2400" spc="-50" dirty="0">
                <a:latin typeface="標楷體" panose="03000509000000000000" pitchFamily="65" charset="-120"/>
                <a:ea typeface="標楷體" panose="03000509000000000000" pitchFamily="65" charset="-120"/>
                <a:cs typeface="標楷體"/>
              </a:rPr>
              <a:t>。 </a:t>
            </a:r>
            <a:endParaRPr lang="zh-TW" altLang="en-US" sz="2400" dirty="0">
              <a:latin typeface="標楷體" panose="03000509000000000000" pitchFamily="65" charset="-120"/>
              <a:ea typeface="標楷體" panose="03000509000000000000" pitchFamily="65" charset="-120"/>
              <a:cs typeface="標楷體"/>
            </a:endParaRPr>
          </a:p>
          <a:p>
            <a:pPr marL="12700">
              <a:lnSpc>
                <a:spcPct val="100000"/>
              </a:lnSpc>
              <a:spcBef>
                <a:spcPts val="310"/>
              </a:spcBef>
              <a:buClr>
                <a:srgbClr val="FE8637"/>
              </a:buClr>
              <a:buSzPct val="68750"/>
              <a:tabLst>
                <a:tab pos="469265" algn="l"/>
              </a:tabLst>
            </a:pPr>
            <a:r>
              <a:rPr lang="en-US" altLang="zh-TW" sz="2400" dirty="0">
                <a:latin typeface="標楷體" panose="03000509000000000000" pitchFamily="65" charset="-120"/>
                <a:ea typeface="標楷體" panose="03000509000000000000" pitchFamily="65" charset="-120"/>
                <a:cs typeface="標楷體"/>
              </a:rPr>
              <a:t>2.</a:t>
            </a:r>
            <a:r>
              <a:rPr lang="zh-TW" altLang="en-US" sz="2400" dirty="0">
                <a:latin typeface="標楷體" panose="03000509000000000000" pitchFamily="65" charset="-120"/>
                <a:ea typeface="標楷體" panose="03000509000000000000" pitchFamily="65" charset="-120"/>
                <a:cs typeface="標楷體"/>
              </a:rPr>
              <a:t>收銀機統一發票須登載本校統編「</a:t>
            </a:r>
            <a:r>
              <a:rPr lang="en-US" altLang="zh-TW" sz="2400" dirty="0">
                <a:latin typeface="標楷體" panose="03000509000000000000" pitchFamily="65" charset="-120"/>
                <a:ea typeface="標楷體" panose="03000509000000000000" pitchFamily="65" charset="-120"/>
                <a:cs typeface="標楷體"/>
              </a:rPr>
              <a:t>77187931</a:t>
            </a:r>
            <a:r>
              <a:rPr lang="zh-TW" altLang="en-US" sz="2400" spc="-50" dirty="0">
                <a:latin typeface="標楷體" panose="03000509000000000000" pitchFamily="65" charset="-120"/>
                <a:ea typeface="標楷體" panose="03000509000000000000" pitchFamily="65" charset="-120"/>
                <a:cs typeface="標楷體"/>
              </a:rPr>
              <a:t>」。</a:t>
            </a:r>
            <a:endParaRPr lang="en-US" altLang="zh-TW" sz="2400" spc="-50" dirty="0">
              <a:latin typeface="標楷體" panose="03000509000000000000" pitchFamily="65" charset="-120"/>
              <a:ea typeface="標楷體" panose="03000509000000000000" pitchFamily="65" charset="-120"/>
              <a:cs typeface="標楷體"/>
            </a:endParaRPr>
          </a:p>
          <a:p>
            <a:pPr marL="12700">
              <a:lnSpc>
                <a:spcPct val="100000"/>
              </a:lnSpc>
              <a:spcBef>
                <a:spcPts val="310"/>
              </a:spcBef>
              <a:buClr>
                <a:srgbClr val="FE8637"/>
              </a:buClr>
              <a:buSzPct val="68750"/>
              <a:tabLst>
                <a:tab pos="469265" algn="l"/>
              </a:tabLst>
            </a:pPr>
            <a:r>
              <a:rPr lang="en-US" altLang="zh-TW" sz="2400" spc="-50" dirty="0">
                <a:latin typeface="標楷體" panose="03000509000000000000" pitchFamily="65" charset="-120"/>
                <a:ea typeface="標楷體" panose="03000509000000000000" pitchFamily="65" charset="-120"/>
                <a:cs typeface="標楷體"/>
              </a:rPr>
              <a:t>3.</a:t>
            </a:r>
            <a:r>
              <a:rPr lang="zh-TW" altLang="en-US" sz="2400" spc="-50" dirty="0">
                <a:latin typeface="標楷體" panose="03000509000000000000" pitchFamily="65" charset="-120"/>
                <a:ea typeface="標楷體" panose="03000509000000000000" pitchFamily="65" charset="-120"/>
                <a:cs typeface="標楷體"/>
              </a:rPr>
              <a:t>於網路上預訂出差住宿或其他註冊等記得登錄</a:t>
            </a:r>
            <a:r>
              <a:rPr lang="zh-TW" altLang="en-US" sz="2400" dirty="0">
                <a:latin typeface="標楷體" panose="03000509000000000000" pitchFamily="65" charset="-120"/>
                <a:ea typeface="標楷體" panose="03000509000000000000" pitchFamily="65" charset="-120"/>
                <a:cs typeface="標楷體"/>
              </a:rPr>
              <a:t>發票抬頭</a:t>
            </a:r>
            <a:r>
              <a:rPr lang="zh-TW" altLang="en-US" sz="2400" spc="-5" dirty="0">
                <a:latin typeface="標楷體" panose="03000509000000000000" pitchFamily="65" charset="-120"/>
                <a:ea typeface="標楷體" panose="03000509000000000000" pitchFamily="65" charset="-120"/>
                <a:cs typeface="標楷體"/>
              </a:rPr>
              <a:t>「國立澎湖科技大學」</a:t>
            </a:r>
            <a:r>
              <a:rPr lang="en-US" altLang="zh-TW" sz="2400" spc="-5" dirty="0">
                <a:latin typeface="標楷體" panose="03000509000000000000" pitchFamily="65" charset="-120"/>
                <a:ea typeface="標楷體" panose="03000509000000000000" pitchFamily="65" charset="-120"/>
                <a:cs typeface="標楷體"/>
              </a:rPr>
              <a:t>(</a:t>
            </a:r>
            <a:r>
              <a:rPr lang="zh-TW" altLang="en-US" sz="2400" spc="-5" dirty="0">
                <a:latin typeface="標楷體" panose="03000509000000000000" pitchFamily="65" charset="-120"/>
                <a:ea typeface="標楷體" panose="03000509000000000000" pitchFamily="65" charset="-120"/>
                <a:cs typeface="標楷體"/>
              </a:rPr>
              <a:t>不是個人</a:t>
            </a:r>
            <a:r>
              <a:rPr lang="en-US" altLang="zh-TW" sz="2400" spc="-5" dirty="0">
                <a:latin typeface="標楷體" panose="03000509000000000000" pitchFamily="65" charset="-120"/>
                <a:ea typeface="標楷體" panose="03000509000000000000" pitchFamily="65" charset="-120"/>
                <a:cs typeface="標楷體"/>
              </a:rPr>
              <a:t>)</a:t>
            </a:r>
            <a:r>
              <a:rPr lang="zh-TW" altLang="en-US" sz="2400" spc="-5" dirty="0">
                <a:latin typeface="標楷體" panose="03000509000000000000" pitchFamily="65" charset="-120"/>
                <a:ea typeface="標楷體" panose="03000509000000000000" pitchFamily="65" charset="-120"/>
                <a:cs typeface="標楷體"/>
              </a:rPr>
              <a:t>及統編</a:t>
            </a:r>
            <a:r>
              <a:rPr lang="zh-TW" altLang="en-US" sz="2400" dirty="0">
                <a:latin typeface="標楷體" panose="03000509000000000000" pitchFamily="65" charset="-120"/>
                <a:ea typeface="標楷體" panose="03000509000000000000" pitchFamily="65" charset="-120"/>
                <a:cs typeface="標楷體"/>
              </a:rPr>
              <a:t>「</a:t>
            </a:r>
            <a:r>
              <a:rPr lang="en-US" altLang="zh-TW" sz="2400" dirty="0">
                <a:latin typeface="標楷體" panose="03000509000000000000" pitchFamily="65" charset="-120"/>
                <a:ea typeface="標楷體" panose="03000509000000000000" pitchFamily="65" charset="-120"/>
                <a:cs typeface="標楷體"/>
              </a:rPr>
              <a:t>77187931</a:t>
            </a:r>
            <a:r>
              <a:rPr lang="zh-TW" altLang="en-US" sz="2400" spc="-50" dirty="0">
                <a:latin typeface="標楷體" panose="03000509000000000000" pitchFamily="65" charset="-120"/>
                <a:ea typeface="標楷體" panose="03000509000000000000" pitchFamily="65" charset="-120"/>
                <a:cs typeface="標楷體"/>
              </a:rPr>
              <a:t>」。</a:t>
            </a:r>
            <a:endParaRPr lang="en-US" altLang="zh-TW" sz="2400" spc="-50" dirty="0">
              <a:latin typeface="標楷體" panose="03000509000000000000" pitchFamily="65" charset="-120"/>
              <a:ea typeface="標楷體" panose="03000509000000000000" pitchFamily="65" charset="-120"/>
              <a:cs typeface="標楷體"/>
            </a:endParaRPr>
          </a:p>
          <a:p>
            <a:pPr marL="12700">
              <a:lnSpc>
                <a:spcPct val="100000"/>
              </a:lnSpc>
              <a:spcBef>
                <a:spcPts val="310"/>
              </a:spcBef>
              <a:buClr>
                <a:srgbClr val="FE8637"/>
              </a:buClr>
              <a:buSzPct val="68750"/>
              <a:tabLst>
                <a:tab pos="469265" algn="l"/>
              </a:tabLst>
            </a:pPr>
            <a:r>
              <a:rPr lang="en-US" altLang="zh-TW" sz="2400" spc="-5" dirty="0">
                <a:latin typeface="標楷體" panose="03000509000000000000" pitchFamily="65" charset="-120"/>
                <a:ea typeface="標楷體" panose="03000509000000000000" pitchFamily="65" charset="-120"/>
                <a:cs typeface="標楷體"/>
              </a:rPr>
              <a:t>4.</a:t>
            </a:r>
            <a:r>
              <a:rPr lang="zh-TW" altLang="en-US" sz="2400" spc="-5" dirty="0">
                <a:latin typeface="標楷體" panose="03000509000000000000" pitchFamily="65" charset="-120"/>
                <a:ea typeface="標楷體" panose="03000509000000000000" pitchFamily="65" charset="-120"/>
                <a:cs typeface="標楷體"/>
              </a:rPr>
              <a:t>開立存於載具之發票仍須請廠商輸入</a:t>
            </a:r>
            <a:r>
              <a:rPr lang="zh-TW" altLang="en-US" sz="2400" dirty="0">
                <a:latin typeface="標楷體" panose="03000509000000000000" pitchFamily="65" charset="-120"/>
                <a:ea typeface="標楷體" panose="03000509000000000000" pitchFamily="65" charset="-120"/>
                <a:cs typeface="標楷體"/>
              </a:rPr>
              <a:t>本校統編「</a:t>
            </a:r>
            <a:r>
              <a:rPr lang="en-US" altLang="zh-TW" sz="2400" dirty="0">
                <a:latin typeface="標楷體" panose="03000509000000000000" pitchFamily="65" charset="-120"/>
                <a:ea typeface="標楷體" panose="03000509000000000000" pitchFamily="65" charset="-120"/>
                <a:cs typeface="標楷體"/>
              </a:rPr>
              <a:t>77187931</a:t>
            </a:r>
            <a:r>
              <a:rPr lang="zh-TW" altLang="en-US" sz="2400" spc="-50" dirty="0">
                <a:latin typeface="標楷體" panose="03000509000000000000" pitchFamily="65" charset="-120"/>
                <a:ea typeface="標楷體" panose="03000509000000000000" pitchFamily="65" charset="-120"/>
                <a:cs typeface="標楷體"/>
              </a:rPr>
              <a:t>」</a:t>
            </a:r>
            <a:r>
              <a:rPr lang="zh-TW" altLang="en-US" sz="2400" spc="-5" dirty="0">
                <a:latin typeface="標楷體" panose="03000509000000000000" pitchFamily="65" charset="-120"/>
                <a:ea typeface="標楷體" panose="03000509000000000000" pitchFamily="65" charset="-120"/>
                <a:cs typeface="標楷體"/>
              </a:rPr>
              <a:t>。</a:t>
            </a:r>
            <a:endParaRPr lang="zh-TW" altLang="en-US" sz="2400" dirty="0">
              <a:latin typeface="標楷體" panose="03000509000000000000" pitchFamily="65" charset="-120"/>
              <a:ea typeface="標楷體" panose="03000509000000000000" pitchFamily="65" charset="-120"/>
              <a:cs typeface="標楷體"/>
            </a:endParaRPr>
          </a:p>
        </p:txBody>
      </p:sp>
      <p:sp>
        <p:nvSpPr>
          <p:cNvPr id="29" name="投影片編號版面配置區 28"/>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4</a:t>
            </a:fld>
            <a:endParaRPr lang="en-US" altLang="zh-TW" spc="-50" dirty="0"/>
          </a:p>
        </p:txBody>
      </p:sp>
    </p:spTree>
    <p:extLst>
      <p:ext uri="{BB962C8B-B14F-4D97-AF65-F5344CB8AC3E}">
        <p14:creationId xmlns:p14="http://schemas.microsoft.com/office/powerpoint/2010/main" val="48513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838200" y="277369"/>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rgbClr val="C00000"/>
                </a:solidFill>
                <a:latin typeface="標楷體" panose="03000509000000000000" pitchFamily="65" charset="-120"/>
                <a:ea typeface="標楷體" panose="03000509000000000000" pitchFamily="65" charset="-120"/>
              </a:rPr>
              <a:t>三、國內出差旅費報支規定</a:t>
            </a:r>
            <a:endParaRPr spc="-20" dirty="0">
              <a:solidFill>
                <a:srgbClr val="C0000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sp>
        <p:nvSpPr>
          <p:cNvPr id="4" name="矩形 3"/>
          <p:cNvSpPr/>
          <p:nvPr/>
        </p:nvSpPr>
        <p:spPr>
          <a:xfrm>
            <a:off x="2863895" y="1661070"/>
            <a:ext cx="8489905" cy="3924151"/>
          </a:xfrm>
          <a:prstGeom prst="rect">
            <a:avLst/>
          </a:prstGeom>
        </p:spPr>
        <p:txBody>
          <a:bodyPr wrap="square">
            <a:spAutoFit/>
          </a:bodyPr>
          <a:lstStyle/>
          <a:p>
            <a:pPr marL="285115" indent="-272415">
              <a:lnSpc>
                <a:spcPct val="100000"/>
              </a:lnSpc>
              <a:spcBef>
                <a:spcPts val="700"/>
              </a:spcBef>
              <a:buClr>
                <a:srgbClr val="FE8637"/>
              </a:buClr>
              <a:buSzPct val="68750"/>
              <a:buFont typeface="Wingdings"/>
              <a:buChar char=""/>
              <a:tabLst>
                <a:tab pos="285115" algn="l"/>
              </a:tabLst>
            </a:pPr>
            <a:r>
              <a:rPr lang="zh-TW" altLang="en-US" sz="2600" dirty="0">
                <a:latin typeface="標楷體" panose="03000509000000000000" pitchFamily="65" charset="-120"/>
                <a:ea typeface="標楷體" panose="03000509000000000000" pitchFamily="65" charset="-120"/>
                <a:cs typeface="標楷體"/>
              </a:rPr>
              <a:t>依據</a:t>
            </a:r>
            <a:r>
              <a:rPr lang="zh-TW" altLang="en-US" sz="2600" dirty="0">
                <a:latin typeface="標楷體" panose="03000509000000000000" pitchFamily="65" charset="-120"/>
                <a:ea typeface="標楷體" panose="03000509000000000000" pitchFamily="65" charset="-120"/>
                <a:cs typeface="新細明體"/>
              </a:rPr>
              <a:t>：</a:t>
            </a:r>
            <a:r>
              <a:rPr lang="zh-TW" altLang="en-US" sz="2600" spc="-5" dirty="0">
                <a:latin typeface="標楷體" panose="03000509000000000000" pitchFamily="65" charset="-120"/>
                <a:ea typeface="標楷體" panose="03000509000000000000" pitchFamily="65" charset="-120"/>
                <a:cs typeface="標楷體"/>
              </a:rPr>
              <a:t>國內出差旅費報支要點。</a:t>
            </a:r>
            <a:endParaRPr lang="zh-TW" altLang="en-US" sz="2600" dirty="0">
              <a:latin typeface="標楷體" panose="03000509000000000000" pitchFamily="65" charset="-120"/>
              <a:ea typeface="標楷體" panose="03000509000000000000" pitchFamily="65" charset="-120"/>
              <a:cs typeface="標楷體"/>
            </a:endParaRPr>
          </a:p>
          <a:p>
            <a:pPr marL="285115" indent="-272415">
              <a:lnSpc>
                <a:spcPct val="100000"/>
              </a:lnSpc>
              <a:spcBef>
                <a:spcPts val="600"/>
              </a:spcBef>
              <a:buClr>
                <a:srgbClr val="FE8637"/>
              </a:buClr>
              <a:buSzPct val="68750"/>
              <a:buFont typeface="Wingdings"/>
              <a:buChar char=""/>
              <a:tabLst>
                <a:tab pos="285115" algn="l"/>
              </a:tabLst>
            </a:pPr>
            <a:r>
              <a:rPr lang="zh-TW" altLang="en-US" sz="2600" dirty="0">
                <a:latin typeface="標楷體" panose="03000509000000000000" pitchFamily="65" charset="-120"/>
                <a:ea typeface="標楷體" panose="03000509000000000000" pitchFamily="65" charset="-120"/>
                <a:cs typeface="標楷體"/>
              </a:rPr>
              <a:t>旅費分為交通費、住宿費及雜費</a:t>
            </a:r>
            <a:r>
              <a:rPr lang="zh-TW" altLang="en-US" sz="2600" spc="-5" dirty="0">
                <a:latin typeface="標楷體" panose="03000509000000000000" pitchFamily="65" charset="-120"/>
                <a:ea typeface="標楷體" panose="03000509000000000000" pitchFamily="65" charset="-120"/>
                <a:cs typeface="標楷體"/>
              </a:rPr>
              <a:t>。</a:t>
            </a:r>
            <a:endParaRPr lang="en-US" altLang="zh-TW" sz="2600" dirty="0">
              <a:latin typeface="標楷體" panose="03000509000000000000" pitchFamily="65" charset="-120"/>
              <a:ea typeface="標楷體" panose="03000509000000000000" pitchFamily="65" charset="-120"/>
              <a:cs typeface="標楷體"/>
            </a:endParaRPr>
          </a:p>
          <a:p>
            <a:pPr marL="285115" indent="-272415">
              <a:lnSpc>
                <a:spcPct val="100000"/>
              </a:lnSpc>
              <a:spcBef>
                <a:spcPts val="600"/>
              </a:spcBef>
              <a:buClr>
                <a:srgbClr val="FE8637"/>
              </a:buClr>
              <a:buSzPct val="68750"/>
              <a:buFont typeface="Wingdings"/>
              <a:buChar char=""/>
              <a:tabLst>
                <a:tab pos="285115" algn="l"/>
              </a:tabLst>
            </a:pPr>
            <a:r>
              <a:rPr lang="zh-TW" altLang="en-US" sz="2600" dirty="0">
                <a:latin typeface="標楷體" panose="03000509000000000000" pitchFamily="65" charset="-120"/>
                <a:ea typeface="標楷體" panose="03000509000000000000" pitchFamily="65" charset="-120"/>
                <a:cs typeface="標楷體"/>
              </a:rPr>
              <a:t>交通費</a:t>
            </a:r>
            <a:r>
              <a:rPr lang="zh-TW" altLang="en-US" sz="2600" spc="-5" dirty="0">
                <a:latin typeface="標楷體" panose="03000509000000000000" pitchFamily="65" charset="-120"/>
                <a:ea typeface="標楷體" panose="03000509000000000000" pitchFamily="65" charset="-120"/>
                <a:cs typeface="標楷體"/>
              </a:rPr>
              <a:t>包括出差順路行程中必須搭乘之飛機、高鐵、船舶</a:t>
            </a:r>
            <a:r>
              <a:rPr lang="zh-TW" altLang="en-US" sz="2600" dirty="0">
                <a:latin typeface="標楷體" panose="03000509000000000000" pitchFamily="65" charset="-120"/>
                <a:ea typeface="標楷體" panose="03000509000000000000" pitchFamily="65" charset="-120"/>
                <a:cs typeface="標楷體"/>
              </a:rPr>
              <a:t>、汽車、火車、捷運等費用</a:t>
            </a:r>
            <a:r>
              <a:rPr lang="zh-TW" altLang="en-US" sz="2600" dirty="0">
                <a:solidFill>
                  <a:srgbClr val="FF0000"/>
                </a:solidFill>
                <a:latin typeface="標楷體" panose="03000509000000000000" pitchFamily="65" charset="-120"/>
                <a:ea typeface="標楷體" panose="03000509000000000000" pitchFamily="65" charset="-120"/>
                <a:cs typeface="標楷體"/>
              </a:rPr>
              <a:t>，</a:t>
            </a:r>
            <a:r>
              <a:rPr lang="zh-TW" altLang="en-US" sz="2600" dirty="0">
                <a:solidFill>
                  <a:srgbClr val="00B0F0"/>
                </a:solidFill>
                <a:latin typeface="標楷體" panose="03000509000000000000" pitchFamily="65" charset="-120"/>
                <a:ea typeface="標楷體" panose="03000509000000000000" pitchFamily="65" charset="-120"/>
                <a:cs typeface="標楷體"/>
              </a:rPr>
              <a:t>均覈實報支</a:t>
            </a:r>
            <a:r>
              <a:rPr lang="zh-TW" altLang="en-US" sz="2600" dirty="0">
                <a:latin typeface="標楷體" panose="03000509000000000000" pitchFamily="65" charset="-120"/>
                <a:ea typeface="標楷體" panose="03000509000000000000" pitchFamily="65" charset="-120"/>
                <a:cs typeface="標楷體"/>
              </a:rPr>
              <a:t>；</a:t>
            </a:r>
            <a:r>
              <a:rPr lang="zh-TW" altLang="en-US" sz="2600" spc="-15" dirty="0">
                <a:latin typeface="標楷體" panose="03000509000000000000" pitchFamily="65" charset="-120"/>
                <a:ea typeface="標楷體" panose="03000509000000000000" pitchFamily="65" charset="-120"/>
                <a:cs typeface="標楷體"/>
              </a:rPr>
              <a:t>搭乘</a:t>
            </a:r>
            <a:r>
              <a:rPr lang="zh-TW" altLang="en-US" sz="2600" spc="-15" dirty="0">
                <a:solidFill>
                  <a:srgbClr val="00B0F0"/>
                </a:solidFill>
                <a:latin typeface="標楷體" panose="03000509000000000000" pitchFamily="65" charset="-120"/>
                <a:ea typeface="標楷體" panose="03000509000000000000" pitchFamily="65" charset="-120"/>
                <a:cs typeface="標楷體"/>
              </a:rPr>
              <a:t>飛機</a:t>
            </a:r>
            <a:r>
              <a:rPr lang="zh-TW" altLang="en-US" sz="2600" dirty="0">
                <a:solidFill>
                  <a:srgbClr val="00B0F0"/>
                </a:solidFill>
                <a:latin typeface="標楷體" panose="03000509000000000000" pitchFamily="65" charset="-120"/>
                <a:ea typeface="標楷體" panose="03000509000000000000" pitchFamily="65" charset="-120"/>
                <a:cs typeface="標楷體"/>
              </a:rPr>
              <a:t>、高鐵、座（艙）</a:t>
            </a:r>
            <a:r>
              <a:rPr lang="zh-TW" altLang="en-US" sz="2600" spc="-5" dirty="0">
                <a:solidFill>
                  <a:srgbClr val="00B0F0"/>
                </a:solidFill>
                <a:latin typeface="標楷體" panose="03000509000000000000" pitchFamily="65" charset="-120"/>
                <a:ea typeface="標楷體" panose="03000509000000000000" pitchFamily="65" charset="-120"/>
                <a:cs typeface="標楷體"/>
              </a:rPr>
              <a:t>位有分等之船舶</a:t>
            </a:r>
            <a:r>
              <a:rPr lang="zh-TW" altLang="en-US" sz="2600" spc="-5" dirty="0">
                <a:latin typeface="標楷體" panose="03000509000000000000" pitchFamily="65" charset="-120"/>
                <a:ea typeface="標楷體" panose="03000509000000000000" pitchFamily="65" charset="-120"/>
                <a:cs typeface="標楷體"/>
              </a:rPr>
              <a:t>者</a:t>
            </a:r>
            <a:r>
              <a:rPr lang="en-US" altLang="zh-TW" sz="2600" spc="-5" dirty="0">
                <a:latin typeface="標楷體" panose="03000509000000000000" pitchFamily="65" charset="-120"/>
                <a:ea typeface="標楷體" panose="03000509000000000000" pitchFamily="65" charset="-120"/>
                <a:cs typeface="標楷體"/>
              </a:rPr>
              <a:t>(</a:t>
            </a:r>
            <a:r>
              <a:rPr lang="zh-TW" altLang="en-US" sz="2600" spc="-5" dirty="0">
                <a:latin typeface="標楷體" panose="03000509000000000000" pitchFamily="65" charset="-120"/>
                <a:ea typeface="標楷體" panose="03000509000000000000" pitchFamily="65" charset="-120"/>
                <a:cs typeface="標楷體"/>
              </a:rPr>
              <a:t>除校長</a:t>
            </a:r>
            <a:r>
              <a:rPr lang="en-US" altLang="zh-TW" sz="2600" spc="-5" dirty="0">
                <a:latin typeface="標楷體" panose="03000509000000000000" pitchFamily="65" charset="-120"/>
                <a:ea typeface="標楷體" panose="03000509000000000000" pitchFamily="65" charset="-120"/>
                <a:cs typeface="標楷體"/>
              </a:rPr>
              <a:t>14</a:t>
            </a:r>
            <a:r>
              <a:rPr lang="zh-TW" altLang="en-US" sz="2600" spc="-5" dirty="0">
                <a:latin typeface="標楷體" panose="03000509000000000000" pitchFamily="65" charset="-120"/>
                <a:ea typeface="標楷體" panose="03000509000000000000" pitchFamily="65" charset="-120"/>
                <a:cs typeface="標楷體"/>
              </a:rPr>
              <a:t>職等可核銷商務等級外其餘人員都是標準或經濟等級</a:t>
            </a:r>
            <a:r>
              <a:rPr lang="en-US" altLang="zh-TW" sz="2600" spc="-5" dirty="0">
                <a:latin typeface="標楷體" panose="03000509000000000000" pitchFamily="65" charset="-120"/>
                <a:ea typeface="標楷體" panose="03000509000000000000" pitchFamily="65" charset="-120"/>
                <a:cs typeface="標楷體"/>
              </a:rPr>
              <a:t>)</a:t>
            </a:r>
            <a:r>
              <a:rPr lang="zh-TW" altLang="en-US" sz="2600" spc="-5" dirty="0">
                <a:latin typeface="標楷體" panose="03000509000000000000" pitchFamily="65" charset="-120"/>
                <a:ea typeface="標楷體" panose="03000509000000000000" pitchFamily="65" charset="-120"/>
                <a:cs typeface="標楷體"/>
              </a:rPr>
              <a:t>，</a:t>
            </a:r>
            <a:r>
              <a:rPr lang="zh-TW" altLang="en-US" sz="2600" spc="-5" dirty="0">
                <a:solidFill>
                  <a:srgbClr val="00B0F0"/>
                </a:solidFill>
                <a:latin typeface="標楷體" panose="03000509000000000000" pitchFamily="65" charset="-120"/>
                <a:ea typeface="標楷體" panose="03000509000000000000" pitchFamily="65" charset="-120"/>
                <a:cs typeface="標楷體"/>
              </a:rPr>
              <a:t>應檢附</a:t>
            </a:r>
            <a:r>
              <a:rPr lang="zh-TW" altLang="en-US" sz="2600" spc="-5" dirty="0">
                <a:latin typeface="標楷體" panose="03000509000000000000" pitchFamily="65" charset="-120"/>
                <a:ea typeface="標楷體" panose="03000509000000000000" pitchFamily="65" charset="-120"/>
                <a:cs typeface="標楷體"/>
              </a:rPr>
              <a:t>票根或</a:t>
            </a:r>
            <a:r>
              <a:rPr lang="zh-TW" altLang="en-US" sz="2600" dirty="0">
                <a:solidFill>
                  <a:srgbClr val="00B0F0"/>
                </a:solidFill>
                <a:latin typeface="標楷體" panose="03000509000000000000" pitchFamily="65" charset="-120"/>
                <a:ea typeface="標楷體" panose="03000509000000000000" pitchFamily="65" charset="-120"/>
                <a:cs typeface="標楷體"/>
              </a:rPr>
              <a:t>購票證明文件</a:t>
            </a:r>
            <a:r>
              <a:rPr lang="zh-TW" altLang="en-US" sz="2600" dirty="0">
                <a:latin typeface="標楷體" panose="03000509000000000000" pitchFamily="65" charset="-120"/>
                <a:ea typeface="標楷體" panose="03000509000000000000" pitchFamily="65" charset="-120"/>
                <a:cs typeface="標楷體"/>
              </a:rPr>
              <a:t>。</a:t>
            </a:r>
            <a:endParaRPr lang="en-US" altLang="zh-TW" sz="2600" dirty="0">
              <a:latin typeface="標楷體" panose="03000509000000000000" pitchFamily="65" charset="-120"/>
              <a:ea typeface="標楷體" panose="03000509000000000000" pitchFamily="65" charset="-120"/>
              <a:cs typeface="標楷體"/>
            </a:endParaRPr>
          </a:p>
          <a:p>
            <a:pPr marL="285115" indent="-272415">
              <a:lnSpc>
                <a:spcPct val="100000"/>
              </a:lnSpc>
              <a:spcBef>
                <a:spcPts val="600"/>
              </a:spcBef>
              <a:buClr>
                <a:srgbClr val="FE8637"/>
              </a:buClr>
              <a:buSzPct val="68750"/>
              <a:buFont typeface="Wingdings"/>
              <a:buChar char=""/>
              <a:tabLst>
                <a:tab pos="285115" algn="l"/>
              </a:tabLst>
            </a:pPr>
            <a:r>
              <a:rPr lang="zh-TW" altLang="en-US" sz="2600" spc="-5" dirty="0">
                <a:solidFill>
                  <a:srgbClr val="00B0F0"/>
                </a:solidFill>
                <a:latin typeface="標楷體" panose="03000509000000000000" pitchFamily="65" charset="-120"/>
                <a:ea typeface="標楷體" panose="03000509000000000000" pitchFamily="65" charset="-120"/>
              </a:rPr>
              <a:t>駕駛自用</a:t>
            </a:r>
            <a:r>
              <a:rPr lang="zh-TW" altLang="en-US" sz="2600" spc="-5" dirty="0">
                <a:latin typeface="標楷體" panose="03000509000000000000" pitchFamily="65" charset="-120"/>
                <a:ea typeface="標楷體" panose="03000509000000000000" pitchFamily="65" charset="-120"/>
              </a:rPr>
              <a:t>汽車、機車出差者，按必要順路路程之公里數各以</a:t>
            </a:r>
            <a:r>
              <a:rPr lang="zh-TW" altLang="en-US" sz="2600" spc="-5" dirty="0">
                <a:solidFill>
                  <a:srgbClr val="00B0F0"/>
                </a:solidFill>
                <a:latin typeface="標楷體" panose="03000509000000000000" pitchFamily="65" charset="-120"/>
                <a:ea typeface="標楷體" panose="03000509000000000000" pitchFamily="65" charset="-120"/>
              </a:rPr>
              <a:t>每公里</a:t>
            </a:r>
            <a:r>
              <a:rPr lang="en-US" altLang="zh-TW" sz="2600" spc="-5" dirty="0">
                <a:solidFill>
                  <a:srgbClr val="00B0F0"/>
                </a:solidFill>
                <a:latin typeface="標楷體" panose="03000509000000000000" pitchFamily="65" charset="-120"/>
                <a:ea typeface="標楷體" panose="03000509000000000000" pitchFamily="65" charset="-120"/>
              </a:rPr>
              <a:t>3</a:t>
            </a:r>
            <a:r>
              <a:rPr lang="zh-TW" altLang="en-US" sz="2600" spc="-5" dirty="0">
                <a:solidFill>
                  <a:srgbClr val="00B0F0"/>
                </a:solidFill>
                <a:latin typeface="標楷體" panose="03000509000000000000" pitchFamily="65" charset="-120"/>
                <a:ea typeface="標楷體" panose="03000509000000000000" pitchFamily="65" charset="-120"/>
              </a:rPr>
              <a:t>元、</a:t>
            </a:r>
            <a:r>
              <a:rPr lang="en-US" altLang="zh-TW" sz="2600" spc="-5" dirty="0">
                <a:solidFill>
                  <a:srgbClr val="00B0F0"/>
                </a:solidFill>
                <a:latin typeface="標楷體" panose="03000509000000000000" pitchFamily="65" charset="-120"/>
                <a:ea typeface="標楷體" panose="03000509000000000000" pitchFamily="65" charset="-120"/>
              </a:rPr>
              <a:t>2</a:t>
            </a:r>
            <a:r>
              <a:rPr lang="zh-TW" altLang="en-US" sz="2600" spc="-5" dirty="0">
                <a:solidFill>
                  <a:srgbClr val="00B0F0"/>
                </a:solidFill>
                <a:latin typeface="標楷體" panose="03000509000000000000" pitchFamily="65" charset="-120"/>
                <a:ea typeface="標楷體" panose="03000509000000000000" pitchFamily="65" charset="-120"/>
              </a:rPr>
              <a:t>元</a:t>
            </a:r>
            <a:r>
              <a:rPr lang="zh-TW" altLang="en-US" sz="2600" spc="-5" dirty="0">
                <a:latin typeface="標楷體" panose="03000509000000000000" pitchFamily="65" charset="-120"/>
                <a:ea typeface="標楷體" panose="03000509000000000000" pitchFamily="65" charset="-120"/>
              </a:rPr>
              <a:t>報支。</a:t>
            </a:r>
            <a:endParaRPr lang="en-US" altLang="zh-TW" sz="2600" spc="-5" dirty="0">
              <a:latin typeface="標楷體" panose="03000509000000000000" pitchFamily="65" charset="-120"/>
              <a:ea typeface="標楷體" panose="03000509000000000000" pitchFamily="65" charset="-120"/>
            </a:endParaRPr>
          </a:p>
        </p:txBody>
      </p:sp>
      <p:sp>
        <p:nvSpPr>
          <p:cNvPr id="7" name="AutoShape 14"/>
          <p:cNvSpPr>
            <a:spLocks noChangeArrowheads="1"/>
          </p:cNvSpPr>
          <p:nvPr/>
        </p:nvSpPr>
        <p:spPr bwMode="auto">
          <a:xfrm>
            <a:off x="1168400" y="2216811"/>
            <a:ext cx="1591733" cy="2904985"/>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buFontTx/>
              <a:buNone/>
              <a:defRPr/>
            </a:pPr>
            <a:r>
              <a:rPr lang="zh-TW" altLang="en-US" sz="1800" dirty="0">
                <a:solidFill>
                  <a:srgbClr val="00B0F0"/>
                </a:solidFill>
                <a:latin typeface="標楷體" panose="03000509000000000000" pitchFamily="65" charset="-120"/>
                <a:ea typeface="標楷體" panose="03000509000000000000" pitchFamily="65" charset="-120"/>
              </a:rPr>
              <a:t>交通費報支規定</a:t>
            </a:r>
            <a:r>
              <a:rPr lang="en-US" altLang="zh-TW" sz="1800" dirty="0">
                <a:solidFill>
                  <a:srgbClr val="00B0F0"/>
                </a:solidFill>
                <a:latin typeface="標楷體" panose="03000509000000000000" pitchFamily="65" charset="-120"/>
                <a:ea typeface="標楷體" panose="03000509000000000000" pitchFamily="65" charset="-120"/>
              </a:rPr>
              <a:t>:</a:t>
            </a:r>
          </a:p>
          <a:p>
            <a:pPr eaLnBrk="1" hangingPunct="1">
              <a:buFontTx/>
              <a:buNone/>
              <a:defRPr/>
            </a:pPr>
            <a:r>
              <a:rPr lang="en-US" altLang="zh-TW" sz="1800" dirty="0">
                <a:latin typeface="標楷體" panose="03000509000000000000" pitchFamily="65" charset="-120"/>
                <a:ea typeface="標楷體" panose="03000509000000000000" pitchFamily="65" charset="-120"/>
              </a:rPr>
              <a:t>1.</a:t>
            </a:r>
            <a:r>
              <a:rPr lang="zh-TW" altLang="en-US" sz="1800" dirty="0">
                <a:latin typeface="標楷體" panose="03000509000000000000" pitchFamily="65" charset="-120"/>
                <a:ea typeface="標楷體" panose="03000509000000000000" pitchFamily="65" charset="-120"/>
              </a:rPr>
              <a:t>以機關所在地作為報支交通費起點。</a:t>
            </a:r>
            <a:endParaRPr lang="en-US" altLang="zh-TW" sz="1800" dirty="0">
              <a:latin typeface="標楷體" panose="03000509000000000000" pitchFamily="65" charset="-120"/>
              <a:ea typeface="標楷體" panose="03000509000000000000" pitchFamily="65" charset="-120"/>
            </a:endParaRPr>
          </a:p>
          <a:p>
            <a:pPr eaLnBrk="1" hangingPunct="1">
              <a:buFontTx/>
              <a:buNone/>
              <a:defRPr/>
            </a:pPr>
            <a:r>
              <a:rPr lang="en-US" altLang="zh-TW" sz="1800" dirty="0">
                <a:latin typeface="標楷體" panose="03000509000000000000" pitchFamily="65" charset="-120"/>
                <a:ea typeface="標楷體" panose="03000509000000000000" pitchFamily="65" charset="-120"/>
              </a:rPr>
              <a:t>2.</a:t>
            </a:r>
            <a:r>
              <a:rPr lang="zh-TW" altLang="en-US" sz="1800" dirty="0">
                <a:latin typeface="標楷體" panose="03000509000000000000" pitchFamily="65" charset="-120"/>
                <a:ea typeface="標楷體" panose="03000509000000000000" pitchFamily="65" charset="-120"/>
              </a:rPr>
              <a:t>旅費應按出差必經之順路計算之。</a:t>
            </a:r>
            <a:endParaRPr lang="en-US" altLang="zh-TW" sz="1800" dirty="0">
              <a:latin typeface="標楷體" panose="03000509000000000000" pitchFamily="65" charset="-120"/>
              <a:ea typeface="標楷體" panose="03000509000000000000" pitchFamily="65" charset="-120"/>
            </a:endParaRPr>
          </a:p>
        </p:txBody>
      </p:sp>
      <p:sp>
        <p:nvSpPr>
          <p:cNvPr id="10" name="投影片編號版面配置區 9"/>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5</a:t>
            </a:fld>
            <a:endParaRPr lang="en-US" altLang="zh-TW" spc="-50" dirty="0"/>
          </a:p>
        </p:txBody>
      </p:sp>
    </p:spTree>
    <p:extLst>
      <p:ext uri="{BB962C8B-B14F-4D97-AF65-F5344CB8AC3E}">
        <p14:creationId xmlns:p14="http://schemas.microsoft.com/office/powerpoint/2010/main" val="177498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20754" y="39266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rgbClr val="C00000"/>
                </a:solidFill>
                <a:latin typeface="標楷體" panose="03000509000000000000" pitchFamily="65" charset="-120"/>
                <a:ea typeface="標楷體" panose="03000509000000000000" pitchFamily="65" charset="-120"/>
              </a:rPr>
              <a:t>三、國內出差旅費報支規定</a:t>
            </a:r>
            <a:r>
              <a:rPr lang="en-US" altLang="zh-TW" spc="-20" dirty="0">
                <a:solidFill>
                  <a:srgbClr val="C00000"/>
                </a:solidFill>
                <a:latin typeface="標楷體" panose="03000509000000000000" pitchFamily="65" charset="-120"/>
                <a:ea typeface="標楷體" panose="03000509000000000000" pitchFamily="65" charset="-120"/>
              </a:rPr>
              <a:t>-</a:t>
            </a:r>
            <a:r>
              <a:rPr lang="zh-TW" altLang="en-US" spc="-20" dirty="0">
                <a:solidFill>
                  <a:srgbClr val="C00000"/>
                </a:solidFill>
                <a:latin typeface="標楷體" panose="03000509000000000000" pitchFamily="65" charset="-120"/>
                <a:ea typeface="標楷體" panose="03000509000000000000" pitchFamily="65" charset="-120"/>
              </a:rPr>
              <a:t>自</a:t>
            </a:r>
            <a:r>
              <a:rPr lang="en-US" altLang="zh-TW" spc="-20" dirty="0">
                <a:solidFill>
                  <a:srgbClr val="C00000"/>
                </a:solidFill>
                <a:latin typeface="標楷體" panose="03000509000000000000" pitchFamily="65" charset="-120"/>
                <a:ea typeface="標楷體" panose="03000509000000000000" pitchFamily="65" charset="-120"/>
              </a:rPr>
              <a:t>114.1.1</a:t>
            </a:r>
            <a:r>
              <a:rPr lang="zh-TW" altLang="en-US" spc="-20" dirty="0">
                <a:solidFill>
                  <a:srgbClr val="C00000"/>
                </a:solidFill>
                <a:latin typeface="標楷體" panose="03000509000000000000" pitchFamily="65" charset="-120"/>
                <a:ea typeface="標楷體" panose="03000509000000000000" pitchFamily="65" charset="-120"/>
              </a:rPr>
              <a:t>起</a:t>
            </a:r>
            <a:endParaRPr spc="-20" dirty="0">
              <a:solidFill>
                <a:srgbClr val="C00000"/>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sp>
        <p:nvSpPr>
          <p:cNvPr id="9" name="投影片編號版面配置區 8"/>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6</a:t>
            </a:fld>
            <a:endParaRPr lang="en-US" altLang="zh-TW" spc="-50" dirty="0"/>
          </a:p>
        </p:txBody>
      </p:sp>
      <p:graphicFrame>
        <p:nvGraphicFramePr>
          <p:cNvPr id="12" name="表格 11"/>
          <p:cNvGraphicFramePr>
            <a:graphicFrameLocks noGrp="1"/>
          </p:cNvGraphicFramePr>
          <p:nvPr>
            <p:extLst>
              <p:ext uri="{D42A27DB-BD31-4B8C-83A1-F6EECF244321}">
                <p14:modId xmlns:p14="http://schemas.microsoft.com/office/powerpoint/2010/main" val="1074085814"/>
              </p:ext>
            </p:extLst>
          </p:nvPr>
        </p:nvGraphicFramePr>
        <p:xfrm>
          <a:off x="2167467" y="1062264"/>
          <a:ext cx="8780251" cy="4605738"/>
        </p:xfrm>
        <a:graphic>
          <a:graphicData uri="http://schemas.openxmlformats.org/drawingml/2006/table">
            <a:tbl>
              <a:tblPr firstRow="1" firstCol="1" lastRow="1" lastCol="1" bandRow="1" bandCol="1">
                <a:tableStyleId>{5C22544A-7EE6-4342-B048-85BDC9FD1C3A}</a:tableStyleId>
              </a:tblPr>
              <a:tblGrid>
                <a:gridCol w="1677577">
                  <a:extLst>
                    <a:ext uri="{9D8B030D-6E8A-4147-A177-3AD203B41FA5}">
                      <a16:colId xmlns:a16="http://schemas.microsoft.com/office/drawing/2014/main" val="1816557479"/>
                    </a:ext>
                  </a:extLst>
                </a:gridCol>
                <a:gridCol w="3274095">
                  <a:extLst>
                    <a:ext uri="{9D8B030D-6E8A-4147-A177-3AD203B41FA5}">
                      <a16:colId xmlns:a16="http://schemas.microsoft.com/office/drawing/2014/main" val="1792219586"/>
                    </a:ext>
                  </a:extLst>
                </a:gridCol>
                <a:gridCol w="3828579">
                  <a:extLst>
                    <a:ext uri="{9D8B030D-6E8A-4147-A177-3AD203B41FA5}">
                      <a16:colId xmlns:a16="http://schemas.microsoft.com/office/drawing/2014/main" val="121643566"/>
                    </a:ext>
                  </a:extLst>
                </a:gridCol>
              </a:tblGrid>
              <a:tr h="657443">
                <a:tc>
                  <a:txBody>
                    <a:bodyPr/>
                    <a:lstStyle/>
                    <a:p>
                      <a:pPr algn="ctr">
                        <a:spcBef>
                          <a:spcPts val="405"/>
                        </a:spcBef>
                        <a:spcAft>
                          <a:spcPts val="0"/>
                        </a:spcAft>
                      </a:pPr>
                      <a:r>
                        <a:rPr lang="en-US" sz="2400" b="0" baseline="0" dirty="0">
                          <a:solidFill>
                            <a:schemeClr val="tx1"/>
                          </a:solidFill>
                          <a:effectLst/>
                          <a:ea typeface="標楷體" panose="03000509000000000000" pitchFamily="65" charset="-120"/>
                        </a:rPr>
                        <a:t> </a:t>
                      </a:r>
                      <a:r>
                        <a:rPr lang="zh-TW" sz="2400" b="0" spc="-50" baseline="0" dirty="0">
                          <a:solidFill>
                            <a:schemeClr val="tx1"/>
                          </a:solidFill>
                          <a:effectLst/>
                          <a:ea typeface="標楷體" panose="03000509000000000000" pitchFamily="65" charset="-120"/>
                        </a:rPr>
                        <a:t>費</a:t>
                      </a:r>
                      <a:r>
                        <a:rPr lang="zh-TW" altLang="en-US" sz="2400" b="0" spc="-50" baseline="0" dirty="0">
                          <a:solidFill>
                            <a:schemeClr val="tx1"/>
                          </a:solidFill>
                          <a:effectLst/>
                          <a:ea typeface="標楷體" panose="03000509000000000000" pitchFamily="65" charset="-120"/>
                        </a:rPr>
                        <a:t>   用</a:t>
                      </a:r>
                      <a:endParaRPr lang="zh-TW" sz="2400" b="0" baseline="0" dirty="0">
                        <a:solidFill>
                          <a:schemeClr val="tx1"/>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tc gridSpan="2">
                  <a:txBody>
                    <a:bodyPr/>
                    <a:lstStyle/>
                    <a:p>
                      <a:pPr marL="6985" algn="ctr">
                        <a:spcAft>
                          <a:spcPts val="0"/>
                        </a:spcAft>
                      </a:pPr>
                      <a:r>
                        <a:rPr lang="zh-TW" altLang="en-US" sz="2400" b="0" baseline="0" dirty="0">
                          <a:solidFill>
                            <a:schemeClr val="tx1"/>
                          </a:solidFill>
                          <a:effectLst/>
                          <a:latin typeface="標楷體" panose="03000509000000000000" pitchFamily="65" charset="-120"/>
                          <a:ea typeface="標楷體" panose="03000509000000000000" pitchFamily="65" charset="-120"/>
                          <a:cs typeface="標楷體" panose="03000509000000000000" pitchFamily="65" charset="-120"/>
                        </a:rPr>
                        <a:t>說        明</a:t>
                      </a:r>
                      <a:endParaRPr lang="zh-TW" sz="2400" b="0" baseline="0" dirty="0">
                        <a:solidFill>
                          <a:schemeClr val="tx1"/>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tc hMerge="1">
                  <a:txBody>
                    <a:bodyPr/>
                    <a:lstStyle/>
                    <a:p>
                      <a:endParaRPr lang="zh-TW" altLang="en-US"/>
                    </a:p>
                  </a:txBody>
                  <a:tcPr/>
                </a:tc>
                <a:extLst>
                  <a:ext uri="{0D108BD9-81ED-4DB2-BD59-A6C34878D82A}">
                    <a16:rowId xmlns:a16="http://schemas.microsoft.com/office/drawing/2014/main" val="4226831388"/>
                  </a:ext>
                </a:extLst>
              </a:tr>
              <a:tr h="1209717">
                <a:tc>
                  <a:txBody>
                    <a:bodyPr/>
                    <a:lstStyle/>
                    <a:p>
                      <a:pPr algn="l">
                        <a:spcBef>
                          <a:spcPts val="80"/>
                        </a:spcBef>
                        <a:spcAft>
                          <a:spcPts val="0"/>
                        </a:spcAft>
                      </a:pPr>
                      <a:r>
                        <a:rPr lang="en-US" sz="1600" b="0" baseline="0" dirty="0">
                          <a:solidFill>
                            <a:schemeClr val="tx1"/>
                          </a:solidFill>
                          <a:effectLst/>
                          <a:ea typeface="標楷體" panose="03000509000000000000" pitchFamily="65" charset="-120"/>
                        </a:rPr>
                        <a:t> </a:t>
                      </a:r>
                      <a:endParaRPr lang="zh-TW" sz="1600" b="0" baseline="0" dirty="0">
                        <a:solidFill>
                          <a:schemeClr val="tx1"/>
                        </a:solidFill>
                        <a:effectLst/>
                        <a:ea typeface="標楷體" panose="03000509000000000000" pitchFamily="65" charset="-120"/>
                      </a:endParaRPr>
                    </a:p>
                    <a:p>
                      <a:pPr marL="67945" marR="10160" algn="l">
                        <a:spcAft>
                          <a:spcPts val="0"/>
                        </a:spcAft>
                        <a:tabLst>
                          <a:tab pos="473710" algn="l"/>
                        </a:tabLst>
                      </a:pPr>
                      <a:r>
                        <a:rPr lang="zh-TW" sz="2000" b="0" spc="365" baseline="0" dirty="0">
                          <a:solidFill>
                            <a:schemeClr val="tx1"/>
                          </a:solidFill>
                          <a:effectLst/>
                          <a:ea typeface="標楷體" panose="03000509000000000000" pitchFamily="65" charset="-120"/>
                        </a:rPr>
                        <a:t>交通</a:t>
                      </a:r>
                      <a:r>
                        <a:rPr lang="zh-TW" sz="2000" b="0" baseline="0" dirty="0">
                          <a:solidFill>
                            <a:schemeClr val="tx1"/>
                          </a:solidFill>
                          <a:effectLst/>
                          <a:ea typeface="標楷體" panose="03000509000000000000" pitchFamily="65" charset="-120"/>
                        </a:rPr>
                        <a:t>費 </a:t>
                      </a:r>
                      <a:r>
                        <a:rPr lang="zh-TW" altLang="en-US" sz="2000" b="0" baseline="0" dirty="0">
                          <a:solidFill>
                            <a:schemeClr val="tx1"/>
                          </a:solidFill>
                          <a:effectLst/>
                          <a:ea typeface="標楷體" panose="03000509000000000000" pitchFamily="65" charset="-120"/>
                        </a:rPr>
                        <a:t>上限</a:t>
                      </a:r>
                      <a:endParaRPr lang="zh-TW" sz="2000" b="0" baseline="0" dirty="0">
                        <a:solidFill>
                          <a:schemeClr val="tx1"/>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tc gridSpan="2">
                  <a:txBody>
                    <a:bodyPr/>
                    <a:lstStyle/>
                    <a:p>
                      <a:pPr marL="71120" marR="60960" indent="13335" algn="just">
                        <a:spcBef>
                          <a:spcPts val="860"/>
                        </a:spcBef>
                        <a:spcAft>
                          <a:spcPts val="0"/>
                        </a:spcAft>
                      </a:pPr>
                      <a:r>
                        <a:rPr lang="zh-TW" sz="1800" b="0" spc="-10" baseline="0" dirty="0">
                          <a:solidFill>
                            <a:schemeClr val="tx1"/>
                          </a:solidFill>
                          <a:effectLst/>
                          <a:ea typeface="標楷體" panose="03000509000000000000" pitchFamily="65" charset="-120"/>
                        </a:rPr>
                        <a:t>搭乘飛機、高鐵、座</a:t>
                      </a:r>
                      <a:r>
                        <a:rPr lang="en-US" sz="1800" b="0" spc="-10" baseline="0" dirty="0">
                          <a:solidFill>
                            <a:schemeClr val="tx1"/>
                          </a:solidFill>
                          <a:effectLst/>
                          <a:ea typeface="標楷體" panose="03000509000000000000" pitchFamily="65" charset="-120"/>
                        </a:rPr>
                        <a:t>(</a:t>
                      </a:r>
                      <a:r>
                        <a:rPr lang="zh-TW" sz="1800" b="0" spc="-10" baseline="0" dirty="0">
                          <a:solidFill>
                            <a:schemeClr val="tx1"/>
                          </a:solidFill>
                          <a:effectLst/>
                          <a:ea typeface="標楷體" panose="03000509000000000000" pitchFamily="65" charset="-120"/>
                        </a:rPr>
                        <a:t>艙</a:t>
                      </a:r>
                      <a:r>
                        <a:rPr lang="en-US" sz="1800" b="0" spc="-10" baseline="0" dirty="0">
                          <a:solidFill>
                            <a:schemeClr val="tx1"/>
                          </a:solidFill>
                          <a:effectLst/>
                          <a:ea typeface="標楷體" panose="03000509000000000000" pitchFamily="65" charset="-120"/>
                        </a:rPr>
                        <a:t>)</a:t>
                      </a:r>
                      <a:r>
                        <a:rPr lang="zh-TW" sz="1800" b="0" spc="-10" baseline="0" dirty="0">
                          <a:solidFill>
                            <a:schemeClr val="tx1"/>
                          </a:solidFill>
                          <a:effectLst/>
                          <a:ea typeface="標楷體" panose="03000509000000000000" pitchFamily="65" charset="-120"/>
                        </a:rPr>
                        <a:t>位有分等之船舶、火車者，部會及相當部會以上層</a:t>
                      </a:r>
                      <a:r>
                        <a:rPr lang="zh-TW" sz="1800" b="0" spc="-20" baseline="0" dirty="0">
                          <a:solidFill>
                            <a:schemeClr val="tx1"/>
                          </a:solidFill>
                          <a:effectLst/>
                          <a:ea typeface="標楷體" panose="03000509000000000000" pitchFamily="65" charset="-120"/>
                        </a:rPr>
                        <a:t>級之首長、副首長得乘坐商務艙（車廂）或相同之座（艙）位，</a:t>
                      </a:r>
                      <a:r>
                        <a:rPr lang="zh-TW" sz="1800" b="1" spc="-20" baseline="0" dirty="0">
                          <a:solidFill>
                            <a:srgbClr val="FFFF00"/>
                          </a:solidFill>
                          <a:effectLst/>
                          <a:ea typeface="標楷體" panose="03000509000000000000" pitchFamily="65" charset="-120"/>
                        </a:rPr>
                        <a:t>其餘人員</a:t>
                      </a:r>
                      <a:r>
                        <a:rPr lang="zh-TW" altLang="en-US" sz="1800" b="1" spc="-20" baseline="0" dirty="0">
                          <a:solidFill>
                            <a:srgbClr val="FFFF00"/>
                          </a:solidFill>
                          <a:effectLst/>
                          <a:ea typeface="標楷體" panose="03000509000000000000" pitchFamily="65" charset="-120"/>
                        </a:rPr>
                        <a:t>請</a:t>
                      </a:r>
                      <a:r>
                        <a:rPr lang="zh-TW" sz="1800" b="1" spc="-20" baseline="0" dirty="0">
                          <a:solidFill>
                            <a:srgbClr val="FFFF00"/>
                          </a:solidFill>
                          <a:effectLst/>
                          <a:ea typeface="標楷體" panose="03000509000000000000" pitchFamily="65" charset="-120"/>
                        </a:rPr>
                        <a:t>乘坐</a:t>
                      </a:r>
                      <a:r>
                        <a:rPr lang="zh-TW" sz="1800" b="1" spc="-10" baseline="0" dirty="0">
                          <a:solidFill>
                            <a:srgbClr val="FFFF00"/>
                          </a:solidFill>
                          <a:effectLst/>
                          <a:ea typeface="標楷體" panose="03000509000000000000" pitchFamily="65" charset="-120"/>
                        </a:rPr>
                        <a:t>經濟（標準）座（艙、車）位。其餘交通工具，不分等次，覈實報支。</a:t>
                      </a:r>
                      <a:endParaRPr lang="zh-TW" sz="1800" b="1" baseline="0" dirty="0">
                        <a:solidFill>
                          <a:srgbClr val="FFFF00"/>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tc hMerge="1">
                  <a:txBody>
                    <a:bodyPr/>
                    <a:lstStyle/>
                    <a:p>
                      <a:endParaRPr lang="zh-TW" altLang="en-US"/>
                    </a:p>
                  </a:txBody>
                  <a:tcPr/>
                </a:tc>
                <a:extLst>
                  <a:ext uri="{0D108BD9-81ED-4DB2-BD59-A6C34878D82A}">
                    <a16:rowId xmlns:a16="http://schemas.microsoft.com/office/drawing/2014/main" val="3285451677"/>
                  </a:ext>
                </a:extLst>
              </a:tr>
              <a:tr h="935105">
                <a:tc rowSpan="2">
                  <a:txBody>
                    <a:bodyPr/>
                    <a:lstStyle/>
                    <a:p>
                      <a:pPr algn="l">
                        <a:spcAft>
                          <a:spcPts val="0"/>
                        </a:spcAft>
                      </a:pPr>
                      <a:r>
                        <a:rPr lang="en-US" sz="1600" b="1" baseline="0" dirty="0">
                          <a:solidFill>
                            <a:srgbClr val="FFFF00"/>
                          </a:solidFill>
                          <a:effectLst/>
                          <a:ea typeface="標楷體" panose="03000509000000000000" pitchFamily="65" charset="-120"/>
                        </a:rPr>
                        <a:t> </a:t>
                      </a:r>
                    </a:p>
                    <a:p>
                      <a:pPr algn="l">
                        <a:spcAft>
                          <a:spcPts val="0"/>
                        </a:spcAft>
                      </a:pPr>
                      <a:r>
                        <a:rPr lang="zh-TW" sz="2000" b="0" spc="-40" baseline="0" dirty="0">
                          <a:solidFill>
                            <a:schemeClr val="tx1"/>
                          </a:solidFill>
                          <a:effectLst/>
                          <a:ea typeface="標楷體" panose="03000509000000000000" pitchFamily="65" charset="-120"/>
                        </a:rPr>
                        <a:t>住宿費</a:t>
                      </a:r>
                      <a:r>
                        <a:rPr lang="zh-TW" sz="2000" b="0" spc="-15" baseline="0" dirty="0">
                          <a:solidFill>
                            <a:schemeClr val="tx1"/>
                          </a:solidFill>
                          <a:effectLst/>
                          <a:ea typeface="標楷體" panose="03000509000000000000" pitchFamily="65" charset="-120"/>
                        </a:rPr>
                        <a:t>每日上限</a:t>
                      </a:r>
                      <a:endParaRPr lang="zh-TW" sz="2000" b="0" baseline="0" dirty="0">
                        <a:solidFill>
                          <a:schemeClr val="tx1"/>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tc>
                <a:tc>
                  <a:txBody>
                    <a:bodyPr/>
                    <a:lstStyle/>
                    <a:p>
                      <a:pPr>
                        <a:spcBef>
                          <a:spcPts val="630"/>
                        </a:spcBef>
                        <a:spcAft>
                          <a:spcPts val="0"/>
                        </a:spcAft>
                      </a:pPr>
                      <a:r>
                        <a:rPr lang="en-US" sz="1800" b="1" baseline="0" dirty="0">
                          <a:solidFill>
                            <a:srgbClr val="FFFF00"/>
                          </a:solidFill>
                          <a:effectLst/>
                          <a:ea typeface="標楷體" panose="03000509000000000000" pitchFamily="65" charset="-120"/>
                        </a:rPr>
                        <a:t> </a:t>
                      </a:r>
                      <a:endParaRPr lang="zh-TW" sz="1800" b="1" baseline="0" dirty="0">
                        <a:solidFill>
                          <a:srgbClr val="FFFF00"/>
                        </a:solidFill>
                        <a:effectLst/>
                        <a:ea typeface="標楷體" panose="03000509000000000000" pitchFamily="65" charset="-120"/>
                      </a:endParaRPr>
                    </a:p>
                    <a:p>
                      <a:pPr marL="6985" algn="ctr">
                        <a:spcAft>
                          <a:spcPts val="0"/>
                        </a:spcAft>
                      </a:pPr>
                      <a:r>
                        <a:rPr lang="zh-TW" sz="1800" b="1" spc="-25" baseline="0" dirty="0">
                          <a:solidFill>
                            <a:schemeClr val="tx1"/>
                          </a:solidFill>
                          <a:effectLst/>
                          <a:ea typeface="標楷體" panose="03000509000000000000" pitchFamily="65" charset="-120"/>
                        </a:rPr>
                        <a:t>平日</a:t>
                      </a:r>
                      <a:endParaRPr lang="zh-TW" sz="1800" b="1" baseline="0" dirty="0">
                        <a:solidFill>
                          <a:schemeClr val="tx1"/>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tc>
                  <a:txBody>
                    <a:bodyPr/>
                    <a:lstStyle/>
                    <a:p>
                      <a:pPr>
                        <a:spcBef>
                          <a:spcPts val="630"/>
                        </a:spcBef>
                        <a:spcAft>
                          <a:spcPts val="0"/>
                        </a:spcAft>
                      </a:pPr>
                      <a:r>
                        <a:rPr lang="en-US" sz="1800" b="1" baseline="0" dirty="0">
                          <a:effectLst/>
                          <a:ea typeface="標楷體" panose="03000509000000000000" pitchFamily="65" charset="-120"/>
                        </a:rPr>
                        <a:t> </a:t>
                      </a:r>
                      <a:endParaRPr lang="zh-TW" sz="1800" b="1" baseline="0" dirty="0">
                        <a:effectLst/>
                        <a:ea typeface="標楷體" panose="03000509000000000000" pitchFamily="65" charset="-120"/>
                      </a:endParaRPr>
                    </a:p>
                    <a:p>
                      <a:pPr marL="6985" marR="2540" algn="ctr">
                        <a:spcAft>
                          <a:spcPts val="0"/>
                        </a:spcAft>
                      </a:pPr>
                      <a:r>
                        <a:rPr lang="zh-TW" sz="1800" b="1" spc="-25" baseline="0" dirty="0">
                          <a:solidFill>
                            <a:srgbClr val="FFFF00"/>
                          </a:solidFill>
                          <a:effectLst/>
                          <a:ea typeface="標楷體" panose="03000509000000000000" pitchFamily="65" charset="-120"/>
                        </a:rPr>
                        <a:t>假日</a:t>
                      </a:r>
                      <a:endParaRPr lang="zh-TW" sz="1800" b="1" baseline="0" dirty="0">
                        <a:solidFill>
                          <a:srgbClr val="FFFF00"/>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extLst>
                  <a:ext uri="{0D108BD9-81ED-4DB2-BD59-A6C34878D82A}">
                    <a16:rowId xmlns:a16="http://schemas.microsoft.com/office/drawing/2014/main" val="4226263733"/>
                  </a:ext>
                </a:extLst>
              </a:tr>
              <a:tr h="933496">
                <a:tc vMerge="1">
                  <a:txBody>
                    <a:bodyPr/>
                    <a:lstStyle/>
                    <a:p>
                      <a:endParaRPr lang="zh-TW" altLang="en-US"/>
                    </a:p>
                  </a:txBody>
                  <a:tcPr/>
                </a:tc>
                <a:tc>
                  <a:txBody>
                    <a:bodyPr/>
                    <a:lstStyle/>
                    <a:p>
                      <a:pPr>
                        <a:spcBef>
                          <a:spcPts val="620"/>
                        </a:spcBef>
                        <a:spcAft>
                          <a:spcPts val="0"/>
                        </a:spcAft>
                      </a:pPr>
                      <a:r>
                        <a:rPr lang="en-US" sz="1800" b="1" baseline="0" dirty="0">
                          <a:effectLst/>
                          <a:ea typeface="標楷體" panose="03000509000000000000" pitchFamily="65" charset="-120"/>
                        </a:rPr>
                        <a:t> </a:t>
                      </a:r>
                      <a:endParaRPr lang="zh-TW" sz="1800" b="1" baseline="0" dirty="0">
                        <a:effectLst/>
                        <a:ea typeface="標楷體" panose="03000509000000000000" pitchFamily="65" charset="-120"/>
                      </a:endParaRPr>
                    </a:p>
                    <a:p>
                      <a:pPr marL="6985" algn="ctr">
                        <a:spcAft>
                          <a:spcPts val="0"/>
                        </a:spcAft>
                      </a:pPr>
                      <a:r>
                        <a:rPr lang="en-US" sz="1800" b="1" spc="-10" baseline="0" dirty="0">
                          <a:effectLst/>
                          <a:ea typeface="標楷體" panose="03000509000000000000" pitchFamily="65" charset="-120"/>
                        </a:rPr>
                        <a:t>3,500</a:t>
                      </a:r>
                      <a:endParaRPr lang="zh-TW" sz="1800" b="1" baseline="0" dirty="0">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tc>
                  <a:txBody>
                    <a:bodyPr/>
                    <a:lstStyle/>
                    <a:p>
                      <a:pPr>
                        <a:spcBef>
                          <a:spcPts val="620"/>
                        </a:spcBef>
                        <a:spcAft>
                          <a:spcPts val="0"/>
                        </a:spcAft>
                      </a:pPr>
                      <a:r>
                        <a:rPr lang="en-US" sz="1800" b="1" baseline="0" dirty="0">
                          <a:effectLst/>
                          <a:ea typeface="標楷體" panose="03000509000000000000" pitchFamily="65" charset="-120"/>
                        </a:rPr>
                        <a:t> </a:t>
                      </a:r>
                      <a:endParaRPr lang="zh-TW" sz="1800" b="1" baseline="0" dirty="0">
                        <a:effectLst/>
                        <a:ea typeface="標楷體" panose="03000509000000000000" pitchFamily="65" charset="-120"/>
                      </a:endParaRPr>
                    </a:p>
                    <a:p>
                      <a:pPr marL="6985" marR="3175" algn="ctr">
                        <a:spcAft>
                          <a:spcPts val="0"/>
                        </a:spcAft>
                      </a:pPr>
                      <a:r>
                        <a:rPr lang="en-US" sz="1800" b="1" spc="-10" baseline="0" dirty="0">
                          <a:solidFill>
                            <a:srgbClr val="FFFF00"/>
                          </a:solidFill>
                          <a:effectLst/>
                          <a:ea typeface="標楷體" panose="03000509000000000000" pitchFamily="65" charset="-120"/>
                        </a:rPr>
                        <a:t>4,500</a:t>
                      </a:r>
                      <a:endParaRPr lang="zh-TW" sz="1800" b="1" baseline="0" dirty="0">
                        <a:solidFill>
                          <a:srgbClr val="FFFF00"/>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extLst>
                  <a:ext uri="{0D108BD9-81ED-4DB2-BD59-A6C34878D82A}">
                    <a16:rowId xmlns:a16="http://schemas.microsoft.com/office/drawing/2014/main" val="135369813"/>
                  </a:ext>
                </a:extLst>
              </a:tr>
              <a:tr h="869977">
                <a:tc>
                  <a:txBody>
                    <a:bodyPr/>
                    <a:lstStyle/>
                    <a:p>
                      <a:pPr marL="14605" algn="l">
                        <a:spcBef>
                          <a:spcPts val="1210"/>
                        </a:spcBef>
                        <a:spcAft>
                          <a:spcPts val="0"/>
                        </a:spcAft>
                        <a:tabLst>
                          <a:tab pos="473710" algn="l"/>
                        </a:tabLst>
                      </a:pPr>
                      <a:r>
                        <a:rPr lang="zh-TW" sz="2000" b="0" spc="-50" baseline="0" dirty="0">
                          <a:solidFill>
                            <a:schemeClr val="tx1"/>
                          </a:solidFill>
                          <a:effectLst/>
                          <a:ea typeface="標楷體" panose="03000509000000000000" pitchFamily="65" charset="-120"/>
                        </a:rPr>
                        <a:t>雜費</a:t>
                      </a:r>
                      <a:r>
                        <a:rPr lang="zh-TW" sz="2000" b="0" spc="-15" baseline="0" dirty="0">
                          <a:solidFill>
                            <a:schemeClr val="tx1"/>
                          </a:solidFill>
                          <a:effectLst/>
                          <a:ea typeface="標楷體" panose="03000509000000000000" pitchFamily="65" charset="-120"/>
                        </a:rPr>
                        <a:t>每日上限</a:t>
                      </a:r>
                      <a:endParaRPr lang="zh-TW" sz="2000" b="0" baseline="0" dirty="0">
                        <a:solidFill>
                          <a:schemeClr val="tx1"/>
                        </a:solidFill>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tc gridSpan="2">
                  <a:txBody>
                    <a:bodyPr/>
                    <a:lstStyle/>
                    <a:p>
                      <a:pPr>
                        <a:spcBef>
                          <a:spcPts val="425"/>
                        </a:spcBef>
                        <a:spcAft>
                          <a:spcPts val="0"/>
                        </a:spcAft>
                      </a:pPr>
                      <a:r>
                        <a:rPr lang="en-US" sz="1600" b="1" baseline="0" dirty="0">
                          <a:effectLst/>
                          <a:ea typeface="標楷體" panose="03000509000000000000" pitchFamily="65" charset="-120"/>
                        </a:rPr>
                        <a:t> </a:t>
                      </a:r>
                      <a:endParaRPr lang="zh-TW" sz="1600" b="1" baseline="0" dirty="0">
                        <a:effectLst/>
                        <a:ea typeface="標楷體" panose="03000509000000000000" pitchFamily="65" charset="-120"/>
                      </a:endParaRPr>
                    </a:p>
                    <a:p>
                      <a:pPr marL="6985" algn="ctr">
                        <a:spcBef>
                          <a:spcPts val="5"/>
                        </a:spcBef>
                        <a:spcAft>
                          <a:spcPts val="0"/>
                        </a:spcAft>
                      </a:pPr>
                      <a:r>
                        <a:rPr lang="en-US" sz="2000" b="1" spc="-25" baseline="0" dirty="0">
                          <a:effectLst/>
                          <a:ea typeface="標楷體" panose="03000509000000000000" pitchFamily="65" charset="-120"/>
                        </a:rPr>
                        <a:t>400</a:t>
                      </a:r>
                      <a:endParaRPr lang="zh-TW" sz="2000" b="1" baseline="0" dirty="0">
                        <a:effectLst/>
                        <a:latin typeface="標楷體" panose="03000509000000000000" pitchFamily="65" charset="-120"/>
                        <a:ea typeface="標楷體" panose="03000509000000000000" pitchFamily="65" charset="-120"/>
                        <a:cs typeface="標楷體" panose="03000509000000000000" pitchFamily="65" charset="-120"/>
                      </a:endParaRPr>
                    </a:p>
                  </a:txBody>
                  <a:tcPr marL="0" marR="0" marT="0" marB="0" anchor="ctr"/>
                </a:tc>
                <a:tc hMerge="1">
                  <a:txBody>
                    <a:bodyPr/>
                    <a:lstStyle/>
                    <a:p>
                      <a:endParaRPr lang="zh-TW" altLang="en-US"/>
                    </a:p>
                  </a:txBody>
                  <a:tcPr/>
                </a:tc>
                <a:extLst>
                  <a:ext uri="{0D108BD9-81ED-4DB2-BD59-A6C34878D82A}">
                    <a16:rowId xmlns:a16="http://schemas.microsoft.com/office/drawing/2014/main" val="4229465306"/>
                  </a:ext>
                </a:extLst>
              </a:tr>
            </a:tbl>
          </a:graphicData>
        </a:graphic>
      </p:graphicFrame>
      <p:sp>
        <p:nvSpPr>
          <p:cNvPr id="13" name="矩形 12"/>
          <p:cNvSpPr/>
          <p:nvPr/>
        </p:nvSpPr>
        <p:spPr>
          <a:xfrm>
            <a:off x="2167467" y="5774759"/>
            <a:ext cx="4120678" cy="830997"/>
          </a:xfrm>
          <a:prstGeom prst="rect">
            <a:avLst/>
          </a:prstGeom>
          <a:solidFill>
            <a:srgbClr val="FFFF00"/>
          </a:solidFill>
        </p:spPr>
        <p:txBody>
          <a:bodyPr wrap="square">
            <a:spAutoFit/>
          </a:bodyPr>
          <a:lstStyle/>
          <a:p>
            <a:r>
              <a:rPr lang="zh-TW" altLang="zh-TW" sz="1600" spc="-10" dirty="0">
                <a:ea typeface="標楷體" panose="03000509000000000000" pitchFamily="65" charset="-120"/>
                <a:cs typeface="標楷體" panose="03000509000000000000" pitchFamily="65" charset="-120"/>
              </a:rPr>
              <a:t>假日係指行政院函送政府</a:t>
            </a:r>
            <a:r>
              <a:rPr lang="zh-TW" altLang="zh-TW" sz="1600" spc="-10" dirty="0">
                <a:solidFill>
                  <a:srgbClr val="FF0000"/>
                </a:solidFill>
                <a:ea typeface="標楷體" panose="03000509000000000000" pitchFamily="65" charset="-120"/>
                <a:cs typeface="標楷體" panose="03000509000000000000" pitchFamily="65" charset="-120"/>
              </a:rPr>
              <a:t>行政機關辦公日曆表內之放假日，並包含放假日前一天，不含放假日最後一天。</a:t>
            </a:r>
            <a:endParaRPr lang="zh-TW" altLang="en-US" sz="1600" dirty="0">
              <a:solidFill>
                <a:srgbClr val="FF0000"/>
              </a:solidFill>
            </a:endParaRPr>
          </a:p>
        </p:txBody>
      </p:sp>
      <p:sp>
        <p:nvSpPr>
          <p:cNvPr id="14" name="文字方塊 13"/>
          <p:cNvSpPr txBox="1"/>
          <p:nvPr/>
        </p:nvSpPr>
        <p:spPr>
          <a:xfrm>
            <a:off x="6693060" y="5779295"/>
            <a:ext cx="4319258" cy="830997"/>
          </a:xfrm>
          <a:prstGeom prst="rect">
            <a:avLst/>
          </a:prstGeom>
          <a:solidFill>
            <a:srgbClr val="FFFF00"/>
          </a:solidFill>
        </p:spPr>
        <p:txBody>
          <a:bodyPr wrap="square" rtlCol="0">
            <a:spAutoFit/>
          </a:bodyPr>
          <a:lstStyle/>
          <a:p>
            <a:r>
              <a:rPr lang="en-US" altLang="zh-TW" sz="1600" dirty="0">
                <a:latin typeface="標楷體" panose="03000509000000000000" pitchFamily="65" charset="-120"/>
                <a:ea typeface="標楷體" panose="03000509000000000000" pitchFamily="65" charset="-120"/>
              </a:rPr>
              <a:t>1.</a:t>
            </a:r>
            <a:r>
              <a:rPr lang="zh-TW" altLang="en-US" sz="1600" dirty="0">
                <a:solidFill>
                  <a:srgbClr val="FF0000"/>
                </a:solidFill>
                <a:latin typeface="標楷體" panose="03000509000000000000" pitchFamily="65" charset="-120"/>
                <a:ea typeface="標楷體" panose="03000509000000000000" pitchFamily="65" charset="-120"/>
              </a:rPr>
              <a:t>出差</a:t>
            </a:r>
            <a:r>
              <a:rPr lang="zh-TW" altLang="en-US" sz="1600" dirty="0">
                <a:latin typeface="標楷體" panose="03000509000000000000" pitchFamily="65" charset="-120"/>
                <a:ea typeface="標楷體" panose="03000509000000000000" pitchFamily="65" charset="-120"/>
              </a:rPr>
              <a:t>才能報支雜費，一日</a:t>
            </a:r>
            <a:r>
              <a:rPr lang="en-US" altLang="zh-TW" sz="1600" dirty="0">
                <a:latin typeface="標楷體" panose="03000509000000000000" pitchFamily="65" charset="-120"/>
                <a:ea typeface="標楷體" panose="03000509000000000000" pitchFamily="65" charset="-120"/>
              </a:rPr>
              <a:t>400</a:t>
            </a:r>
            <a:r>
              <a:rPr lang="zh-TW" altLang="en-US" sz="1600" dirty="0">
                <a:latin typeface="標楷體" panose="03000509000000000000" pitchFamily="65" charset="-120"/>
                <a:ea typeface="標楷體" panose="03000509000000000000" pitchFamily="65" charset="-120"/>
              </a:rPr>
              <a:t>、半日</a:t>
            </a:r>
            <a:r>
              <a:rPr lang="en-US" altLang="zh-TW" sz="1600" dirty="0">
                <a:latin typeface="標楷體" panose="03000509000000000000" pitchFamily="65" charset="-120"/>
                <a:ea typeface="標楷體" panose="03000509000000000000" pitchFamily="65" charset="-120"/>
              </a:rPr>
              <a:t>200</a:t>
            </a:r>
          </a:p>
          <a:p>
            <a:r>
              <a:rPr lang="en-US" altLang="zh-TW" sz="1600" dirty="0">
                <a:latin typeface="標楷體" panose="03000509000000000000" pitchFamily="65" charset="-120"/>
                <a:ea typeface="標楷體" panose="03000509000000000000" pitchFamily="65" charset="-120"/>
              </a:rPr>
              <a:t>2.</a:t>
            </a:r>
            <a:r>
              <a:rPr lang="zh-TW" altLang="en-US" sz="1600" dirty="0">
                <a:solidFill>
                  <a:srgbClr val="FF0000"/>
                </a:solidFill>
                <a:latin typeface="標楷體" panose="03000509000000000000" pitchFamily="65" charset="-120"/>
                <a:ea typeface="標楷體" panose="03000509000000000000" pitchFamily="65" charset="-120"/>
              </a:rPr>
              <a:t>公假具公差</a:t>
            </a:r>
            <a:r>
              <a:rPr lang="zh-TW" altLang="en-US" sz="1600" dirty="0">
                <a:latin typeface="標楷體" panose="03000509000000000000" pitchFamily="65" charset="-120"/>
                <a:ea typeface="標楷體" panose="03000509000000000000" pitchFamily="65" charset="-120"/>
              </a:rPr>
              <a:t>性質之差假無雜費</a:t>
            </a:r>
            <a:endParaRPr lang="en-US" altLang="zh-TW" sz="1600" dirty="0">
              <a:latin typeface="標楷體" panose="03000509000000000000" pitchFamily="65" charset="-120"/>
              <a:ea typeface="標楷體" panose="03000509000000000000" pitchFamily="65" charset="-120"/>
            </a:endParaRPr>
          </a:p>
          <a:p>
            <a:r>
              <a:rPr lang="en-US" altLang="zh-TW" sz="1600" dirty="0">
                <a:latin typeface="標楷體" panose="03000509000000000000" pitchFamily="65" charset="-120"/>
                <a:ea typeface="標楷體" panose="03000509000000000000" pitchFamily="65" charset="-120"/>
              </a:rPr>
              <a:t>3.</a:t>
            </a:r>
            <a:r>
              <a:rPr lang="zh-TW" altLang="en-US" sz="1600" dirty="0">
                <a:solidFill>
                  <a:srgbClr val="FF0000"/>
                </a:solidFill>
                <a:latin typeface="標楷體" panose="03000509000000000000" pitchFamily="65" charset="-120"/>
                <a:ea typeface="標楷體" panose="03000509000000000000" pitchFamily="65" charset="-120"/>
              </a:rPr>
              <a:t>公假</a:t>
            </a:r>
            <a:r>
              <a:rPr lang="zh-TW" altLang="en-US" sz="1600" dirty="0">
                <a:latin typeface="標楷體" panose="03000509000000000000" pitchFamily="65" charset="-120"/>
                <a:ea typeface="標楷體" panose="03000509000000000000" pitchFamily="65" charset="-120"/>
              </a:rPr>
              <a:t>無差旅費</a:t>
            </a:r>
          </a:p>
        </p:txBody>
      </p:sp>
      <p:sp>
        <p:nvSpPr>
          <p:cNvPr id="10" name="AutoShape 14">
            <a:extLst>
              <a:ext uri="{FF2B5EF4-FFF2-40B4-BE49-F238E27FC236}">
                <a16:creationId xmlns:a16="http://schemas.microsoft.com/office/drawing/2014/main" id="{9900757B-5617-475F-A7A5-FC58A5E1D59F}"/>
              </a:ext>
            </a:extLst>
          </p:cNvPr>
          <p:cNvSpPr>
            <a:spLocks noChangeArrowheads="1"/>
          </p:cNvSpPr>
          <p:nvPr/>
        </p:nvSpPr>
        <p:spPr bwMode="auto">
          <a:xfrm>
            <a:off x="554602" y="2080337"/>
            <a:ext cx="1568201" cy="2697325"/>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buFontTx/>
              <a:buNone/>
              <a:defRPr/>
            </a:pPr>
            <a:r>
              <a:rPr lang="zh-TW" altLang="en-US" sz="1800" dirty="0">
                <a:solidFill>
                  <a:srgbClr val="FF0000"/>
                </a:solidFill>
                <a:latin typeface="標楷體" panose="03000509000000000000" pitchFamily="65" charset="-120"/>
                <a:ea typeface="標楷體" panose="03000509000000000000" pitchFamily="65" charset="-120"/>
              </a:rPr>
              <a:t>住宿費報支條件</a:t>
            </a:r>
            <a:endParaRPr lang="en-US" altLang="zh-TW" sz="1800" dirty="0">
              <a:solidFill>
                <a:srgbClr val="FF0000"/>
              </a:solidFill>
              <a:latin typeface="標楷體" panose="03000509000000000000" pitchFamily="65" charset="-120"/>
              <a:ea typeface="標楷體" panose="03000509000000000000" pitchFamily="65" charset="-120"/>
            </a:endParaRPr>
          </a:p>
          <a:p>
            <a:pPr eaLnBrk="1" hangingPunct="1">
              <a:buFontTx/>
              <a:buNone/>
              <a:defRPr/>
            </a:pPr>
            <a:r>
              <a:rPr lang="en-US" altLang="zh-TW" sz="1800" dirty="0">
                <a:latin typeface="標楷體" panose="03000509000000000000" pitchFamily="65" charset="-120"/>
                <a:ea typeface="標楷體" panose="03000509000000000000" pitchFamily="65" charset="-120"/>
              </a:rPr>
              <a:t>1.</a:t>
            </a:r>
            <a:r>
              <a:rPr lang="zh-TW" altLang="en-US" sz="1800" dirty="0">
                <a:latin typeface="標楷體" panose="03000509000000000000" pitchFamily="65" charset="-120"/>
                <a:ea typeface="標楷體" panose="03000509000000000000" pitchFamily="65" charset="-120"/>
              </a:rPr>
              <a:t>差假日期需跨日</a:t>
            </a:r>
            <a:r>
              <a:rPr lang="zh-TW" altLang="en-US" sz="1800" dirty="0">
                <a:latin typeface="新細明體" panose="02020500000000000000" pitchFamily="18" charset="-120"/>
              </a:rPr>
              <a:t>。</a:t>
            </a:r>
            <a:endParaRPr lang="en-US" altLang="zh-TW" sz="1800" dirty="0">
              <a:latin typeface="新細明體" panose="02020500000000000000" pitchFamily="18" charset="-120"/>
            </a:endParaRPr>
          </a:p>
          <a:p>
            <a:pPr eaLnBrk="1" hangingPunct="1">
              <a:buFontTx/>
              <a:buNone/>
              <a:defRPr/>
            </a:pPr>
            <a:r>
              <a:rPr lang="en-US" altLang="zh-TW" sz="1800" dirty="0">
                <a:latin typeface="標楷體" panose="03000509000000000000" pitchFamily="65" charset="-120"/>
                <a:ea typeface="標楷體" panose="03000509000000000000" pitchFamily="65" charset="-120"/>
              </a:rPr>
              <a:t>2.</a:t>
            </a:r>
            <a:r>
              <a:rPr lang="zh-TW" altLang="en-US" sz="1800" dirty="0">
                <a:latin typeface="標楷體" panose="03000509000000000000" pitchFamily="65" charset="-120"/>
                <a:ea typeface="標楷體" panose="03000509000000000000" pitchFamily="65" charset="-120"/>
              </a:rPr>
              <a:t>有住宿事實者</a:t>
            </a:r>
            <a:r>
              <a:rPr lang="zh-TW" altLang="en-US" sz="1800" dirty="0">
                <a:latin typeface="新細明體" panose="02020500000000000000" pitchFamily="18" charset="-120"/>
              </a:rPr>
              <a:t>。</a:t>
            </a:r>
            <a:endParaRPr lang="en-US" altLang="zh-TW" sz="1800" dirty="0">
              <a:latin typeface="新細明體" panose="02020500000000000000" pitchFamily="18" charset="-120"/>
            </a:endParaRPr>
          </a:p>
          <a:p>
            <a:pPr eaLnBrk="1" hangingPunct="1">
              <a:buFontTx/>
              <a:buNone/>
              <a:defRPr/>
            </a:pPr>
            <a:r>
              <a:rPr lang="en-US" altLang="zh-TW" sz="1800" dirty="0">
                <a:latin typeface="標楷體" panose="03000509000000000000" pitchFamily="65" charset="-120"/>
                <a:ea typeface="標楷體" panose="03000509000000000000" pitchFamily="65" charset="-120"/>
              </a:rPr>
              <a:t>3.</a:t>
            </a:r>
            <a:r>
              <a:rPr lang="zh-TW" altLang="en-US" sz="1800" dirty="0">
                <a:latin typeface="標楷體" panose="03000509000000000000" pitchFamily="65" charset="-120"/>
                <a:ea typeface="標楷體" panose="03000509000000000000" pitchFamily="65" charset="-120"/>
              </a:rPr>
              <a:t>需檢據覈實報支</a:t>
            </a:r>
            <a:r>
              <a:rPr lang="zh-TW" altLang="en-US" sz="1800" dirty="0">
                <a:latin typeface="新細明體" panose="02020500000000000000" pitchFamily="18" charset="-120"/>
              </a:rPr>
              <a:t>。</a:t>
            </a:r>
            <a:endParaRPr lang="zh-TW" altLang="en-US" sz="1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273934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602298" y="348128"/>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chemeClr val="accent2">
                    <a:lumMod val="50000"/>
                  </a:schemeClr>
                </a:solidFill>
                <a:latin typeface="標楷體" panose="03000509000000000000" pitchFamily="65" charset="-120"/>
                <a:ea typeface="標楷體" panose="03000509000000000000" pitchFamily="65" charset="-120"/>
              </a:rPr>
              <a:t>四、國外出差旅費報支規定</a:t>
            </a:r>
            <a:endParaRPr spc="-20" dirty="0">
              <a:solidFill>
                <a:schemeClr val="accent2">
                  <a:lumMod val="50000"/>
                </a:schemeClr>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sp>
        <p:nvSpPr>
          <p:cNvPr id="22" name="AutoShape 14"/>
          <p:cNvSpPr>
            <a:spLocks noChangeArrowheads="1"/>
          </p:cNvSpPr>
          <p:nvPr/>
        </p:nvSpPr>
        <p:spPr bwMode="auto">
          <a:xfrm>
            <a:off x="3839134" y="1257610"/>
            <a:ext cx="6881997" cy="1492580"/>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buFontTx/>
              <a:buNone/>
              <a:defRPr/>
            </a:pPr>
            <a:r>
              <a:rPr lang="zh-TW" altLang="en-US" sz="2400" dirty="0">
                <a:latin typeface="標楷體" panose="03000509000000000000" pitchFamily="65" charset="-120"/>
                <a:ea typeface="標楷體" panose="03000509000000000000" pitchFamily="65" charset="-120"/>
              </a:rPr>
              <a:t>交通費</a:t>
            </a:r>
            <a:endParaRPr lang="en-US" altLang="zh-TW" sz="2400" dirty="0">
              <a:latin typeface="標楷體" panose="03000509000000000000" pitchFamily="65" charset="-120"/>
              <a:ea typeface="標楷體" panose="03000509000000000000" pitchFamily="65" charset="-120"/>
            </a:endParaRPr>
          </a:p>
          <a:p>
            <a:pPr>
              <a:buNone/>
            </a:pPr>
            <a:r>
              <a:rPr lang="zh-TW" altLang="zh-TW" sz="2400" dirty="0">
                <a:latin typeface="標楷體" panose="03000509000000000000" pitchFamily="65" charset="-120"/>
                <a:ea typeface="標楷體" panose="03000509000000000000" pitchFamily="65" charset="-120"/>
              </a:rPr>
              <a:t>出差人員搭乘飛機、船舶及長途大眾陸運工具所需費用</a:t>
            </a:r>
            <a:r>
              <a:rPr lang="zh-TW" altLang="en-US" sz="2400" dirty="0">
                <a:latin typeface="標楷體" panose="03000509000000000000" pitchFamily="65" charset="-120"/>
                <a:ea typeface="標楷體" panose="03000509000000000000" pitchFamily="65" charset="-120"/>
                <a:cs typeface="標楷體"/>
              </a:rPr>
              <a:t>及</a:t>
            </a:r>
            <a:r>
              <a:rPr lang="zh-TW" altLang="en-US" sz="2400" spc="-15" dirty="0">
                <a:solidFill>
                  <a:schemeClr val="accent2">
                    <a:lumMod val="50000"/>
                  </a:schemeClr>
                </a:solidFill>
                <a:latin typeface="標楷體" panose="03000509000000000000" pitchFamily="65" charset="-120"/>
                <a:ea typeface="標楷體" panose="03000509000000000000" pitchFamily="65" charset="-120"/>
                <a:cs typeface="標楷體"/>
              </a:rPr>
              <a:t>國內辦公</a:t>
            </a:r>
            <a:r>
              <a:rPr lang="zh-TW" altLang="en-US" sz="2400" spc="-10" dirty="0">
                <a:solidFill>
                  <a:schemeClr val="accent2">
                    <a:lumMod val="50000"/>
                  </a:schemeClr>
                </a:solidFill>
                <a:latin typeface="標楷體" panose="03000509000000000000" pitchFamily="65" charset="-120"/>
                <a:ea typeface="標楷體" panose="03000509000000000000" pitchFamily="65" charset="-120"/>
                <a:cs typeface="標楷體"/>
              </a:rPr>
              <a:t>處所往返國際機場之所需費</a:t>
            </a:r>
            <a:r>
              <a:rPr lang="zh-TW" altLang="en-US" sz="2400" spc="-50" dirty="0">
                <a:solidFill>
                  <a:schemeClr val="accent2">
                    <a:lumMod val="50000"/>
                  </a:schemeClr>
                </a:solidFill>
                <a:latin typeface="標楷體" panose="03000509000000000000" pitchFamily="65" charset="-120"/>
                <a:ea typeface="標楷體" panose="03000509000000000000" pitchFamily="65" charset="-120"/>
                <a:cs typeface="標楷體"/>
              </a:rPr>
              <a:t>用</a:t>
            </a:r>
            <a:r>
              <a:rPr lang="zh-TW" altLang="en-US" sz="2400" spc="-50" dirty="0">
                <a:latin typeface="新細明體" panose="02020500000000000000" pitchFamily="18" charset="-120"/>
                <a:cs typeface="標楷體"/>
              </a:rPr>
              <a:t>。</a:t>
            </a:r>
            <a:endParaRPr lang="zh-TW" altLang="zh-TW" sz="2400" dirty="0">
              <a:latin typeface="標楷體" panose="03000509000000000000" pitchFamily="65" charset="-120"/>
              <a:ea typeface="標楷體" panose="03000509000000000000" pitchFamily="65" charset="-120"/>
            </a:endParaRPr>
          </a:p>
        </p:txBody>
      </p:sp>
      <p:sp>
        <p:nvSpPr>
          <p:cNvPr id="23" name="AutoShape 14"/>
          <p:cNvSpPr>
            <a:spLocks noChangeArrowheads="1"/>
          </p:cNvSpPr>
          <p:nvPr/>
        </p:nvSpPr>
        <p:spPr bwMode="auto">
          <a:xfrm>
            <a:off x="3839134" y="2813307"/>
            <a:ext cx="6974276" cy="1492580"/>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buFontTx/>
              <a:buNone/>
              <a:defRPr/>
            </a:pPr>
            <a:r>
              <a:rPr lang="zh-TW" altLang="en-US" sz="2400" dirty="0">
                <a:latin typeface="標楷體" panose="03000509000000000000" pitchFamily="65" charset="-120"/>
                <a:ea typeface="標楷體" panose="03000509000000000000" pitchFamily="65" charset="-120"/>
              </a:rPr>
              <a:t>生活費</a:t>
            </a:r>
            <a:endParaRPr lang="en-US" altLang="zh-TW" sz="2400" dirty="0">
              <a:latin typeface="標楷體" panose="03000509000000000000" pitchFamily="65" charset="-120"/>
              <a:ea typeface="標楷體" panose="03000509000000000000" pitchFamily="65" charset="-120"/>
            </a:endParaRPr>
          </a:p>
          <a:p>
            <a:pPr>
              <a:buNone/>
            </a:pPr>
            <a:r>
              <a:rPr lang="zh-TW" altLang="en-US" sz="2400" dirty="0">
                <a:latin typeface="標楷體" panose="03000509000000000000" pitchFamily="65" charset="-120"/>
                <a:ea typeface="標楷體" panose="03000509000000000000" pitchFamily="65" charset="-120"/>
              </a:rPr>
              <a:t>包含</a:t>
            </a:r>
            <a:r>
              <a:rPr lang="zh-TW" altLang="zh-TW" sz="2400" dirty="0">
                <a:latin typeface="標楷體" panose="03000509000000000000" pitchFamily="65" charset="-120"/>
                <a:ea typeface="標楷體" panose="03000509000000000000" pitchFamily="65" charset="-120"/>
              </a:rPr>
              <a:t>出差人員之住宿費、膳食費及零用費</a:t>
            </a:r>
            <a:r>
              <a:rPr lang="zh-TW" altLang="en-US" sz="2400" dirty="0">
                <a:latin typeface="標楷體" panose="03000509000000000000" pitchFamily="65" charset="-120"/>
                <a:ea typeface="標楷體" panose="03000509000000000000" pitchFamily="65" charset="-120"/>
              </a:rPr>
              <a:t>，其中</a:t>
            </a:r>
            <a:r>
              <a:rPr lang="zh-TW" altLang="en-US" sz="2400" dirty="0">
                <a:solidFill>
                  <a:schemeClr val="accent2">
                    <a:lumMod val="50000"/>
                  </a:schemeClr>
                </a:solidFill>
                <a:latin typeface="標楷體" panose="03000509000000000000" pitchFamily="65" charset="-120"/>
                <a:ea typeface="標楷體" panose="03000509000000000000" pitchFamily="65" charset="-120"/>
                <a:cs typeface="標楷體"/>
              </a:rPr>
              <a:t>住宿費</a:t>
            </a:r>
            <a:r>
              <a:rPr lang="en-US" altLang="zh-TW" sz="2400" spc="-10" dirty="0">
                <a:solidFill>
                  <a:schemeClr val="accent2">
                    <a:lumMod val="50000"/>
                  </a:schemeClr>
                </a:solidFill>
                <a:latin typeface="標楷體" panose="03000509000000000000" pitchFamily="65" charset="-120"/>
                <a:ea typeface="標楷體" panose="03000509000000000000" pitchFamily="65" charset="-120"/>
                <a:cs typeface="標楷體"/>
              </a:rPr>
              <a:t>(70%)</a:t>
            </a:r>
            <a:r>
              <a:rPr lang="zh-TW" altLang="en-US" sz="2400" spc="-10" dirty="0">
                <a:solidFill>
                  <a:schemeClr val="accent2">
                    <a:lumMod val="50000"/>
                  </a:schemeClr>
                </a:solidFill>
                <a:latin typeface="標楷體" panose="03000509000000000000" pitchFamily="65" charset="-120"/>
                <a:ea typeface="標楷體" panose="03000509000000000000" pitchFamily="65" charset="-120"/>
                <a:cs typeface="標楷體"/>
              </a:rPr>
              <a:t>、</a:t>
            </a:r>
            <a:r>
              <a:rPr lang="zh-TW" altLang="en-US" sz="2400" dirty="0">
                <a:solidFill>
                  <a:schemeClr val="accent2">
                    <a:lumMod val="50000"/>
                  </a:schemeClr>
                </a:solidFill>
                <a:latin typeface="標楷體" panose="03000509000000000000" pitchFamily="65" charset="-120"/>
                <a:ea typeface="標楷體" panose="03000509000000000000" pitchFamily="65" charset="-120"/>
                <a:cs typeface="標楷體"/>
              </a:rPr>
              <a:t>膳食費</a:t>
            </a:r>
            <a:r>
              <a:rPr lang="en-US" altLang="zh-TW" sz="2400" spc="-10" dirty="0">
                <a:solidFill>
                  <a:schemeClr val="accent2">
                    <a:lumMod val="50000"/>
                  </a:schemeClr>
                </a:solidFill>
                <a:latin typeface="標楷體" panose="03000509000000000000" pitchFamily="65" charset="-120"/>
                <a:ea typeface="標楷體" panose="03000509000000000000" pitchFamily="65" charset="-120"/>
                <a:cs typeface="標楷體"/>
              </a:rPr>
              <a:t>(20%)</a:t>
            </a:r>
            <a:r>
              <a:rPr lang="zh-TW" altLang="en-US" sz="2400" spc="-10" dirty="0">
                <a:solidFill>
                  <a:schemeClr val="accent2">
                    <a:lumMod val="50000"/>
                  </a:schemeClr>
                </a:solidFill>
                <a:latin typeface="標楷體" panose="03000509000000000000" pitchFamily="65" charset="-120"/>
                <a:ea typeface="標楷體" panose="03000509000000000000" pitchFamily="65" charset="-120"/>
                <a:cs typeface="標楷體"/>
              </a:rPr>
              <a:t>、</a:t>
            </a:r>
            <a:r>
              <a:rPr lang="zh-TW" altLang="en-US" sz="2400" dirty="0">
                <a:solidFill>
                  <a:schemeClr val="accent2">
                    <a:lumMod val="50000"/>
                  </a:schemeClr>
                </a:solidFill>
                <a:latin typeface="標楷體" panose="03000509000000000000" pitchFamily="65" charset="-120"/>
                <a:ea typeface="標楷體" panose="03000509000000000000" pitchFamily="65" charset="-120"/>
                <a:cs typeface="標楷體"/>
              </a:rPr>
              <a:t>零用費</a:t>
            </a:r>
            <a:r>
              <a:rPr lang="en-US" altLang="zh-TW" sz="2400" spc="-10" dirty="0">
                <a:solidFill>
                  <a:schemeClr val="accent2">
                    <a:lumMod val="50000"/>
                  </a:schemeClr>
                </a:solidFill>
                <a:latin typeface="標楷體" panose="03000509000000000000" pitchFamily="65" charset="-120"/>
                <a:ea typeface="標楷體" panose="03000509000000000000" pitchFamily="65" charset="-120"/>
                <a:cs typeface="標楷體"/>
              </a:rPr>
              <a:t>(10%)</a:t>
            </a:r>
            <a:r>
              <a:rPr lang="zh-TW" altLang="en-US" sz="2400" spc="-10" dirty="0">
                <a:solidFill>
                  <a:schemeClr val="accent2">
                    <a:lumMod val="50000"/>
                  </a:schemeClr>
                </a:solidFill>
                <a:latin typeface="新細明體" panose="02020500000000000000" pitchFamily="18" charset="-120"/>
                <a:cs typeface="標楷體"/>
              </a:rPr>
              <a:t>。</a:t>
            </a:r>
            <a:endParaRPr lang="zh-TW" altLang="en-US" sz="2400" dirty="0">
              <a:solidFill>
                <a:schemeClr val="accent2">
                  <a:lumMod val="50000"/>
                </a:schemeClr>
              </a:solidFill>
              <a:latin typeface="標楷體" panose="03000509000000000000" pitchFamily="65" charset="-120"/>
              <a:ea typeface="標楷體" panose="03000509000000000000" pitchFamily="65" charset="-120"/>
            </a:endParaRPr>
          </a:p>
        </p:txBody>
      </p:sp>
      <p:sp>
        <p:nvSpPr>
          <p:cNvPr id="24" name="AutoShape 14"/>
          <p:cNvSpPr>
            <a:spLocks noChangeArrowheads="1"/>
          </p:cNvSpPr>
          <p:nvPr/>
        </p:nvSpPr>
        <p:spPr bwMode="auto">
          <a:xfrm>
            <a:off x="3864347" y="4369004"/>
            <a:ext cx="6949063" cy="2023790"/>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rgbClr val="00B0F0"/>
            </a:solidFill>
            <a:miter lim="800000"/>
            <a:headEnd/>
            <a:tailEnd/>
          </a:ln>
        </p:spPr>
        <p:txBody>
          <a:bodyPr wrap="square" lIns="91432" tIns="82792" rIns="91432" bIns="82792">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buFontTx/>
              <a:buNone/>
              <a:defRPr/>
            </a:pPr>
            <a:r>
              <a:rPr lang="zh-TW" altLang="en-US" sz="2400" dirty="0">
                <a:latin typeface="標楷體" panose="03000509000000000000" pitchFamily="65" charset="-120"/>
                <a:ea typeface="標楷體" panose="03000509000000000000" pitchFamily="65" charset="-120"/>
              </a:rPr>
              <a:t>辦公費</a:t>
            </a:r>
            <a:endParaRPr lang="en-US" altLang="zh-TW" sz="2400" dirty="0">
              <a:latin typeface="標楷體" panose="03000509000000000000" pitchFamily="65" charset="-120"/>
              <a:ea typeface="標楷體" panose="03000509000000000000" pitchFamily="65" charset="-120"/>
            </a:endParaRPr>
          </a:p>
          <a:p>
            <a:pPr>
              <a:buNone/>
              <a:defRPr/>
            </a:pPr>
            <a:r>
              <a:rPr lang="zh-TW" altLang="en-US" sz="2000" dirty="0">
                <a:latin typeface="標楷體" panose="03000509000000000000" pitchFamily="65" charset="-120"/>
                <a:ea typeface="標楷體" panose="03000509000000000000" pitchFamily="65" charset="-120"/>
              </a:rPr>
              <a:t>包含</a:t>
            </a:r>
            <a:r>
              <a:rPr lang="zh-TW" altLang="zh-TW" sz="2000" dirty="0">
                <a:latin typeface="標楷體" panose="03000509000000000000" pitchFamily="65" charset="-120"/>
                <a:ea typeface="標楷體" panose="03000509000000000000" pitchFamily="65" charset="-120"/>
              </a:rPr>
              <a:t>出差人員出國之</a:t>
            </a:r>
            <a:r>
              <a:rPr lang="zh-TW" altLang="zh-TW" sz="2000" dirty="0">
                <a:solidFill>
                  <a:schemeClr val="accent2">
                    <a:lumMod val="50000"/>
                  </a:schemeClr>
                </a:solidFill>
                <a:latin typeface="標楷體" panose="03000509000000000000" pitchFamily="65" charset="-120"/>
                <a:ea typeface="標楷體" panose="03000509000000000000" pitchFamily="65" charset="-120"/>
              </a:rPr>
              <a:t>手續費</a:t>
            </a:r>
            <a:r>
              <a:rPr lang="en-US" altLang="zh-TW" sz="2000" dirty="0">
                <a:latin typeface="標楷體" panose="03000509000000000000" pitchFamily="65" charset="-120"/>
                <a:ea typeface="標楷體" panose="03000509000000000000" pitchFamily="65" charset="-120"/>
              </a:rPr>
              <a:t>(</a:t>
            </a:r>
            <a:r>
              <a:rPr lang="zh-TW" altLang="en-US" sz="2000" dirty="0">
                <a:solidFill>
                  <a:schemeClr val="accent2">
                    <a:lumMod val="50000"/>
                  </a:schemeClr>
                </a:solidFill>
                <a:latin typeface="標楷體" panose="03000509000000000000" pitchFamily="65" charset="-120"/>
                <a:ea typeface="標楷體" panose="03000509000000000000" pitchFamily="65" charset="-120"/>
              </a:rPr>
              <a:t>護照、簽證</a:t>
            </a:r>
            <a:r>
              <a:rPr lang="zh-TW" altLang="en-US" sz="2000" dirty="0">
                <a:latin typeface="標楷體" panose="03000509000000000000" pitchFamily="65" charset="-120"/>
                <a:ea typeface="標楷體" panose="03000509000000000000" pitchFamily="65" charset="-120"/>
              </a:rPr>
              <a:t>、黃皮書、預防針、結匯手續費及機場服務費</a:t>
            </a:r>
            <a:r>
              <a:rPr lang="en-US" altLang="zh-TW" sz="2000" dirty="0">
                <a:latin typeface="標楷體" panose="03000509000000000000" pitchFamily="65" charset="-120"/>
                <a:ea typeface="標楷體" panose="03000509000000000000" pitchFamily="65" charset="-120"/>
              </a:rPr>
              <a:t>)</a:t>
            </a:r>
            <a:r>
              <a:rPr lang="zh-TW" altLang="zh-TW" sz="2000" dirty="0">
                <a:latin typeface="標楷體" panose="03000509000000000000" pitchFamily="65" charset="-120"/>
                <a:ea typeface="標楷體" panose="03000509000000000000" pitchFamily="65" charset="-120"/>
              </a:rPr>
              <a:t>、</a:t>
            </a:r>
            <a:r>
              <a:rPr lang="zh-TW" altLang="zh-TW" sz="2000" dirty="0">
                <a:solidFill>
                  <a:schemeClr val="accent2">
                    <a:lumMod val="50000"/>
                  </a:schemeClr>
                </a:solidFill>
                <a:latin typeface="標楷體" panose="03000509000000000000" pitchFamily="65" charset="-120"/>
                <a:ea typeface="標楷體" panose="03000509000000000000" pitchFamily="65" charset="-120"/>
              </a:rPr>
              <a:t>保險費</a:t>
            </a:r>
            <a:r>
              <a:rPr lang="zh-TW" altLang="zh-TW" sz="2000" dirty="0">
                <a:latin typeface="標楷體" panose="03000509000000000000" pitchFamily="65" charset="-120"/>
                <a:ea typeface="標楷體" panose="03000509000000000000" pitchFamily="65" charset="-120"/>
              </a:rPr>
              <a:t>、</a:t>
            </a:r>
            <a:r>
              <a:rPr lang="zh-TW" altLang="zh-TW" sz="2000" dirty="0">
                <a:solidFill>
                  <a:schemeClr val="accent2">
                    <a:lumMod val="50000"/>
                  </a:schemeClr>
                </a:solidFill>
                <a:latin typeface="標楷體" panose="03000509000000000000" pitchFamily="65" charset="-120"/>
                <a:ea typeface="標楷體" panose="03000509000000000000" pitchFamily="65" charset="-120"/>
              </a:rPr>
              <a:t>行政費</a:t>
            </a:r>
            <a:r>
              <a:rPr lang="en-US" altLang="zh-TW" sz="2000" dirty="0">
                <a:solidFill>
                  <a:schemeClr val="accent2">
                    <a:lumMod val="50000"/>
                  </a:schemeClr>
                </a:solidFill>
                <a:latin typeface="標楷體" panose="03000509000000000000" pitchFamily="65" charset="-120"/>
                <a:ea typeface="標楷體" panose="03000509000000000000" pitchFamily="65" charset="-120"/>
              </a:rPr>
              <a:t>(</a:t>
            </a:r>
            <a:r>
              <a:rPr lang="zh-TW" altLang="en-US" sz="2000" dirty="0">
                <a:solidFill>
                  <a:schemeClr val="accent2">
                    <a:lumMod val="50000"/>
                  </a:schemeClr>
                </a:solidFill>
                <a:latin typeface="標楷體" panose="03000509000000000000" pitchFamily="65" charset="-120"/>
                <a:ea typeface="標楷體" panose="03000509000000000000" pitchFamily="65" charset="-120"/>
              </a:rPr>
              <a:t>資料、報名、註冊</a:t>
            </a:r>
            <a:r>
              <a:rPr lang="zh-TW" altLang="en-US" sz="2000" dirty="0">
                <a:latin typeface="標楷體" panose="03000509000000000000" pitchFamily="65" charset="-120"/>
                <a:ea typeface="標楷體" panose="03000509000000000000" pitchFamily="65" charset="-120"/>
              </a:rPr>
              <a:t>、郵電、翻譯及運費等</a:t>
            </a:r>
            <a:r>
              <a:rPr lang="en-US" altLang="zh-TW" sz="2000" dirty="0">
                <a:latin typeface="標楷體" panose="03000509000000000000" pitchFamily="65" charset="-120"/>
                <a:ea typeface="標楷體" panose="03000509000000000000" pitchFamily="65" charset="-120"/>
              </a:rPr>
              <a:t>)</a:t>
            </a:r>
            <a:r>
              <a:rPr lang="zh-TW" altLang="zh-TW" sz="2000" dirty="0">
                <a:latin typeface="標楷體" panose="03000509000000000000" pitchFamily="65" charset="-120"/>
                <a:ea typeface="標楷體" panose="03000509000000000000" pitchFamily="65" charset="-120"/>
              </a:rPr>
              <a:t>及雜費</a:t>
            </a:r>
            <a:r>
              <a:rPr lang="zh-TW" altLang="en-US" sz="2000" dirty="0">
                <a:latin typeface="標楷體" panose="03000509000000000000" pitchFamily="65" charset="-120"/>
                <a:ea typeface="標楷體" panose="03000509000000000000" pitchFamily="65" charset="-120"/>
              </a:rPr>
              <a:t>等檢附原始單據或旅行業代收轉付收據報支。</a:t>
            </a:r>
            <a:endParaRPr lang="en-US" altLang="zh-TW" sz="2000" dirty="0">
              <a:latin typeface="標楷體" panose="03000509000000000000" pitchFamily="65" charset="-120"/>
              <a:ea typeface="標楷體" panose="03000509000000000000" pitchFamily="65" charset="-120"/>
            </a:endParaRPr>
          </a:p>
        </p:txBody>
      </p:sp>
      <p:sp>
        <p:nvSpPr>
          <p:cNvPr id="7" name="投影片編號版面配置區 6"/>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7</a:t>
            </a:fld>
            <a:endParaRPr lang="en-US" altLang="zh-TW" spc="-50" dirty="0"/>
          </a:p>
        </p:txBody>
      </p:sp>
      <p:sp>
        <p:nvSpPr>
          <p:cNvPr id="2" name="文字方塊 1">
            <a:extLst>
              <a:ext uri="{FF2B5EF4-FFF2-40B4-BE49-F238E27FC236}">
                <a16:creationId xmlns:a16="http://schemas.microsoft.com/office/drawing/2014/main" id="{A19D02EF-A8AB-4A71-A053-84EC0F8B8F6C}"/>
              </a:ext>
            </a:extLst>
          </p:cNvPr>
          <p:cNvSpPr txBox="1"/>
          <p:nvPr/>
        </p:nvSpPr>
        <p:spPr>
          <a:xfrm>
            <a:off x="2128861" y="1431476"/>
            <a:ext cx="1253067" cy="2308324"/>
          </a:xfrm>
          <a:prstGeom prst="rect">
            <a:avLst/>
          </a:prstGeom>
          <a:solidFill>
            <a:schemeClr val="accent1">
              <a:lumMod val="20000"/>
              <a:lumOff val="80000"/>
            </a:schemeClr>
          </a:solidFill>
        </p:spPr>
        <p:txBody>
          <a:bodyPr wrap="square" rtlCol="0">
            <a:spAutoFit/>
          </a:bodyPr>
          <a:lstStyle/>
          <a:p>
            <a:r>
              <a:rPr kumimoji="1" lang="zh-TW" altLang="en-US" spc="-15" dirty="0">
                <a:solidFill>
                  <a:schemeClr val="accent2">
                    <a:lumMod val="50000"/>
                  </a:schemeClr>
                </a:solidFill>
                <a:latin typeface="標楷體" panose="03000509000000000000" pitchFamily="65" charset="-120"/>
                <a:ea typeface="標楷體" panose="03000509000000000000" pitchFamily="65" charset="-120"/>
              </a:rPr>
              <a:t>報支上限</a:t>
            </a:r>
            <a:r>
              <a:rPr kumimoji="1" lang="en-US" altLang="zh-TW" spc="-15" dirty="0">
                <a:solidFill>
                  <a:schemeClr val="accent2">
                    <a:lumMod val="50000"/>
                  </a:schemeClr>
                </a:solidFill>
                <a:latin typeface="標楷體" panose="03000509000000000000" pitchFamily="65" charset="-120"/>
                <a:ea typeface="標楷體" panose="03000509000000000000" pitchFamily="65" charset="-120"/>
              </a:rPr>
              <a:t>:</a:t>
            </a:r>
          </a:p>
          <a:p>
            <a:r>
              <a:rPr kumimoji="1" lang="en-US" altLang="zh-TW" spc="-15" dirty="0">
                <a:latin typeface="標楷體" panose="03000509000000000000" pitchFamily="65" charset="-120"/>
                <a:ea typeface="標楷體" panose="03000509000000000000" pitchFamily="65" charset="-120"/>
              </a:rPr>
              <a:t>1.</a:t>
            </a:r>
            <a:r>
              <a:rPr kumimoji="1" lang="zh-TW" altLang="en-US" spc="-15" dirty="0">
                <a:latin typeface="標楷體" panose="03000509000000000000" pitchFamily="65" charset="-120"/>
                <a:ea typeface="標楷體" panose="03000509000000000000" pitchFamily="65" charset="-120"/>
              </a:rPr>
              <a:t>依規定報支</a:t>
            </a:r>
            <a:endParaRPr kumimoji="1" lang="en-US" altLang="zh-TW" spc="-15" dirty="0">
              <a:latin typeface="標楷體" panose="03000509000000000000" pitchFamily="65" charset="-120"/>
              <a:ea typeface="標楷體" panose="03000509000000000000" pitchFamily="65" charset="-120"/>
            </a:endParaRPr>
          </a:p>
          <a:p>
            <a:r>
              <a:rPr kumimoji="1" lang="en-US" altLang="zh-TW" spc="-15" dirty="0">
                <a:latin typeface="標楷體" panose="03000509000000000000" pitchFamily="65" charset="-120"/>
                <a:ea typeface="標楷體" panose="03000509000000000000" pitchFamily="65" charset="-120"/>
              </a:rPr>
              <a:t>2</a:t>
            </a:r>
            <a:r>
              <a:rPr kumimoji="1" lang="zh-TW" altLang="en-US" spc="-15" dirty="0">
                <a:latin typeface="標楷體" panose="03000509000000000000" pitchFamily="65" charset="-120"/>
                <a:ea typeface="標楷體" panose="03000509000000000000" pitchFamily="65" charset="-120"/>
              </a:rPr>
              <a:t>不能超過出國計畫核定金額或可用預算。</a:t>
            </a:r>
          </a:p>
        </p:txBody>
      </p:sp>
    </p:spTree>
    <p:extLst>
      <p:ext uri="{BB962C8B-B14F-4D97-AF65-F5344CB8AC3E}">
        <p14:creationId xmlns:p14="http://schemas.microsoft.com/office/powerpoint/2010/main" val="274423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4645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chemeClr val="accent2">
                    <a:lumMod val="50000"/>
                  </a:schemeClr>
                </a:solidFill>
                <a:latin typeface="標楷體" panose="03000509000000000000" pitchFamily="65" charset="-120"/>
                <a:ea typeface="標楷體" panose="03000509000000000000" pitchFamily="65" charset="-120"/>
              </a:rPr>
              <a:t>四、國外出差旅費報支規定</a:t>
            </a:r>
            <a:endParaRPr spc="-20" dirty="0">
              <a:solidFill>
                <a:schemeClr val="accent2">
                  <a:lumMod val="50000"/>
                </a:schemeClr>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graphicFrame>
        <p:nvGraphicFramePr>
          <p:cNvPr id="8" name="object 2"/>
          <p:cNvGraphicFramePr>
            <a:graphicFrameLocks noGrp="1"/>
          </p:cNvGraphicFramePr>
          <p:nvPr>
            <p:extLst>
              <p:ext uri="{D42A27DB-BD31-4B8C-83A1-F6EECF244321}">
                <p14:modId xmlns:p14="http://schemas.microsoft.com/office/powerpoint/2010/main" val="1635261740"/>
              </p:ext>
            </p:extLst>
          </p:nvPr>
        </p:nvGraphicFramePr>
        <p:xfrm>
          <a:off x="1295400" y="1488450"/>
          <a:ext cx="9845180" cy="4462780"/>
        </p:xfrm>
        <a:graphic>
          <a:graphicData uri="http://schemas.openxmlformats.org/drawingml/2006/table">
            <a:tbl>
              <a:tblPr firstRow="1" bandRow="1">
                <a:tableStyleId>{2D5ABB26-0587-4C30-8999-92F81FD0307C}</a:tableStyleId>
              </a:tblPr>
              <a:tblGrid>
                <a:gridCol w="2485572">
                  <a:extLst>
                    <a:ext uri="{9D8B030D-6E8A-4147-A177-3AD203B41FA5}">
                      <a16:colId xmlns:a16="http://schemas.microsoft.com/office/drawing/2014/main" val="20000"/>
                    </a:ext>
                  </a:extLst>
                </a:gridCol>
                <a:gridCol w="7359608">
                  <a:extLst>
                    <a:ext uri="{9D8B030D-6E8A-4147-A177-3AD203B41FA5}">
                      <a16:colId xmlns:a16="http://schemas.microsoft.com/office/drawing/2014/main" val="20001"/>
                    </a:ext>
                  </a:extLst>
                </a:gridCol>
              </a:tblGrid>
              <a:tr h="509270">
                <a:tc>
                  <a:txBody>
                    <a:bodyPr/>
                    <a:lstStyle/>
                    <a:p>
                      <a:pPr algn="ctr">
                        <a:lnSpc>
                          <a:spcPct val="100000"/>
                        </a:lnSpc>
                        <a:spcBef>
                          <a:spcPts val="110"/>
                        </a:spcBef>
                      </a:pPr>
                      <a:r>
                        <a:rPr sz="2400" b="0" spc="-35" dirty="0">
                          <a:solidFill>
                            <a:schemeClr val="tx1"/>
                          </a:solidFill>
                          <a:latin typeface="標楷體" panose="03000509000000000000" pitchFamily="65" charset="-120"/>
                          <a:ea typeface="標楷體" panose="03000509000000000000" pitchFamily="65" charset="-120"/>
                          <a:cs typeface="標楷體"/>
                        </a:rPr>
                        <a:t>交通工具種類</a:t>
                      </a:r>
                      <a:endParaRPr sz="2400" b="0" dirty="0">
                        <a:solidFill>
                          <a:schemeClr val="tx1"/>
                        </a:solidFill>
                        <a:latin typeface="標楷體" panose="03000509000000000000" pitchFamily="65" charset="-120"/>
                        <a:ea typeface="標楷體" panose="03000509000000000000" pitchFamily="65" charset="-120"/>
                        <a:cs typeface="標楷體"/>
                      </a:endParaRPr>
                    </a:p>
                  </a:txBody>
                  <a:tcPr marL="0" marR="0" marT="139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E4A8"/>
                    </a:solidFill>
                  </a:tcPr>
                </a:tc>
                <a:tc>
                  <a:txBody>
                    <a:bodyPr/>
                    <a:lstStyle/>
                    <a:p>
                      <a:pPr algn="ctr">
                        <a:lnSpc>
                          <a:spcPct val="100000"/>
                        </a:lnSpc>
                        <a:spcBef>
                          <a:spcPts val="110"/>
                        </a:spcBef>
                      </a:pPr>
                      <a:r>
                        <a:rPr lang="zh-TW" altLang="en-US" sz="2400" b="0" spc="-35" dirty="0">
                          <a:solidFill>
                            <a:schemeClr val="accent2">
                              <a:lumMod val="50000"/>
                            </a:schemeClr>
                          </a:solidFill>
                          <a:latin typeface="標楷體" panose="03000509000000000000" pitchFamily="65" charset="-120"/>
                          <a:ea typeface="標楷體" panose="03000509000000000000" pitchFamily="65" charset="-120"/>
                          <a:cs typeface="標楷體"/>
                        </a:rPr>
                        <a:t>交通費</a:t>
                      </a:r>
                      <a:r>
                        <a:rPr sz="2400" b="0" spc="-35" dirty="0" err="1">
                          <a:solidFill>
                            <a:schemeClr val="accent2">
                              <a:lumMod val="50000"/>
                            </a:schemeClr>
                          </a:solidFill>
                          <a:latin typeface="標楷體" panose="03000509000000000000" pitchFamily="65" charset="-120"/>
                          <a:ea typeface="標楷體" panose="03000509000000000000" pitchFamily="65" charset="-120"/>
                          <a:cs typeface="標楷體"/>
                        </a:rPr>
                        <a:t>報支應檢附單據</a:t>
                      </a:r>
                      <a:endParaRPr sz="2400" b="0" dirty="0">
                        <a:solidFill>
                          <a:schemeClr val="accent2">
                            <a:lumMod val="50000"/>
                          </a:schemeClr>
                        </a:solidFill>
                        <a:latin typeface="標楷體" panose="03000509000000000000" pitchFamily="65" charset="-120"/>
                        <a:ea typeface="標楷體" panose="03000509000000000000" pitchFamily="65" charset="-120"/>
                        <a:cs typeface="標楷體"/>
                      </a:endParaRPr>
                    </a:p>
                  </a:txBody>
                  <a:tcPr marL="0" marR="0" marT="139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E4A8"/>
                    </a:solidFill>
                  </a:tcPr>
                </a:tc>
                <a:extLst>
                  <a:ext uri="{0D108BD9-81ED-4DB2-BD59-A6C34878D82A}">
                    <a16:rowId xmlns:a16="http://schemas.microsoft.com/office/drawing/2014/main" val="10000"/>
                  </a:ext>
                </a:extLst>
              </a:tr>
              <a:tr h="1793875">
                <a:tc>
                  <a:txBody>
                    <a:bodyPr/>
                    <a:lstStyle/>
                    <a:p>
                      <a:pPr>
                        <a:lnSpc>
                          <a:spcPct val="100000"/>
                        </a:lnSpc>
                      </a:pPr>
                      <a:endParaRPr sz="2000" b="0" dirty="0">
                        <a:solidFill>
                          <a:schemeClr val="tx1"/>
                        </a:solidFill>
                        <a:latin typeface="標楷體" panose="03000509000000000000" pitchFamily="65" charset="-120"/>
                        <a:ea typeface="標楷體" panose="03000509000000000000" pitchFamily="65" charset="-120"/>
                        <a:cs typeface="Times New Roman"/>
                      </a:endParaRPr>
                    </a:p>
                    <a:p>
                      <a:pPr>
                        <a:lnSpc>
                          <a:spcPct val="100000"/>
                        </a:lnSpc>
                        <a:spcBef>
                          <a:spcPts val="1770"/>
                        </a:spcBef>
                      </a:pPr>
                      <a:endParaRPr sz="2000" b="0" dirty="0">
                        <a:solidFill>
                          <a:schemeClr val="tx1"/>
                        </a:solidFill>
                        <a:latin typeface="標楷體" panose="03000509000000000000" pitchFamily="65" charset="-120"/>
                        <a:ea typeface="標楷體" panose="03000509000000000000" pitchFamily="65" charset="-120"/>
                        <a:cs typeface="Times New Roman"/>
                      </a:endParaRPr>
                    </a:p>
                    <a:p>
                      <a:pPr algn="l">
                        <a:lnSpc>
                          <a:spcPct val="100000"/>
                        </a:lnSpc>
                        <a:tabLst>
                          <a:tab pos="1822450" algn="l"/>
                        </a:tabLst>
                      </a:pPr>
                      <a:r>
                        <a:rPr sz="2000" b="0" spc="-50" dirty="0">
                          <a:solidFill>
                            <a:schemeClr val="tx1"/>
                          </a:solidFill>
                          <a:latin typeface="標楷體" panose="03000509000000000000" pitchFamily="65" charset="-120"/>
                          <a:ea typeface="標楷體" panose="03000509000000000000" pitchFamily="65" charset="-120"/>
                          <a:cs typeface="標楷體"/>
                        </a:rPr>
                        <a:t>飛</a:t>
                      </a:r>
                      <a:r>
                        <a:rPr lang="zh-TW" altLang="en-US" sz="2000" b="0" spc="-50" dirty="0">
                          <a:solidFill>
                            <a:schemeClr val="tx1"/>
                          </a:solidFill>
                          <a:latin typeface="標楷體" panose="03000509000000000000" pitchFamily="65" charset="-120"/>
                          <a:ea typeface="標楷體" panose="03000509000000000000" pitchFamily="65" charset="-120"/>
                          <a:cs typeface="標楷體"/>
                        </a:rPr>
                        <a:t>   </a:t>
                      </a:r>
                      <a:r>
                        <a:rPr sz="2000" b="0" spc="-50" dirty="0">
                          <a:solidFill>
                            <a:schemeClr val="tx1"/>
                          </a:solidFill>
                          <a:latin typeface="標楷體" panose="03000509000000000000" pitchFamily="65" charset="-120"/>
                          <a:ea typeface="標楷體" panose="03000509000000000000" pitchFamily="65" charset="-120"/>
                          <a:cs typeface="標楷體"/>
                        </a:rPr>
                        <a:t>機</a:t>
                      </a:r>
                      <a:endParaRPr sz="2000" b="0" dirty="0">
                        <a:solidFill>
                          <a:schemeClr val="tx1"/>
                        </a:solidFill>
                        <a:latin typeface="標楷體" panose="03000509000000000000" pitchFamily="65" charset="-120"/>
                        <a:ea typeface="標楷體" panose="03000509000000000000" pitchFamily="65" charset="-120"/>
                        <a:cs typeface="標楷體"/>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BF5E1"/>
                    </a:solidFill>
                  </a:tcPr>
                </a:tc>
                <a:tc>
                  <a:txBody>
                    <a:bodyPr/>
                    <a:lstStyle/>
                    <a:p>
                      <a:pPr marL="474345" indent="-457200">
                        <a:lnSpc>
                          <a:spcPct val="100000"/>
                        </a:lnSpc>
                        <a:spcBef>
                          <a:spcPts val="1590"/>
                        </a:spcBef>
                        <a:buClr>
                          <a:srgbClr val="005EA4"/>
                        </a:buClr>
                        <a:buSzPct val="94444"/>
                        <a:buFont typeface="+mj-lt"/>
                        <a:buAutoNum type="arabicPeriod"/>
                        <a:tabLst>
                          <a:tab pos="245745" algn="l"/>
                        </a:tabLst>
                      </a:pPr>
                      <a:r>
                        <a:rPr sz="2000" b="0" dirty="0">
                          <a:solidFill>
                            <a:schemeClr val="tx1"/>
                          </a:solidFill>
                          <a:latin typeface="標楷體" panose="03000509000000000000" pitchFamily="65" charset="-120"/>
                          <a:ea typeface="標楷體" panose="03000509000000000000" pitchFamily="65" charset="-120"/>
                          <a:cs typeface="標楷體"/>
                        </a:rPr>
                        <a:t>機票票根或電子機票或其他足資</a:t>
                      </a:r>
                      <a:r>
                        <a:rPr sz="2000" b="0" dirty="0">
                          <a:solidFill>
                            <a:schemeClr val="accent2">
                              <a:lumMod val="50000"/>
                            </a:schemeClr>
                          </a:solidFill>
                          <a:latin typeface="標楷體" panose="03000509000000000000" pitchFamily="65" charset="-120"/>
                          <a:ea typeface="標楷體" panose="03000509000000000000" pitchFamily="65" charset="-120"/>
                          <a:cs typeface="標楷體"/>
                        </a:rPr>
                        <a:t>證明行程</a:t>
                      </a:r>
                      <a:r>
                        <a:rPr sz="2000" b="0" spc="-10" dirty="0">
                          <a:solidFill>
                            <a:schemeClr val="accent2">
                              <a:lumMod val="50000"/>
                            </a:schemeClr>
                          </a:solidFill>
                          <a:latin typeface="標楷體" panose="03000509000000000000" pitchFamily="65" charset="-120"/>
                          <a:ea typeface="標楷體" panose="03000509000000000000" pitchFamily="65" charset="-120"/>
                          <a:cs typeface="標楷體"/>
                        </a:rPr>
                        <a:t>之文件</a:t>
                      </a:r>
                      <a:r>
                        <a:rPr sz="2000" b="0" spc="-10" dirty="0">
                          <a:solidFill>
                            <a:schemeClr val="tx1"/>
                          </a:solidFill>
                          <a:latin typeface="標楷體" panose="03000509000000000000" pitchFamily="65" charset="-120"/>
                          <a:ea typeface="標楷體" panose="03000509000000000000" pitchFamily="65" charset="-120"/>
                          <a:cs typeface="標楷體"/>
                        </a:rPr>
                        <a:t>。(擇一)</a:t>
                      </a:r>
                      <a:endParaRPr sz="2000" b="0" dirty="0">
                        <a:solidFill>
                          <a:schemeClr val="tx1"/>
                        </a:solidFill>
                        <a:latin typeface="標楷體" panose="03000509000000000000" pitchFamily="65" charset="-120"/>
                        <a:ea typeface="標楷體" panose="03000509000000000000" pitchFamily="65" charset="-120"/>
                        <a:cs typeface="標楷體"/>
                      </a:endParaRPr>
                    </a:p>
                    <a:p>
                      <a:pPr marL="474345" marR="222885" indent="-457200">
                        <a:lnSpc>
                          <a:spcPct val="100000"/>
                        </a:lnSpc>
                        <a:buSzPct val="94444"/>
                        <a:buFont typeface="+mj-lt"/>
                        <a:buAutoNum type="arabicPeriod"/>
                        <a:tabLst>
                          <a:tab pos="245745" algn="l"/>
                        </a:tabLst>
                      </a:pPr>
                      <a:r>
                        <a:rPr sz="2000" b="0" dirty="0">
                          <a:solidFill>
                            <a:schemeClr val="tx1"/>
                          </a:solidFill>
                          <a:latin typeface="標楷體" panose="03000509000000000000" pitchFamily="65" charset="-120"/>
                          <a:ea typeface="標楷體" panose="03000509000000000000" pitchFamily="65" charset="-120"/>
                          <a:cs typeface="標楷體"/>
                        </a:rPr>
                        <a:t>機票購票證明單或旅行業代收轉付收據</a:t>
                      </a:r>
                      <a:r>
                        <a:rPr sz="2000" b="0" spc="-10" dirty="0">
                          <a:solidFill>
                            <a:schemeClr val="tx1"/>
                          </a:solidFill>
                          <a:latin typeface="標楷體" panose="03000509000000000000" pitchFamily="65" charset="-120"/>
                          <a:ea typeface="標楷體" panose="03000509000000000000" pitchFamily="65" charset="-120"/>
                          <a:cs typeface="標楷體"/>
                        </a:rPr>
                        <a:t>或其他足資</a:t>
                      </a:r>
                      <a:r>
                        <a:rPr sz="2000" b="0" spc="-10" dirty="0">
                          <a:solidFill>
                            <a:schemeClr val="accent2">
                              <a:lumMod val="50000"/>
                            </a:schemeClr>
                          </a:solidFill>
                          <a:latin typeface="標楷體" panose="03000509000000000000" pitchFamily="65" charset="-120"/>
                          <a:ea typeface="標楷體" panose="03000509000000000000" pitchFamily="65" charset="-120"/>
                          <a:cs typeface="標楷體"/>
                        </a:rPr>
                        <a:t>證明支</a:t>
                      </a:r>
                      <a:r>
                        <a:rPr sz="2000" b="0" spc="-5" dirty="0">
                          <a:solidFill>
                            <a:schemeClr val="accent2">
                              <a:lumMod val="50000"/>
                            </a:schemeClr>
                          </a:solidFill>
                          <a:latin typeface="標楷體" panose="03000509000000000000" pitchFamily="65" charset="-120"/>
                          <a:ea typeface="標楷體" panose="03000509000000000000" pitchFamily="65" charset="-120"/>
                          <a:cs typeface="標楷體"/>
                        </a:rPr>
                        <a:t>付票款之文件</a:t>
                      </a:r>
                      <a:r>
                        <a:rPr sz="2000" b="0" spc="-5" dirty="0">
                          <a:solidFill>
                            <a:schemeClr val="tx1"/>
                          </a:solidFill>
                          <a:latin typeface="標楷體" panose="03000509000000000000" pitchFamily="65" charset="-120"/>
                          <a:ea typeface="標楷體" panose="03000509000000000000" pitchFamily="65" charset="-120"/>
                          <a:cs typeface="標楷體"/>
                        </a:rPr>
                        <a:t>(如信用卡帳單)。(擇一)</a:t>
                      </a:r>
                      <a:endParaRPr sz="2000" b="0" dirty="0">
                        <a:solidFill>
                          <a:schemeClr val="tx1"/>
                        </a:solidFill>
                        <a:latin typeface="標楷體" panose="03000509000000000000" pitchFamily="65" charset="-120"/>
                        <a:ea typeface="標楷體" panose="03000509000000000000" pitchFamily="65" charset="-120"/>
                        <a:cs typeface="標楷體"/>
                      </a:endParaRPr>
                    </a:p>
                    <a:p>
                      <a:pPr marL="474345" marR="222885" indent="-457200">
                        <a:lnSpc>
                          <a:spcPct val="100000"/>
                        </a:lnSpc>
                        <a:buClr>
                          <a:srgbClr val="005EA4"/>
                        </a:buClr>
                        <a:buSzPct val="94444"/>
                        <a:buFont typeface="+mj-lt"/>
                        <a:buAutoNum type="arabicPeriod"/>
                        <a:tabLst>
                          <a:tab pos="245745" algn="l"/>
                        </a:tabLst>
                      </a:pPr>
                      <a:r>
                        <a:rPr sz="2000" b="0" dirty="0">
                          <a:solidFill>
                            <a:schemeClr val="tx1"/>
                          </a:solidFill>
                          <a:latin typeface="標楷體" panose="03000509000000000000" pitchFamily="65" charset="-120"/>
                          <a:ea typeface="標楷體" panose="03000509000000000000" pitchFamily="65" charset="-120"/>
                          <a:cs typeface="標楷體"/>
                        </a:rPr>
                        <a:t>登機證存根(含電子登機證)或足資</a:t>
                      </a:r>
                      <a:r>
                        <a:rPr sz="2000" b="0" dirty="0">
                          <a:solidFill>
                            <a:schemeClr val="accent2">
                              <a:lumMod val="50000"/>
                            </a:schemeClr>
                          </a:solidFill>
                          <a:latin typeface="標楷體" panose="03000509000000000000" pitchFamily="65" charset="-120"/>
                          <a:ea typeface="標楷體" panose="03000509000000000000" pitchFamily="65" charset="-120"/>
                          <a:cs typeface="標楷體"/>
                        </a:rPr>
                        <a:t>證明出國事實</a:t>
                      </a:r>
                      <a:r>
                        <a:rPr sz="2000" b="0" dirty="0">
                          <a:solidFill>
                            <a:schemeClr val="tx1"/>
                          </a:solidFill>
                          <a:latin typeface="標楷體" panose="03000509000000000000" pitchFamily="65" charset="-120"/>
                          <a:ea typeface="標楷體" panose="03000509000000000000" pitchFamily="65" charset="-120"/>
                          <a:cs typeface="標楷體"/>
                        </a:rPr>
                        <a:t>之</a:t>
                      </a:r>
                      <a:r>
                        <a:rPr sz="2000" b="0" spc="-20" dirty="0">
                          <a:solidFill>
                            <a:schemeClr val="tx1"/>
                          </a:solidFill>
                          <a:latin typeface="標楷體" panose="03000509000000000000" pitchFamily="65" charset="-120"/>
                          <a:ea typeface="標楷體" panose="03000509000000000000" pitchFamily="65" charset="-120"/>
                          <a:cs typeface="標楷體"/>
                        </a:rPr>
                        <a:t>護照影</a:t>
                      </a:r>
                      <a:r>
                        <a:rPr sz="2000" b="0" dirty="0">
                          <a:solidFill>
                            <a:schemeClr val="tx1"/>
                          </a:solidFill>
                          <a:latin typeface="標楷體" panose="03000509000000000000" pitchFamily="65" charset="-120"/>
                          <a:ea typeface="標楷體" panose="03000509000000000000" pitchFamily="65" charset="-120"/>
                          <a:cs typeface="標楷體"/>
                        </a:rPr>
                        <a:t>本或航空公司所開立之搭機證明</a:t>
                      </a:r>
                      <a:r>
                        <a:rPr sz="2000" b="0" spc="-10" dirty="0">
                          <a:solidFill>
                            <a:schemeClr val="tx1"/>
                          </a:solidFill>
                          <a:latin typeface="標楷體" panose="03000509000000000000" pitchFamily="65" charset="-120"/>
                          <a:ea typeface="標楷體" panose="03000509000000000000" pitchFamily="65" charset="-120"/>
                          <a:cs typeface="標楷體"/>
                        </a:rPr>
                        <a:t>。(擇一)</a:t>
                      </a:r>
                      <a:endParaRPr sz="2000" b="0" dirty="0">
                        <a:solidFill>
                          <a:schemeClr val="tx1"/>
                        </a:solidFill>
                        <a:latin typeface="標楷體" panose="03000509000000000000" pitchFamily="65" charset="-120"/>
                        <a:ea typeface="標楷體" panose="03000509000000000000" pitchFamily="65" charset="-120"/>
                        <a:cs typeface="標楷體"/>
                      </a:endParaRPr>
                    </a:p>
                  </a:txBody>
                  <a:tcPr marL="0" marR="0" marT="20193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BF5E1"/>
                    </a:solidFill>
                  </a:tcPr>
                </a:tc>
                <a:extLst>
                  <a:ext uri="{0D108BD9-81ED-4DB2-BD59-A6C34878D82A}">
                    <a16:rowId xmlns:a16="http://schemas.microsoft.com/office/drawing/2014/main" val="10001"/>
                  </a:ext>
                </a:extLst>
              </a:tr>
              <a:tr h="791845">
                <a:tc>
                  <a:txBody>
                    <a:bodyPr/>
                    <a:lstStyle/>
                    <a:p>
                      <a:pPr marL="17780" marR="233679">
                        <a:lnSpc>
                          <a:spcPct val="100000"/>
                        </a:lnSpc>
                        <a:spcBef>
                          <a:spcPts val="885"/>
                        </a:spcBef>
                      </a:pPr>
                      <a:r>
                        <a:rPr sz="2000" b="0" spc="-10" dirty="0">
                          <a:solidFill>
                            <a:schemeClr val="tx1"/>
                          </a:solidFill>
                          <a:latin typeface="標楷體" panose="03000509000000000000" pitchFamily="65" charset="-120"/>
                          <a:ea typeface="標楷體" panose="03000509000000000000" pitchFamily="65" charset="-120"/>
                          <a:cs typeface="標楷體"/>
                        </a:rPr>
                        <a:t>船舶或長途大眾陸</a:t>
                      </a:r>
                      <a:r>
                        <a:rPr sz="2000" b="0" spc="-20" dirty="0">
                          <a:solidFill>
                            <a:schemeClr val="tx1"/>
                          </a:solidFill>
                          <a:latin typeface="標楷體" panose="03000509000000000000" pitchFamily="65" charset="-120"/>
                          <a:ea typeface="標楷體" panose="03000509000000000000" pitchFamily="65" charset="-120"/>
                          <a:cs typeface="標楷體"/>
                        </a:rPr>
                        <a:t>運工具</a:t>
                      </a:r>
                      <a:endParaRPr sz="2000" b="0" dirty="0">
                        <a:solidFill>
                          <a:schemeClr val="tx1"/>
                        </a:solidFill>
                        <a:latin typeface="標楷體" panose="03000509000000000000" pitchFamily="65" charset="-120"/>
                        <a:ea typeface="標楷體" panose="03000509000000000000" pitchFamily="65" charset="-120"/>
                        <a:cs typeface="標楷體"/>
                      </a:endParaRPr>
                    </a:p>
                  </a:txBody>
                  <a:tcPr marL="0" marR="0" marT="1123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tc>
                  <a:txBody>
                    <a:bodyPr/>
                    <a:lstStyle/>
                    <a:p>
                      <a:pPr marL="17145">
                        <a:lnSpc>
                          <a:spcPct val="100000"/>
                        </a:lnSpc>
                        <a:spcBef>
                          <a:spcPts val="1964"/>
                        </a:spcBef>
                      </a:pPr>
                      <a:r>
                        <a:rPr sz="2000" b="0" spc="-5" dirty="0">
                          <a:solidFill>
                            <a:schemeClr val="tx1"/>
                          </a:solidFill>
                          <a:latin typeface="標楷體" panose="03000509000000000000" pitchFamily="65" charset="-120"/>
                          <a:ea typeface="標楷體" panose="03000509000000000000" pitchFamily="65" charset="-120"/>
                          <a:cs typeface="標楷體"/>
                        </a:rPr>
                        <a:t>原始單據或旅行業代收轉付收據。</a:t>
                      </a:r>
                      <a:endParaRPr sz="2000" b="0" dirty="0">
                        <a:solidFill>
                          <a:schemeClr val="tx1"/>
                        </a:solidFill>
                        <a:latin typeface="標楷體" panose="03000509000000000000" pitchFamily="65" charset="-120"/>
                        <a:ea typeface="標楷體" panose="03000509000000000000" pitchFamily="65" charset="-120"/>
                        <a:cs typeface="標楷體"/>
                      </a:endParaRPr>
                    </a:p>
                  </a:txBody>
                  <a:tcPr marL="0" marR="0" marT="24955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FAF1"/>
                    </a:solidFill>
                  </a:tcPr>
                </a:tc>
                <a:extLst>
                  <a:ext uri="{0D108BD9-81ED-4DB2-BD59-A6C34878D82A}">
                    <a16:rowId xmlns:a16="http://schemas.microsoft.com/office/drawing/2014/main" val="10002"/>
                  </a:ext>
                </a:extLst>
              </a:tr>
              <a:tr h="1367790">
                <a:tc>
                  <a:txBody>
                    <a:bodyPr/>
                    <a:lstStyle/>
                    <a:p>
                      <a:pPr>
                        <a:lnSpc>
                          <a:spcPct val="100000"/>
                        </a:lnSpc>
                        <a:spcBef>
                          <a:spcPts val="1085"/>
                        </a:spcBef>
                      </a:pPr>
                      <a:endParaRPr sz="2000" b="0" dirty="0">
                        <a:solidFill>
                          <a:schemeClr val="tx1"/>
                        </a:solidFill>
                        <a:latin typeface="標楷體" panose="03000509000000000000" pitchFamily="65" charset="-120"/>
                        <a:ea typeface="標楷體" panose="03000509000000000000" pitchFamily="65" charset="-120"/>
                        <a:cs typeface="Times New Roman"/>
                      </a:endParaRPr>
                    </a:p>
                    <a:p>
                      <a:pPr marL="17780" marR="233679">
                        <a:lnSpc>
                          <a:spcPct val="100000"/>
                        </a:lnSpc>
                      </a:pPr>
                      <a:r>
                        <a:rPr sz="2000" b="0" spc="-10" dirty="0">
                          <a:solidFill>
                            <a:schemeClr val="tx1"/>
                          </a:solidFill>
                          <a:latin typeface="標楷體" panose="03000509000000000000" pitchFamily="65" charset="-120"/>
                          <a:ea typeface="標楷體" panose="03000509000000000000" pitchFamily="65" charset="-120"/>
                          <a:cs typeface="標楷體"/>
                        </a:rPr>
                        <a:t>辦公處所往返國際機場之交通費</a:t>
                      </a:r>
                      <a:endParaRPr sz="2000" b="0" dirty="0">
                        <a:solidFill>
                          <a:schemeClr val="tx1"/>
                        </a:solidFill>
                        <a:latin typeface="標楷體" panose="03000509000000000000" pitchFamily="65" charset="-120"/>
                        <a:ea typeface="標楷體" panose="03000509000000000000" pitchFamily="65" charset="-120"/>
                        <a:cs typeface="標楷體"/>
                      </a:endParaRPr>
                    </a:p>
                  </a:txBody>
                  <a:tcPr marL="0" marR="0" marT="1377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BF5E1"/>
                    </a:solidFill>
                  </a:tcPr>
                </a:tc>
                <a:tc>
                  <a:txBody>
                    <a:bodyPr/>
                    <a:lstStyle/>
                    <a:p>
                      <a:pPr marL="17145" marR="222885">
                        <a:lnSpc>
                          <a:spcPct val="100000"/>
                        </a:lnSpc>
                        <a:spcBef>
                          <a:spcPts val="994"/>
                        </a:spcBef>
                      </a:pPr>
                      <a:r>
                        <a:rPr sz="2000" b="0" spc="-5" dirty="0" err="1">
                          <a:solidFill>
                            <a:schemeClr val="tx1"/>
                          </a:solidFill>
                          <a:latin typeface="標楷體" panose="03000509000000000000" pitchFamily="65" charset="-120"/>
                          <a:ea typeface="標楷體" panose="03000509000000000000" pitchFamily="65" charset="-120"/>
                          <a:cs typeface="標楷體"/>
                        </a:rPr>
                        <a:t>依國內出差旅費報支要點規定</a:t>
                      </a:r>
                      <a:r>
                        <a:rPr lang="zh-TW" altLang="en-US" sz="2000" b="0" spc="-5" dirty="0">
                          <a:solidFill>
                            <a:schemeClr val="tx1"/>
                          </a:solidFill>
                          <a:latin typeface="標楷體" panose="03000509000000000000" pitchFamily="65" charset="-120"/>
                          <a:ea typeface="標楷體" panose="03000509000000000000" pitchFamily="65" charset="-120"/>
                          <a:cs typeface="標楷體"/>
                        </a:rPr>
                        <a:t>單據核銷</a:t>
                      </a:r>
                      <a:r>
                        <a:rPr sz="2000" b="0" spc="-5" dirty="0">
                          <a:solidFill>
                            <a:schemeClr val="tx1"/>
                          </a:solidFill>
                          <a:latin typeface="標楷體" panose="03000509000000000000" pitchFamily="65" charset="-120"/>
                          <a:ea typeface="標楷體" panose="03000509000000000000" pitchFamily="65" charset="-120"/>
                          <a:cs typeface="標楷體"/>
                        </a:rPr>
                        <a:t>，</a:t>
                      </a:r>
                      <a:r>
                        <a:rPr lang="zh-TW" altLang="en-US" sz="2000" b="0" spc="-5" dirty="0">
                          <a:solidFill>
                            <a:schemeClr val="tx1"/>
                          </a:solidFill>
                          <a:latin typeface="標楷體" panose="03000509000000000000" pitchFamily="65" charset="-120"/>
                          <a:ea typeface="標楷體" panose="03000509000000000000" pitchFamily="65" charset="-120"/>
                          <a:cs typeface="標楷體"/>
                        </a:rPr>
                        <a:t>並</a:t>
                      </a:r>
                      <a:r>
                        <a:rPr sz="2000" b="0" spc="-5" dirty="0">
                          <a:solidFill>
                            <a:schemeClr val="tx1"/>
                          </a:solidFill>
                          <a:latin typeface="標楷體" panose="03000509000000000000" pitchFamily="65" charset="-120"/>
                          <a:ea typeface="標楷體" panose="03000509000000000000" pitchFamily="65" charset="-120"/>
                          <a:cs typeface="標楷體"/>
                        </a:rPr>
                        <a:t>填</a:t>
                      </a:r>
                      <a:r>
                        <a:rPr lang="zh-TW" altLang="en-US" sz="2000" b="0" spc="-5" dirty="0">
                          <a:solidFill>
                            <a:schemeClr val="tx1"/>
                          </a:solidFill>
                          <a:latin typeface="標楷體" panose="03000509000000000000" pitchFamily="65" charset="-120"/>
                          <a:ea typeface="標楷體" panose="03000509000000000000" pitchFamily="65" charset="-120"/>
                          <a:cs typeface="標楷體"/>
                        </a:rPr>
                        <a:t>報於</a:t>
                      </a:r>
                      <a:r>
                        <a:rPr sz="2000" b="0" spc="-5" dirty="0">
                          <a:solidFill>
                            <a:schemeClr val="tx1"/>
                          </a:solidFill>
                          <a:latin typeface="標楷體" panose="03000509000000000000" pitchFamily="65" charset="-120"/>
                          <a:ea typeface="標楷體" panose="03000509000000000000" pitchFamily="65" charset="-120"/>
                          <a:cs typeface="標楷體"/>
                        </a:rPr>
                        <a:t>「</a:t>
                      </a:r>
                      <a:r>
                        <a:rPr sz="2000" b="0" spc="-5" dirty="0" err="1">
                          <a:solidFill>
                            <a:schemeClr val="tx1"/>
                          </a:solidFill>
                          <a:latin typeface="標楷體" panose="03000509000000000000" pitchFamily="65" charset="-120"/>
                          <a:ea typeface="標楷體" panose="03000509000000000000" pitchFamily="65" charset="-120"/>
                          <a:cs typeface="標楷體"/>
                        </a:rPr>
                        <a:t>國外出差旅費報告表」交通費報支</a:t>
                      </a:r>
                      <a:r>
                        <a:rPr sz="2000" b="0" spc="-5" dirty="0">
                          <a:solidFill>
                            <a:schemeClr val="tx1"/>
                          </a:solidFill>
                          <a:latin typeface="標楷體" panose="03000509000000000000" pitchFamily="65" charset="-120"/>
                          <a:ea typeface="標楷體" panose="03000509000000000000" pitchFamily="65" charset="-120"/>
                          <a:cs typeface="標楷體"/>
                        </a:rPr>
                        <a:t>。</a:t>
                      </a:r>
                      <a:endParaRPr sz="2000" b="0" dirty="0">
                        <a:solidFill>
                          <a:schemeClr val="tx1"/>
                        </a:solidFill>
                        <a:latin typeface="標楷體" panose="03000509000000000000" pitchFamily="65" charset="-120"/>
                        <a:ea typeface="標楷體" panose="03000509000000000000" pitchFamily="65" charset="-120"/>
                        <a:cs typeface="標楷體"/>
                      </a:endParaRPr>
                    </a:p>
                  </a:txBody>
                  <a:tcPr marL="0" marR="0" marT="12636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BF5E1"/>
                    </a:solidFill>
                  </a:tcPr>
                </a:tc>
                <a:extLst>
                  <a:ext uri="{0D108BD9-81ED-4DB2-BD59-A6C34878D82A}">
                    <a16:rowId xmlns:a16="http://schemas.microsoft.com/office/drawing/2014/main" val="10003"/>
                  </a:ext>
                </a:extLst>
              </a:tr>
            </a:tbl>
          </a:graphicData>
        </a:graphic>
      </p:graphicFrame>
      <p:sp>
        <p:nvSpPr>
          <p:cNvPr id="7" name="投影片編號版面配置區 6"/>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8</a:t>
            </a:fld>
            <a:endParaRPr lang="en-US" altLang="zh-TW" spc="-50" dirty="0"/>
          </a:p>
        </p:txBody>
      </p:sp>
    </p:spTree>
    <p:extLst>
      <p:ext uri="{BB962C8B-B14F-4D97-AF65-F5344CB8AC3E}">
        <p14:creationId xmlns:p14="http://schemas.microsoft.com/office/powerpoint/2010/main" val="3134539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17726" y="5091705"/>
            <a:ext cx="102870" cy="175048"/>
          </a:xfrm>
          <a:prstGeom prst="rect">
            <a:avLst/>
          </a:prstGeom>
        </p:spPr>
        <p:txBody>
          <a:bodyPr vert="horz" wrap="square" lIns="0" tIns="13335" rIns="0" bIns="0" rtlCol="0">
            <a:spAutoFit/>
          </a:bodyPr>
          <a:lstStyle/>
          <a:p>
            <a:pPr marL="12700">
              <a:spcBef>
                <a:spcPts val="105"/>
              </a:spcBef>
            </a:pPr>
            <a:r>
              <a:rPr sz="1050" b="1" spc="-50" dirty="0">
                <a:solidFill>
                  <a:srgbClr val="FFFFFF"/>
                </a:solidFill>
                <a:latin typeface="Century Schoolbook"/>
                <a:cs typeface="Century Schoolbook"/>
              </a:rPr>
              <a:t>3</a:t>
            </a:r>
            <a:endParaRPr sz="1050">
              <a:latin typeface="Century Schoolbook"/>
              <a:cs typeface="Century Schoolbook"/>
            </a:endParaRPr>
          </a:p>
        </p:txBody>
      </p:sp>
      <p:sp>
        <p:nvSpPr>
          <p:cNvPr id="5" name="object 2"/>
          <p:cNvSpPr txBox="1">
            <a:spLocks noGrp="1"/>
          </p:cNvSpPr>
          <p:nvPr>
            <p:ph type="title"/>
          </p:nvPr>
        </p:nvSpPr>
        <p:spPr>
          <a:xfrm>
            <a:off x="712365" y="464506"/>
            <a:ext cx="10515600" cy="690574"/>
          </a:xfrm>
          <a:prstGeom prst="rect">
            <a:avLst/>
          </a:prstGeom>
        </p:spPr>
        <p:txBody>
          <a:bodyPr vert="horz" wrap="square" lIns="0" tIns="13335" rIns="0" bIns="0" rtlCol="0" anchor="ctr">
            <a:spAutoFit/>
          </a:bodyPr>
          <a:lstStyle/>
          <a:p>
            <a:pPr marL="12700" algn="ctr">
              <a:lnSpc>
                <a:spcPct val="100000"/>
              </a:lnSpc>
              <a:spcBef>
                <a:spcPts val="105"/>
              </a:spcBef>
            </a:pPr>
            <a:r>
              <a:rPr lang="zh-TW" altLang="en-US" spc="-20" dirty="0">
                <a:solidFill>
                  <a:schemeClr val="accent2">
                    <a:lumMod val="50000"/>
                  </a:schemeClr>
                </a:solidFill>
                <a:latin typeface="標楷體" panose="03000509000000000000" pitchFamily="65" charset="-120"/>
                <a:ea typeface="標楷體" panose="03000509000000000000" pitchFamily="65" charset="-120"/>
              </a:rPr>
              <a:t>四、國外出差旅費報支規定</a:t>
            </a:r>
            <a:endParaRPr spc="-20" dirty="0">
              <a:solidFill>
                <a:schemeClr val="accent2">
                  <a:lumMod val="50000"/>
                </a:schemeClr>
              </a:solidFill>
              <a:latin typeface="標楷體" panose="03000509000000000000" pitchFamily="65" charset="-120"/>
              <a:ea typeface="標楷體" panose="03000509000000000000" pitchFamily="65" charset="-120"/>
            </a:endParaRPr>
          </a:p>
        </p:txBody>
      </p:sp>
      <p:sp>
        <p:nvSpPr>
          <p:cNvPr id="6" name="object 3"/>
          <p:cNvSpPr txBox="1"/>
          <p:nvPr/>
        </p:nvSpPr>
        <p:spPr>
          <a:xfrm>
            <a:off x="3220597" y="1297693"/>
            <a:ext cx="7500534" cy="381515"/>
          </a:xfrm>
          <a:prstGeom prst="rect">
            <a:avLst/>
          </a:prstGeom>
        </p:spPr>
        <p:txBody>
          <a:bodyPr vert="horz" wrap="square" lIns="0" tIns="12065" rIns="0" bIns="0" rtlCol="0">
            <a:spAutoFit/>
          </a:bodyPr>
          <a:lstStyle/>
          <a:p>
            <a:pPr marL="571500" indent="-571500">
              <a:spcBef>
                <a:spcPts val="95"/>
              </a:spcBef>
              <a:buFont typeface="Wingdings" panose="05000000000000000000" pitchFamily="2" charset="2"/>
              <a:buChar char="l"/>
            </a:pPr>
            <a:endParaRPr lang="en-US" altLang="zh-TW" sz="2400" b="1" spc="-15" dirty="0">
              <a:latin typeface="標楷體" panose="03000509000000000000" pitchFamily="65" charset="-120"/>
              <a:ea typeface="標楷體" panose="03000509000000000000" pitchFamily="65" charset="-120"/>
              <a:cs typeface="標楷體"/>
            </a:endParaRPr>
          </a:p>
        </p:txBody>
      </p:sp>
      <p:pic>
        <p:nvPicPr>
          <p:cNvPr id="10" name="object 8"/>
          <p:cNvPicPr/>
          <p:nvPr/>
        </p:nvPicPr>
        <p:blipFill>
          <a:blip r:embed="rId2" cstate="print"/>
          <a:stretch>
            <a:fillRect/>
          </a:stretch>
        </p:blipFill>
        <p:spPr>
          <a:xfrm>
            <a:off x="6149130" y="1424937"/>
            <a:ext cx="5259896" cy="4766138"/>
          </a:xfrm>
          <a:prstGeom prst="rect">
            <a:avLst/>
          </a:prstGeom>
        </p:spPr>
      </p:pic>
      <p:sp>
        <p:nvSpPr>
          <p:cNvPr id="4" name="矩形 3"/>
          <p:cNvSpPr/>
          <p:nvPr/>
        </p:nvSpPr>
        <p:spPr>
          <a:xfrm>
            <a:off x="1378590" y="1488450"/>
            <a:ext cx="4401424" cy="4185761"/>
          </a:xfrm>
          <a:prstGeom prst="rect">
            <a:avLst/>
          </a:prstGeom>
        </p:spPr>
        <p:txBody>
          <a:bodyPr wrap="square">
            <a:spAutoFit/>
          </a:bodyPr>
          <a:lstStyle/>
          <a:p>
            <a:pPr marL="355600" marR="5080" indent="-342900" algn="just">
              <a:lnSpc>
                <a:spcPct val="90300"/>
              </a:lnSpc>
              <a:spcBef>
                <a:spcPts val="575"/>
              </a:spcBef>
              <a:buClr>
                <a:srgbClr val="3333CC"/>
              </a:buClr>
              <a:buSzPct val="60416"/>
              <a:buFont typeface="Wingdings"/>
              <a:buChar char=""/>
              <a:tabLst>
                <a:tab pos="355600" algn="l"/>
              </a:tabLst>
            </a:pPr>
            <a:r>
              <a:rPr lang="zh-TW" altLang="en-US" sz="2000" dirty="0">
                <a:latin typeface="標楷體" panose="03000509000000000000" pitchFamily="65" charset="-120"/>
                <a:ea typeface="標楷體" panose="03000509000000000000" pitchFamily="65" charset="-120"/>
                <a:cs typeface="標楷體"/>
              </a:rPr>
              <a:t>因公赴國外出差，在本國籍航空公司班機到達地點，</a:t>
            </a:r>
            <a:r>
              <a:rPr lang="zh-TW" altLang="en-US" sz="2000" dirty="0">
                <a:solidFill>
                  <a:schemeClr val="accent2">
                    <a:lumMod val="50000"/>
                  </a:schemeClr>
                </a:solidFill>
                <a:latin typeface="標楷體" panose="03000509000000000000" pitchFamily="65" charset="-120"/>
                <a:ea typeface="標楷體" panose="03000509000000000000" pitchFamily="65" charset="-120"/>
                <a:cs typeface="標楷體"/>
              </a:rPr>
              <a:t>應</a:t>
            </a:r>
            <a:r>
              <a:rPr lang="zh-TW" altLang="en-US" sz="2000" spc="-50" dirty="0">
                <a:solidFill>
                  <a:schemeClr val="accent2">
                    <a:lumMod val="50000"/>
                  </a:schemeClr>
                </a:solidFill>
                <a:latin typeface="標楷體" panose="03000509000000000000" pitchFamily="65" charset="-120"/>
                <a:ea typeface="標楷體" panose="03000509000000000000" pitchFamily="65" charset="-120"/>
                <a:cs typeface="標楷體"/>
              </a:rPr>
              <a:t>一</a:t>
            </a:r>
            <a:r>
              <a:rPr lang="zh-TW" altLang="en-US" sz="2000" dirty="0">
                <a:solidFill>
                  <a:schemeClr val="accent2">
                    <a:lumMod val="50000"/>
                  </a:schemeClr>
                </a:solidFill>
                <a:latin typeface="標楷體" panose="03000509000000000000" pitchFamily="65" charset="-120"/>
                <a:ea typeface="標楷體" panose="03000509000000000000" pitchFamily="65" charset="-120"/>
                <a:cs typeface="標楷體"/>
              </a:rPr>
              <a:t>律搭乘本國籍航空公司班機</a:t>
            </a:r>
            <a:r>
              <a:rPr lang="zh-TW" altLang="en-US" sz="2000" spc="-5" dirty="0">
                <a:latin typeface="標楷體" panose="03000509000000000000" pitchFamily="65" charset="-120"/>
                <a:ea typeface="標楷體" panose="03000509000000000000" pitchFamily="65" charset="-120"/>
                <a:cs typeface="標楷體"/>
              </a:rPr>
              <a:t>，</a:t>
            </a:r>
            <a:r>
              <a:rPr lang="zh-TW" altLang="en-US" sz="2000" spc="-5" dirty="0">
                <a:solidFill>
                  <a:schemeClr val="accent2">
                    <a:lumMod val="50000"/>
                  </a:schemeClr>
                </a:solidFill>
                <a:latin typeface="標楷體" panose="03000509000000000000" pitchFamily="65" charset="-120"/>
                <a:ea typeface="標楷體" panose="03000509000000000000" pitchFamily="65" charset="-120"/>
                <a:cs typeface="標楷體"/>
              </a:rPr>
              <a:t>有特殊情形者，得填具</a:t>
            </a:r>
            <a:r>
              <a:rPr lang="zh-TW" altLang="en-US" sz="2000" spc="-5" dirty="0">
                <a:latin typeface="標楷體" panose="03000509000000000000" pitchFamily="65" charset="-120"/>
                <a:ea typeface="標楷體" panose="03000509000000000000" pitchFamily="65" charset="-120"/>
                <a:cs typeface="標楷體"/>
              </a:rPr>
              <a:t>「因公出國人員搭乘外國籍航空公司班機</a:t>
            </a:r>
            <a:r>
              <a:rPr lang="zh-TW" altLang="en-US" sz="2000" spc="-5" dirty="0">
                <a:solidFill>
                  <a:schemeClr val="accent2">
                    <a:lumMod val="50000"/>
                  </a:schemeClr>
                </a:solidFill>
                <a:latin typeface="標楷體" panose="03000509000000000000" pitchFamily="65" charset="-120"/>
                <a:ea typeface="標楷體" panose="03000509000000000000" pitchFamily="65" charset="-120"/>
                <a:cs typeface="標楷體"/>
              </a:rPr>
              <a:t>申請書」，經機關首長或授權人核定後，得改搭乘外國籍航空公司班機</a:t>
            </a:r>
            <a:r>
              <a:rPr lang="zh-TW" altLang="en-US" sz="2000" spc="-5" dirty="0">
                <a:latin typeface="標楷體" panose="03000509000000000000" pitchFamily="65" charset="-120"/>
                <a:ea typeface="標楷體" panose="03000509000000000000" pitchFamily="65" charset="-120"/>
                <a:cs typeface="標楷體"/>
              </a:rPr>
              <a:t>。</a:t>
            </a:r>
            <a:endParaRPr lang="zh-TW" altLang="en-US" sz="2000" dirty="0">
              <a:latin typeface="標楷體" panose="03000509000000000000" pitchFamily="65" charset="-120"/>
              <a:ea typeface="標楷體" panose="03000509000000000000" pitchFamily="65" charset="-120"/>
              <a:cs typeface="標楷體"/>
            </a:endParaRPr>
          </a:p>
          <a:p>
            <a:pPr marL="355600" marR="5080" indent="-342900" algn="just">
              <a:lnSpc>
                <a:spcPts val="2600"/>
              </a:lnSpc>
              <a:spcBef>
                <a:spcPts val="610"/>
              </a:spcBef>
              <a:buClr>
                <a:srgbClr val="3333CC"/>
              </a:buClr>
              <a:buSzPct val="60416"/>
              <a:buFont typeface="Wingdings"/>
              <a:buChar char=""/>
              <a:tabLst>
                <a:tab pos="355600" algn="l"/>
              </a:tabLst>
            </a:pPr>
            <a:r>
              <a:rPr lang="zh-TW" altLang="en-US" sz="2000" spc="-5" dirty="0">
                <a:latin typeface="標楷體" panose="03000509000000000000" pitchFamily="65" charset="-120"/>
                <a:ea typeface="標楷體" panose="03000509000000000000" pitchFamily="65" charset="-120"/>
                <a:cs typeface="標楷體"/>
              </a:rPr>
              <a:t>交通費應按出國必經之</a:t>
            </a:r>
            <a:r>
              <a:rPr lang="zh-TW" altLang="en-US" sz="2000" spc="-5" dirty="0">
                <a:solidFill>
                  <a:schemeClr val="accent2">
                    <a:lumMod val="50000"/>
                  </a:schemeClr>
                </a:solidFill>
                <a:latin typeface="標楷體" panose="03000509000000000000" pitchFamily="65" charset="-120"/>
                <a:ea typeface="標楷體" panose="03000509000000000000" pitchFamily="65" charset="-120"/>
                <a:cs typeface="標楷體"/>
              </a:rPr>
              <a:t>順路</a:t>
            </a:r>
            <a:r>
              <a:rPr lang="zh-TW" altLang="en-US" sz="2000" spc="-5" dirty="0">
                <a:latin typeface="標楷體" panose="03000509000000000000" pitchFamily="65" charset="-120"/>
                <a:ea typeface="標楷體" panose="03000509000000000000" pitchFamily="65" charset="-120"/>
                <a:cs typeface="標楷體"/>
              </a:rPr>
              <a:t>計算，若因個人因素有繞道之情形，請檢附航空公司或旅行社出具最直接航程之票價資</a:t>
            </a:r>
            <a:r>
              <a:rPr lang="zh-TW" altLang="en-US" sz="2000" spc="-10" dirty="0">
                <a:latin typeface="標楷體" panose="03000509000000000000" pitchFamily="65" charset="-120"/>
                <a:ea typeface="標楷體" panose="03000509000000000000" pitchFamily="65" charset="-120"/>
                <a:cs typeface="標楷體"/>
              </a:rPr>
              <a:t>料，以為佐證。</a:t>
            </a:r>
            <a:endParaRPr lang="zh-TW" altLang="en-US" sz="2000" dirty="0">
              <a:latin typeface="標楷體" panose="03000509000000000000" pitchFamily="65" charset="-120"/>
              <a:ea typeface="標楷體" panose="03000509000000000000" pitchFamily="65" charset="-120"/>
              <a:cs typeface="標楷體"/>
            </a:endParaRPr>
          </a:p>
          <a:p>
            <a:pPr marL="355600" marR="5080" indent="-342900" algn="just">
              <a:lnSpc>
                <a:spcPts val="2600"/>
              </a:lnSpc>
              <a:spcBef>
                <a:spcPts val="575"/>
              </a:spcBef>
              <a:buClr>
                <a:srgbClr val="3333CC"/>
              </a:buClr>
              <a:buSzPct val="60416"/>
              <a:buFont typeface="Wingdings"/>
              <a:buChar char=""/>
              <a:tabLst>
                <a:tab pos="355600" algn="l"/>
              </a:tabLst>
            </a:pPr>
            <a:r>
              <a:rPr lang="zh-TW" altLang="en-US" sz="2000" spc="-5" dirty="0">
                <a:latin typeface="標楷體" panose="03000509000000000000" pitchFamily="65" charset="-120"/>
                <a:ea typeface="標楷體" panose="03000509000000000000" pitchFamily="65" charset="-120"/>
                <a:cs typeface="標楷體"/>
              </a:rPr>
              <a:t>搭乘交通工具若有因里程數或其他原因免費升等者，請書</a:t>
            </a:r>
            <a:r>
              <a:rPr lang="zh-TW" altLang="en-US" sz="2000" spc="-10" dirty="0">
                <a:latin typeface="標楷體" panose="03000509000000000000" pitchFamily="65" charset="-120"/>
                <a:ea typeface="標楷體" panose="03000509000000000000" pitchFamily="65" charset="-120"/>
                <a:cs typeface="標楷體"/>
              </a:rPr>
              <a:t>名原因。</a:t>
            </a:r>
            <a:endParaRPr lang="zh-TW" altLang="en-US" sz="2000" dirty="0">
              <a:latin typeface="標楷體" panose="03000509000000000000" pitchFamily="65" charset="-120"/>
              <a:ea typeface="標楷體" panose="03000509000000000000" pitchFamily="65" charset="-120"/>
              <a:cs typeface="標楷體"/>
            </a:endParaRPr>
          </a:p>
        </p:txBody>
      </p:sp>
      <p:sp>
        <p:nvSpPr>
          <p:cNvPr id="8" name="投影片編號版面配置區 7"/>
          <p:cNvSpPr>
            <a:spLocks noGrp="1"/>
          </p:cNvSpPr>
          <p:nvPr>
            <p:ph type="sldNum" sz="quarter" idx="7"/>
          </p:nvPr>
        </p:nvSpPr>
        <p:spPr/>
        <p:txBody>
          <a:bodyPr/>
          <a:lstStyle/>
          <a:p>
            <a:pPr marL="88265">
              <a:lnSpc>
                <a:spcPts val="1650"/>
              </a:lnSpc>
            </a:pPr>
            <a:fld id="{81D60167-4931-47E6-BA6A-407CBD079E47}" type="slidenum">
              <a:rPr lang="en-US" altLang="zh-TW" spc="-50" smtClean="0"/>
              <a:pPr marL="88265">
                <a:lnSpc>
                  <a:spcPts val="1650"/>
                </a:lnSpc>
              </a:pPr>
              <a:t>9</a:t>
            </a:fld>
            <a:endParaRPr lang="en-US" altLang="zh-TW" spc="-50" dirty="0"/>
          </a:p>
        </p:txBody>
      </p:sp>
    </p:spTree>
    <p:extLst>
      <p:ext uri="{BB962C8B-B14F-4D97-AF65-F5344CB8AC3E}">
        <p14:creationId xmlns:p14="http://schemas.microsoft.com/office/powerpoint/2010/main" val="86778202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723</TotalTime>
  <Words>1841</Words>
  <Application>Microsoft Office PowerPoint</Application>
  <PresentationFormat>寬螢幕</PresentationFormat>
  <Paragraphs>208</Paragraphs>
  <Slides>17</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17</vt:i4>
      </vt:variant>
    </vt:vector>
  </HeadingPairs>
  <TitlesOfParts>
    <vt:vector size="27" baseType="lpstr">
      <vt:lpstr>新細明體</vt:lpstr>
      <vt:lpstr>標楷體</vt:lpstr>
      <vt:lpstr>Arial</vt:lpstr>
      <vt:lpstr>Calibri</vt:lpstr>
      <vt:lpstr>Calibri Light</vt:lpstr>
      <vt:lpstr>Century Schoolbook</vt:lpstr>
      <vt:lpstr>Tahoma</vt:lpstr>
      <vt:lpstr>Times New Roman</vt:lpstr>
      <vt:lpstr>Wingdings</vt:lpstr>
      <vt:lpstr>Office 佈景主題</vt:lpstr>
      <vt:lpstr>PowerPoint 簡報</vt:lpstr>
      <vt:lpstr>一、本室成員執掌</vt:lpstr>
      <vt:lpstr>二、一般經費動支原則</vt:lpstr>
      <vt:lpstr>二、一般經費動支原則</vt:lpstr>
      <vt:lpstr>三、國內出差旅費報支規定</vt:lpstr>
      <vt:lpstr>三、國內出差旅費報支規定-自114.1.1起</vt:lpstr>
      <vt:lpstr>四、國外出差旅費報支規定</vt:lpstr>
      <vt:lpstr>四、國外出差旅費報支規定</vt:lpstr>
      <vt:lpstr>四、國外出差旅費報支規定</vt:lpstr>
      <vt:lpstr>四、國外出差旅費報支規定</vt:lpstr>
      <vt:lpstr>四、國外出差旅費報支規定</vt:lpstr>
      <vt:lpstr>四、國外出差旅費報支規定</vt:lpstr>
      <vt:lpstr>五、出席費與稿費報支規定</vt:lpstr>
      <vt:lpstr>七、講座鐘點費報支規定</vt:lpstr>
      <vt:lpstr>八、教育部計畫經費核銷</vt:lpstr>
      <vt:lpstr>九、國科會計畫經費核銷</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顏宗信</cp:lastModifiedBy>
  <cp:revision>333</cp:revision>
  <dcterms:created xsi:type="dcterms:W3CDTF">2024-01-06T02:04:54Z</dcterms:created>
  <dcterms:modified xsi:type="dcterms:W3CDTF">2025-01-13T08:53:27Z</dcterms:modified>
</cp:coreProperties>
</file>