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7" r:id="rId2"/>
    <p:sldId id="258" r:id="rId3"/>
    <p:sldId id="368" r:id="rId4"/>
    <p:sldId id="369" r:id="rId5"/>
    <p:sldId id="370" r:id="rId6"/>
    <p:sldId id="473" r:id="rId7"/>
    <p:sldId id="372" r:id="rId8"/>
    <p:sldId id="478" r:id="rId9"/>
    <p:sldId id="373" r:id="rId10"/>
    <p:sldId id="437" r:id="rId11"/>
    <p:sldId id="438" r:id="rId12"/>
    <p:sldId id="380" r:id="rId13"/>
    <p:sldId id="452" r:id="rId14"/>
    <p:sldId id="461" r:id="rId15"/>
    <p:sldId id="462" r:id="rId16"/>
    <p:sldId id="463" r:id="rId17"/>
    <p:sldId id="464" r:id="rId18"/>
    <p:sldId id="453" r:id="rId19"/>
    <p:sldId id="454" r:id="rId20"/>
    <p:sldId id="455" r:id="rId21"/>
    <p:sldId id="456" r:id="rId22"/>
    <p:sldId id="460" r:id="rId23"/>
    <p:sldId id="378" r:id="rId24"/>
    <p:sldId id="385" r:id="rId25"/>
    <p:sldId id="388" r:id="rId26"/>
    <p:sldId id="390" r:id="rId27"/>
    <p:sldId id="392" r:id="rId28"/>
    <p:sldId id="467" r:id="rId29"/>
    <p:sldId id="468" r:id="rId30"/>
    <p:sldId id="469" r:id="rId31"/>
    <p:sldId id="474" r:id="rId32"/>
    <p:sldId id="475" r:id="rId33"/>
    <p:sldId id="476" r:id="rId34"/>
    <p:sldId id="477" r:id="rId35"/>
    <p:sldId id="471" r:id="rId36"/>
    <p:sldId id="435" r:id="rId37"/>
    <p:sldId id="436" r:id="rId38"/>
    <p:sldId id="404" r:id="rId39"/>
    <p:sldId id="409" r:id="rId40"/>
    <p:sldId id="410" r:id="rId41"/>
  </p:sldIdLst>
  <p:sldSz cx="9144000" cy="6858000" type="screen4x3"/>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87" autoAdjust="0"/>
    <p:restoredTop sz="94672" autoAdjust="0"/>
  </p:normalViewPr>
  <p:slideViewPr>
    <p:cSldViewPr>
      <p:cViewPr varScale="1">
        <p:scale>
          <a:sx n="87" d="100"/>
          <a:sy n="87" d="100"/>
        </p:scale>
        <p:origin x="1445" y="77"/>
      </p:cViewPr>
      <p:guideLst>
        <p:guide orient="horz" pos="2160"/>
        <p:guide pos="2880"/>
      </p:guideLst>
    </p:cSldViewPr>
  </p:slideViewPr>
  <p:outlineViewPr>
    <p:cViewPr>
      <p:scale>
        <a:sx n="33" d="100"/>
        <a:sy n="33" d="100"/>
      </p:scale>
      <p:origin x="0" y="2244"/>
    </p:cViewPr>
  </p:outlin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957468-5C93-4E79-9AC4-C7A524D8AC39}" type="doc">
      <dgm:prSet loTypeId="urn:microsoft.com/office/officeart/2005/8/layout/list1" loCatId="list" qsTypeId="urn:microsoft.com/office/officeart/2005/8/quickstyle/simple4" qsCatId="simple" csTypeId="urn:microsoft.com/office/officeart/2005/8/colors/colorful4" csCatId="colorful" phldr="1"/>
      <dgm:spPr/>
      <dgm:t>
        <a:bodyPr/>
        <a:lstStyle/>
        <a:p>
          <a:endParaRPr lang="zh-TW" altLang="en-US"/>
        </a:p>
      </dgm:t>
    </dgm:pt>
    <dgm:pt modelId="{DF758448-D21A-430A-B702-ED0805CEE340}">
      <dgm:prSet custT="1"/>
      <dgm:spPr/>
      <dgm:t>
        <a:bodyPr/>
        <a:lstStyle/>
        <a:p>
          <a:r>
            <a:rPr lang="zh-TW" altLang="en-US" sz="2400" dirty="0">
              <a:latin typeface="微軟正黑體" pitchFamily="34" charset="-120"/>
              <a:ea typeface="微軟正黑體" pitchFamily="34" charset="-120"/>
            </a:rPr>
            <a:t>壹、學校組織架構及教職員工組成</a:t>
          </a:r>
          <a:endParaRPr lang="en-US" altLang="zh-TW" sz="2400" dirty="0">
            <a:latin typeface="微軟正黑體" pitchFamily="34" charset="-120"/>
            <a:ea typeface="微軟正黑體" pitchFamily="34" charset="-120"/>
          </a:endParaRPr>
        </a:p>
      </dgm:t>
    </dgm:pt>
    <dgm:pt modelId="{507A3008-26F1-4463-AAA4-829F6287D242}" type="parTrans" cxnId="{85CC2659-BA5C-43EC-B116-DB557D3802E7}">
      <dgm:prSet/>
      <dgm:spPr/>
      <dgm:t>
        <a:bodyPr/>
        <a:lstStyle/>
        <a:p>
          <a:endParaRPr lang="zh-TW" altLang="en-US"/>
        </a:p>
      </dgm:t>
    </dgm:pt>
    <dgm:pt modelId="{B9D3EA9F-C0F6-40F6-B1E2-90A187032322}" type="sibTrans" cxnId="{85CC2659-BA5C-43EC-B116-DB557D3802E7}">
      <dgm:prSet/>
      <dgm:spPr/>
      <dgm:t>
        <a:bodyPr/>
        <a:lstStyle/>
        <a:p>
          <a:endParaRPr lang="zh-TW" altLang="en-US"/>
        </a:p>
      </dgm:t>
    </dgm:pt>
    <dgm:pt modelId="{EDDA0553-AA02-4AEF-8057-78C0BFB23AEE}">
      <dgm:prSet custT="1"/>
      <dgm:spPr/>
      <dgm:t>
        <a:bodyPr/>
        <a:lstStyle/>
        <a:p>
          <a:r>
            <a:rPr lang="zh-TW" altLang="en-US" sz="2400" dirty="0">
              <a:latin typeface="微軟正黑體" pitchFamily="34" charset="-120"/>
              <a:ea typeface="微軟正黑體" pitchFamily="34" charset="-120"/>
            </a:rPr>
            <a:t>貳、</a:t>
          </a:r>
          <a:r>
            <a:rPr lang="zh-TW" altLang="zh-TW" sz="2400" dirty="0">
              <a:latin typeface="微軟正黑體" pitchFamily="34" charset="-120"/>
              <a:ea typeface="微軟正黑體" pitchFamily="34" charset="-120"/>
            </a:rPr>
            <a:t>教師</a:t>
          </a:r>
          <a:r>
            <a:rPr lang="zh-TW" altLang="en-US" sz="2400" dirty="0">
              <a:latin typeface="微軟正黑體" pitchFamily="34" charset="-120"/>
              <a:ea typeface="微軟正黑體" pitchFamily="34" charset="-120"/>
            </a:rPr>
            <a:t>重要</a:t>
          </a:r>
          <a:r>
            <a:rPr lang="zh-TW" altLang="zh-TW" sz="2400" dirty="0">
              <a:latin typeface="微軟正黑體" pitchFamily="34" charset="-120"/>
              <a:ea typeface="微軟正黑體" pitchFamily="34" charset="-120"/>
            </a:rPr>
            <a:t>權利義務</a:t>
          </a:r>
          <a:endParaRPr lang="en-US" altLang="zh-TW" sz="2400" dirty="0">
            <a:latin typeface="微軟正黑體" pitchFamily="34" charset="-120"/>
            <a:ea typeface="微軟正黑體" pitchFamily="34" charset="-120"/>
          </a:endParaRPr>
        </a:p>
      </dgm:t>
    </dgm:pt>
    <dgm:pt modelId="{D2AA7712-34A0-45D7-B617-4430D3268CF8}" type="parTrans" cxnId="{823BAD31-DA5E-4A8C-AB21-05B5233DEB9A}">
      <dgm:prSet/>
      <dgm:spPr/>
      <dgm:t>
        <a:bodyPr/>
        <a:lstStyle/>
        <a:p>
          <a:endParaRPr lang="zh-TW" altLang="en-US"/>
        </a:p>
      </dgm:t>
    </dgm:pt>
    <dgm:pt modelId="{25C2BE51-92BC-4E65-AB83-B9940621E0FC}" type="sibTrans" cxnId="{823BAD31-DA5E-4A8C-AB21-05B5233DEB9A}">
      <dgm:prSet/>
      <dgm:spPr/>
      <dgm:t>
        <a:bodyPr/>
        <a:lstStyle/>
        <a:p>
          <a:endParaRPr lang="zh-TW" altLang="en-US"/>
        </a:p>
      </dgm:t>
    </dgm:pt>
    <dgm:pt modelId="{CFC79D23-D260-4342-B7DF-88F3B9005809}">
      <dgm:prSet custT="1"/>
      <dgm:spPr/>
      <dgm:t>
        <a:bodyPr/>
        <a:lstStyle/>
        <a:p>
          <a:r>
            <a:rPr lang="zh-TW" altLang="en-US" sz="2400" dirty="0">
              <a:latin typeface="微軟正黑體" pitchFamily="34" charset="-120"/>
              <a:ea typeface="微軟正黑體" pitchFamily="34" charset="-120"/>
            </a:rPr>
            <a:t>參、其他相關權益</a:t>
          </a:r>
          <a:endParaRPr lang="en-US" altLang="zh-TW" sz="2400" dirty="0">
            <a:latin typeface="微軟正黑體" pitchFamily="34" charset="-120"/>
            <a:ea typeface="微軟正黑體" pitchFamily="34" charset="-120"/>
          </a:endParaRPr>
        </a:p>
      </dgm:t>
    </dgm:pt>
    <dgm:pt modelId="{0600CED8-B608-49F9-9DB4-BAE6CFD0DE9F}" type="parTrans" cxnId="{006B2AA0-88AF-4F3F-B2A9-8B39139B5A8C}">
      <dgm:prSet/>
      <dgm:spPr/>
      <dgm:t>
        <a:bodyPr/>
        <a:lstStyle/>
        <a:p>
          <a:endParaRPr lang="zh-TW" altLang="en-US"/>
        </a:p>
      </dgm:t>
    </dgm:pt>
    <dgm:pt modelId="{B5D60DDF-18EF-4163-8428-7C9CCF19CCFA}" type="sibTrans" cxnId="{006B2AA0-88AF-4F3F-B2A9-8B39139B5A8C}">
      <dgm:prSet/>
      <dgm:spPr/>
      <dgm:t>
        <a:bodyPr/>
        <a:lstStyle/>
        <a:p>
          <a:endParaRPr lang="zh-TW" altLang="en-US"/>
        </a:p>
      </dgm:t>
    </dgm:pt>
    <dgm:pt modelId="{226435B1-E687-4B61-9A34-D818AA8BC1A1}">
      <dgm:prSet custT="1"/>
      <dgm:spPr/>
      <dgm:t>
        <a:bodyPr/>
        <a:lstStyle/>
        <a:p>
          <a:r>
            <a:rPr lang="zh-TW" altLang="en-US" sz="2400" dirty="0">
              <a:latin typeface="微軟正黑體" pitchFamily="34" charset="-120"/>
              <a:ea typeface="微軟正黑體" pitchFamily="34" charset="-120"/>
            </a:rPr>
            <a:t>肆、</a:t>
          </a:r>
          <a:r>
            <a:rPr lang="zh-TW" altLang="zh-TW" sz="2400" dirty="0">
              <a:latin typeface="微軟正黑體" pitchFamily="34" charset="-120"/>
              <a:ea typeface="微軟正黑體" pitchFamily="34" charset="-120"/>
            </a:rPr>
            <a:t>教師</a:t>
          </a:r>
          <a:r>
            <a:rPr lang="zh-TW" altLang="en-US" sz="2400" dirty="0">
              <a:latin typeface="微軟正黑體" pitchFamily="34" charset="-120"/>
              <a:ea typeface="微軟正黑體" pitchFamily="34" charset="-120"/>
            </a:rPr>
            <a:t>請證及</a:t>
          </a:r>
          <a:r>
            <a:rPr lang="zh-TW" altLang="zh-TW" sz="2400" dirty="0">
              <a:latin typeface="微軟正黑體" pitchFamily="34" charset="-120"/>
              <a:ea typeface="微軟正黑體" pitchFamily="34" charset="-120"/>
            </a:rPr>
            <a:t>升等</a:t>
          </a:r>
          <a:endParaRPr lang="en-US" altLang="zh-TW" sz="2400" dirty="0">
            <a:latin typeface="微軟正黑體" pitchFamily="34" charset="-120"/>
            <a:ea typeface="微軟正黑體" pitchFamily="34" charset="-120"/>
          </a:endParaRPr>
        </a:p>
      </dgm:t>
    </dgm:pt>
    <dgm:pt modelId="{8CF62A0D-AA6E-4874-9943-854A878D36F2}" type="parTrans" cxnId="{1A1C3A6F-EFB0-4932-8DD4-3F8D5F529B66}">
      <dgm:prSet/>
      <dgm:spPr/>
      <dgm:t>
        <a:bodyPr/>
        <a:lstStyle/>
        <a:p>
          <a:endParaRPr lang="zh-TW" altLang="en-US"/>
        </a:p>
      </dgm:t>
    </dgm:pt>
    <dgm:pt modelId="{051281CC-DFB2-4C15-8EC0-5E228E9A5F7B}" type="sibTrans" cxnId="{1A1C3A6F-EFB0-4932-8DD4-3F8D5F529B66}">
      <dgm:prSet/>
      <dgm:spPr/>
      <dgm:t>
        <a:bodyPr/>
        <a:lstStyle/>
        <a:p>
          <a:endParaRPr lang="zh-TW" altLang="en-US"/>
        </a:p>
      </dgm:t>
    </dgm:pt>
    <dgm:pt modelId="{6635402E-C017-4107-9C62-EBC5DD4FA33B}">
      <dgm:prSet custT="1"/>
      <dgm:spPr/>
      <dgm:t>
        <a:bodyPr/>
        <a:lstStyle/>
        <a:p>
          <a:r>
            <a:rPr lang="zh-TW" altLang="en-US" sz="2400" dirty="0">
              <a:latin typeface="微軟正黑體" pitchFamily="34" charset="-120"/>
              <a:ea typeface="微軟正黑體" pitchFamily="34" charset="-120"/>
            </a:rPr>
            <a:t>伍、人事室業務職掌</a:t>
          </a:r>
        </a:p>
      </dgm:t>
    </dgm:pt>
    <dgm:pt modelId="{B10855CD-6B58-496D-B159-085FBEAECBFC}" type="parTrans" cxnId="{F8BC8BF6-F912-4789-BEB4-1335599053A9}">
      <dgm:prSet/>
      <dgm:spPr/>
      <dgm:t>
        <a:bodyPr/>
        <a:lstStyle/>
        <a:p>
          <a:endParaRPr lang="zh-TW" altLang="en-US"/>
        </a:p>
      </dgm:t>
    </dgm:pt>
    <dgm:pt modelId="{7723C800-03BB-412F-8E9E-EB101C5593ED}" type="sibTrans" cxnId="{F8BC8BF6-F912-4789-BEB4-1335599053A9}">
      <dgm:prSet/>
      <dgm:spPr/>
      <dgm:t>
        <a:bodyPr/>
        <a:lstStyle/>
        <a:p>
          <a:endParaRPr lang="zh-TW" altLang="en-US"/>
        </a:p>
      </dgm:t>
    </dgm:pt>
    <dgm:pt modelId="{21AAD38A-E2B5-4CC3-B2B6-A75DCE104D95}" type="pres">
      <dgm:prSet presAssocID="{99957468-5C93-4E79-9AC4-C7A524D8AC39}" presName="linear" presStyleCnt="0">
        <dgm:presLayoutVars>
          <dgm:dir/>
          <dgm:animLvl val="lvl"/>
          <dgm:resizeHandles val="exact"/>
        </dgm:presLayoutVars>
      </dgm:prSet>
      <dgm:spPr/>
      <dgm:t>
        <a:bodyPr/>
        <a:lstStyle/>
        <a:p>
          <a:endParaRPr lang="zh-TW" altLang="en-US"/>
        </a:p>
      </dgm:t>
    </dgm:pt>
    <dgm:pt modelId="{09D5992B-64FA-4304-AE3D-C4582134B378}" type="pres">
      <dgm:prSet presAssocID="{DF758448-D21A-430A-B702-ED0805CEE340}" presName="parentLin" presStyleCnt="0"/>
      <dgm:spPr/>
    </dgm:pt>
    <dgm:pt modelId="{A35EEAFC-F31D-4B14-A04E-CD3D505EDD3D}" type="pres">
      <dgm:prSet presAssocID="{DF758448-D21A-430A-B702-ED0805CEE340}" presName="parentLeftMargin" presStyleLbl="node1" presStyleIdx="0" presStyleCnt="5"/>
      <dgm:spPr/>
      <dgm:t>
        <a:bodyPr/>
        <a:lstStyle/>
        <a:p>
          <a:endParaRPr lang="zh-TW" altLang="en-US"/>
        </a:p>
      </dgm:t>
    </dgm:pt>
    <dgm:pt modelId="{E3606218-3DFF-4CFF-B27A-0AA7E258BA59}" type="pres">
      <dgm:prSet presAssocID="{DF758448-D21A-430A-B702-ED0805CEE340}" presName="parentText" presStyleLbl="node1" presStyleIdx="0" presStyleCnt="5">
        <dgm:presLayoutVars>
          <dgm:chMax val="0"/>
          <dgm:bulletEnabled val="1"/>
        </dgm:presLayoutVars>
      </dgm:prSet>
      <dgm:spPr/>
      <dgm:t>
        <a:bodyPr/>
        <a:lstStyle/>
        <a:p>
          <a:endParaRPr lang="zh-TW" altLang="en-US"/>
        </a:p>
      </dgm:t>
    </dgm:pt>
    <dgm:pt modelId="{D98A1625-11E2-4865-B017-7A26E9496C0E}" type="pres">
      <dgm:prSet presAssocID="{DF758448-D21A-430A-B702-ED0805CEE340}" presName="negativeSpace" presStyleCnt="0"/>
      <dgm:spPr/>
    </dgm:pt>
    <dgm:pt modelId="{07AAD928-06AA-49A0-90E1-55633879E92E}" type="pres">
      <dgm:prSet presAssocID="{DF758448-D21A-430A-B702-ED0805CEE340}" presName="childText" presStyleLbl="conFgAcc1" presStyleIdx="0" presStyleCnt="5">
        <dgm:presLayoutVars>
          <dgm:bulletEnabled val="1"/>
        </dgm:presLayoutVars>
      </dgm:prSet>
      <dgm:spPr/>
    </dgm:pt>
    <dgm:pt modelId="{8B9D2656-2249-43D8-9C21-7816011CFBEA}" type="pres">
      <dgm:prSet presAssocID="{B9D3EA9F-C0F6-40F6-B1E2-90A187032322}" presName="spaceBetweenRectangles" presStyleCnt="0"/>
      <dgm:spPr/>
    </dgm:pt>
    <dgm:pt modelId="{1D2CBB74-F2C0-4110-A50A-BFAAB5393C97}" type="pres">
      <dgm:prSet presAssocID="{EDDA0553-AA02-4AEF-8057-78C0BFB23AEE}" presName="parentLin" presStyleCnt="0"/>
      <dgm:spPr/>
    </dgm:pt>
    <dgm:pt modelId="{5CFBF450-4471-4D1E-9B1B-426D4B7A04D5}" type="pres">
      <dgm:prSet presAssocID="{EDDA0553-AA02-4AEF-8057-78C0BFB23AEE}" presName="parentLeftMargin" presStyleLbl="node1" presStyleIdx="0" presStyleCnt="5"/>
      <dgm:spPr/>
      <dgm:t>
        <a:bodyPr/>
        <a:lstStyle/>
        <a:p>
          <a:endParaRPr lang="zh-TW" altLang="en-US"/>
        </a:p>
      </dgm:t>
    </dgm:pt>
    <dgm:pt modelId="{ACF309CE-A589-4B81-B2C3-38D49E42BA22}" type="pres">
      <dgm:prSet presAssocID="{EDDA0553-AA02-4AEF-8057-78C0BFB23AEE}" presName="parentText" presStyleLbl="node1" presStyleIdx="1" presStyleCnt="5">
        <dgm:presLayoutVars>
          <dgm:chMax val="0"/>
          <dgm:bulletEnabled val="1"/>
        </dgm:presLayoutVars>
      </dgm:prSet>
      <dgm:spPr/>
      <dgm:t>
        <a:bodyPr/>
        <a:lstStyle/>
        <a:p>
          <a:endParaRPr lang="zh-TW" altLang="en-US"/>
        </a:p>
      </dgm:t>
    </dgm:pt>
    <dgm:pt modelId="{A24C8CCA-FB79-4A84-80EE-EB880FB6A279}" type="pres">
      <dgm:prSet presAssocID="{EDDA0553-AA02-4AEF-8057-78C0BFB23AEE}" presName="negativeSpace" presStyleCnt="0"/>
      <dgm:spPr/>
    </dgm:pt>
    <dgm:pt modelId="{56DB0744-2072-4844-AC74-5D7B51D6F471}" type="pres">
      <dgm:prSet presAssocID="{EDDA0553-AA02-4AEF-8057-78C0BFB23AEE}" presName="childText" presStyleLbl="conFgAcc1" presStyleIdx="1" presStyleCnt="5">
        <dgm:presLayoutVars>
          <dgm:bulletEnabled val="1"/>
        </dgm:presLayoutVars>
      </dgm:prSet>
      <dgm:spPr/>
    </dgm:pt>
    <dgm:pt modelId="{DC54FBCE-843D-4016-8D3E-C4A64FB51AA6}" type="pres">
      <dgm:prSet presAssocID="{25C2BE51-92BC-4E65-AB83-B9940621E0FC}" presName="spaceBetweenRectangles" presStyleCnt="0"/>
      <dgm:spPr/>
    </dgm:pt>
    <dgm:pt modelId="{ED245376-477C-4A42-A923-D2BC535E01B0}" type="pres">
      <dgm:prSet presAssocID="{CFC79D23-D260-4342-B7DF-88F3B9005809}" presName="parentLin" presStyleCnt="0"/>
      <dgm:spPr/>
    </dgm:pt>
    <dgm:pt modelId="{2122C2E3-3A19-4A62-AFE1-BE6D312BBCFF}" type="pres">
      <dgm:prSet presAssocID="{CFC79D23-D260-4342-B7DF-88F3B9005809}" presName="parentLeftMargin" presStyleLbl="node1" presStyleIdx="1" presStyleCnt="5"/>
      <dgm:spPr/>
      <dgm:t>
        <a:bodyPr/>
        <a:lstStyle/>
        <a:p>
          <a:endParaRPr lang="zh-TW" altLang="en-US"/>
        </a:p>
      </dgm:t>
    </dgm:pt>
    <dgm:pt modelId="{E9EAB8D2-05D6-4F31-A2F1-4167B36B12BF}" type="pres">
      <dgm:prSet presAssocID="{CFC79D23-D260-4342-B7DF-88F3B9005809}" presName="parentText" presStyleLbl="node1" presStyleIdx="2" presStyleCnt="5">
        <dgm:presLayoutVars>
          <dgm:chMax val="0"/>
          <dgm:bulletEnabled val="1"/>
        </dgm:presLayoutVars>
      </dgm:prSet>
      <dgm:spPr/>
      <dgm:t>
        <a:bodyPr/>
        <a:lstStyle/>
        <a:p>
          <a:endParaRPr lang="zh-TW" altLang="en-US"/>
        </a:p>
      </dgm:t>
    </dgm:pt>
    <dgm:pt modelId="{7F231AB3-30AC-40F8-9B21-D872E19D60F0}" type="pres">
      <dgm:prSet presAssocID="{CFC79D23-D260-4342-B7DF-88F3B9005809}" presName="negativeSpace" presStyleCnt="0"/>
      <dgm:spPr/>
    </dgm:pt>
    <dgm:pt modelId="{60150281-00FF-4879-AF85-C88C61E62522}" type="pres">
      <dgm:prSet presAssocID="{CFC79D23-D260-4342-B7DF-88F3B9005809}" presName="childText" presStyleLbl="conFgAcc1" presStyleIdx="2" presStyleCnt="5">
        <dgm:presLayoutVars>
          <dgm:bulletEnabled val="1"/>
        </dgm:presLayoutVars>
      </dgm:prSet>
      <dgm:spPr/>
    </dgm:pt>
    <dgm:pt modelId="{855C1098-064E-47D0-9620-E7EC317A446A}" type="pres">
      <dgm:prSet presAssocID="{B5D60DDF-18EF-4163-8428-7C9CCF19CCFA}" presName="spaceBetweenRectangles" presStyleCnt="0"/>
      <dgm:spPr/>
    </dgm:pt>
    <dgm:pt modelId="{19E1406F-AE35-4BD7-9AE5-FF209835BFED}" type="pres">
      <dgm:prSet presAssocID="{226435B1-E687-4B61-9A34-D818AA8BC1A1}" presName="parentLin" presStyleCnt="0"/>
      <dgm:spPr/>
    </dgm:pt>
    <dgm:pt modelId="{C717F153-2E0E-4F74-8858-4D21EB821DEA}" type="pres">
      <dgm:prSet presAssocID="{226435B1-E687-4B61-9A34-D818AA8BC1A1}" presName="parentLeftMargin" presStyleLbl="node1" presStyleIdx="2" presStyleCnt="5"/>
      <dgm:spPr/>
      <dgm:t>
        <a:bodyPr/>
        <a:lstStyle/>
        <a:p>
          <a:endParaRPr lang="zh-TW" altLang="en-US"/>
        </a:p>
      </dgm:t>
    </dgm:pt>
    <dgm:pt modelId="{3ED7B573-DE4E-4CFC-A385-E1CA41B2245F}" type="pres">
      <dgm:prSet presAssocID="{226435B1-E687-4B61-9A34-D818AA8BC1A1}" presName="parentText" presStyleLbl="node1" presStyleIdx="3" presStyleCnt="5">
        <dgm:presLayoutVars>
          <dgm:chMax val="0"/>
          <dgm:bulletEnabled val="1"/>
        </dgm:presLayoutVars>
      </dgm:prSet>
      <dgm:spPr/>
      <dgm:t>
        <a:bodyPr/>
        <a:lstStyle/>
        <a:p>
          <a:endParaRPr lang="zh-TW" altLang="en-US"/>
        </a:p>
      </dgm:t>
    </dgm:pt>
    <dgm:pt modelId="{01DD2206-3FBE-4F74-A5AA-372AEB630C63}" type="pres">
      <dgm:prSet presAssocID="{226435B1-E687-4B61-9A34-D818AA8BC1A1}" presName="negativeSpace" presStyleCnt="0"/>
      <dgm:spPr/>
    </dgm:pt>
    <dgm:pt modelId="{61F46247-EC39-4FB1-89B0-95FC66E48900}" type="pres">
      <dgm:prSet presAssocID="{226435B1-E687-4B61-9A34-D818AA8BC1A1}" presName="childText" presStyleLbl="conFgAcc1" presStyleIdx="3" presStyleCnt="5">
        <dgm:presLayoutVars>
          <dgm:bulletEnabled val="1"/>
        </dgm:presLayoutVars>
      </dgm:prSet>
      <dgm:spPr/>
    </dgm:pt>
    <dgm:pt modelId="{72073C01-848A-487A-819C-AE89C182DA78}" type="pres">
      <dgm:prSet presAssocID="{051281CC-DFB2-4C15-8EC0-5E228E9A5F7B}" presName="spaceBetweenRectangles" presStyleCnt="0"/>
      <dgm:spPr/>
    </dgm:pt>
    <dgm:pt modelId="{3A16815B-B460-4A28-852B-BFE65A0F1841}" type="pres">
      <dgm:prSet presAssocID="{6635402E-C017-4107-9C62-EBC5DD4FA33B}" presName="parentLin" presStyleCnt="0"/>
      <dgm:spPr/>
    </dgm:pt>
    <dgm:pt modelId="{1FDBE454-748D-404A-A65D-AA28D13720F3}" type="pres">
      <dgm:prSet presAssocID="{6635402E-C017-4107-9C62-EBC5DD4FA33B}" presName="parentLeftMargin" presStyleLbl="node1" presStyleIdx="3" presStyleCnt="5"/>
      <dgm:spPr/>
      <dgm:t>
        <a:bodyPr/>
        <a:lstStyle/>
        <a:p>
          <a:endParaRPr lang="zh-TW" altLang="en-US"/>
        </a:p>
      </dgm:t>
    </dgm:pt>
    <dgm:pt modelId="{1F38F1BA-7AFB-4817-9040-E33798F78452}" type="pres">
      <dgm:prSet presAssocID="{6635402E-C017-4107-9C62-EBC5DD4FA33B}" presName="parentText" presStyleLbl="node1" presStyleIdx="4" presStyleCnt="5">
        <dgm:presLayoutVars>
          <dgm:chMax val="0"/>
          <dgm:bulletEnabled val="1"/>
        </dgm:presLayoutVars>
      </dgm:prSet>
      <dgm:spPr/>
      <dgm:t>
        <a:bodyPr/>
        <a:lstStyle/>
        <a:p>
          <a:endParaRPr lang="zh-TW" altLang="en-US"/>
        </a:p>
      </dgm:t>
    </dgm:pt>
    <dgm:pt modelId="{12531F75-C763-4BE2-ACF9-07EC1F225D7D}" type="pres">
      <dgm:prSet presAssocID="{6635402E-C017-4107-9C62-EBC5DD4FA33B}" presName="negativeSpace" presStyleCnt="0"/>
      <dgm:spPr/>
    </dgm:pt>
    <dgm:pt modelId="{7E8E69BD-2FEB-4D31-A3D0-AD0517D1DD4B}" type="pres">
      <dgm:prSet presAssocID="{6635402E-C017-4107-9C62-EBC5DD4FA33B}" presName="childText" presStyleLbl="conFgAcc1" presStyleIdx="4" presStyleCnt="5">
        <dgm:presLayoutVars>
          <dgm:bulletEnabled val="1"/>
        </dgm:presLayoutVars>
      </dgm:prSet>
      <dgm:spPr/>
    </dgm:pt>
  </dgm:ptLst>
  <dgm:cxnLst>
    <dgm:cxn modelId="{9053C18F-95DD-4910-BCAF-31553193D6E3}" type="presOf" srcId="{226435B1-E687-4B61-9A34-D818AA8BC1A1}" destId="{3ED7B573-DE4E-4CFC-A385-E1CA41B2245F}" srcOrd="1" destOrd="0" presId="urn:microsoft.com/office/officeart/2005/8/layout/list1"/>
    <dgm:cxn modelId="{93149422-5338-4E82-8D13-B38558877D80}" type="presOf" srcId="{DF758448-D21A-430A-B702-ED0805CEE340}" destId="{E3606218-3DFF-4CFF-B27A-0AA7E258BA59}" srcOrd="1" destOrd="0" presId="urn:microsoft.com/office/officeart/2005/8/layout/list1"/>
    <dgm:cxn modelId="{1A1C3A6F-EFB0-4932-8DD4-3F8D5F529B66}" srcId="{99957468-5C93-4E79-9AC4-C7A524D8AC39}" destId="{226435B1-E687-4B61-9A34-D818AA8BC1A1}" srcOrd="3" destOrd="0" parTransId="{8CF62A0D-AA6E-4874-9943-854A878D36F2}" sibTransId="{051281CC-DFB2-4C15-8EC0-5E228E9A5F7B}"/>
    <dgm:cxn modelId="{442D1046-71FE-4072-B628-5E9E035996B5}" type="presOf" srcId="{6635402E-C017-4107-9C62-EBC5DD4FA33B}" destId="{1FDBE454-748D-404A-A65D-AA28D13720F3}" srcOrd="0" destOrd="0" presId="urn:microsoft.com/office/officeart/2005/8/layout/list1"/>
    <dgm:cxn modelId="{823BAD31-DA5E-4A8C-AB21-05B5233DEB9A}" srcId="{99957468-5C93-4E79-9AC4-C7A524D8AC39}" destId="{EDDA0553-AA02-4AEF-8057-78C0BFB23AEE}" srcOrd="1" destOrd="0" parTransId="{D2AA7712-34A0-45D7-B617-4430D3268CF8}" sibTransId="{25C2BE51-92BC-4E65-AB83-B9940621E0FC}"/>
    <dgm:cxn modelId="{F8BC8BF6-F912-4789-BEB4-1335599053A9}" srcId="{99957468-5C93-4E79-9AC4-C7A524D8AC39}" destId="{6635402E-C017-4107-9C62-EBC5DD4FA33B}" srcOrd="4" destOrd="0" parTransId="{B10855CD-6B58-496D-B159-085FBEAECBFC}" sibTransId="{7723C800-03BB-412F-8E9E-EB101C5593ED}"/>
    <dgm:cxn modelId="{006B2AA0-88AF-4F3F-B2A9-8B39139B5A8C}" srcId="{99957468-5C93-4E79-9AC4-C7A524D8AC39}" destId="{CFC79D23-D260-4342-B7DF-88F3B9005809}" srcOrd="2" destOrd="0" parTransId="{0600CED8-B608-49F9-9DB4-BAE6CFD0DE9F}" sibTransId="{B5D60DDF-18EF-4163-8428-7C9CCF19CCFA}"/>
    <dgm:cxn modelId="{B7A3B93D-5464-427B-A17E-C9852CE5900C}" type="presOf" srcId="{DF758448-D21A-430A-B702-ED0805CEE340}" destId="{A35EEAFC-F31D-4B14-A04E-CD3D505EDD3D}" srcOrd="0" destOrd="0" presId="urn:microsoft.com/office/officeart/2005/8/layout/list1"/>
    <dgm:cxn modelId="{85CC2659-BA5C-43EC-B116-DB557D3802E7}" srcId="{99957468-5C93-4E79-9AC4-C7A524D8AC39}" destId="{DF758448-D21A-430A-B702-ED0805CEE340}" srcOrd="0" destOrd="0" parTransId="{507A3008-26F1-4463-AAA4-829F6287D242}" sibTransId="{B9D3EA9F-C0F6-40F6-B1E2-90A187032322}"/>
    <dgm:cxn modelId="{D50D042D-D915-49B1-B8C2-0E9588956123}" type="presOf" srcId="{EDDA0553-AA02-4AEF-8057-78C0BFB23AEE}" destId="{5CFBF450-4471-4D1E-9B1B-426D4B7A04D5}" srcOrd="0" destOrd="0" presId="urn:microsoft.com/office/officeart/2005/8/layout/list1"/>
    <dgm:cxn modelId="{F82FABB3-E85B-4C55-AC74-E01A33E93439}" type="presOf" srcId="{CFC79D23-D260-4342-B7DF-88F3B9005809}" destId="{2122C2E3-3A19-4A62-AFE1-BE6D312BBCFF}" srcOrd="0" destOrd="0" presId="urn:microsoft.com/office/officeart/2005/8/layout/list1"/>
    <dgm:cxn modelId="{48A62E46-8101-4724-B395-A38600C7C904}" type="presOf" srcId="{EDDA0553-AA02-4AEF-8057-78C0BFB23AEE}" destId="{ACF309CE-A589-4B81-B2C3-38D49E42BA22}" srcOrd="1" destOrd="0" presId="urn:microsoft.com/office/officeart/2005/8/layout/list1"/>
    <dgm:cxn modelId="{12FC59B4-3758-4ADD-AD28-C7FA64EE0E75}" type="presOf" srcId="{226435B1-E687-4B61-9A34-D818AA8BC1A1}" destId="{C717F153-2E0E-4F74-8858-4D21EB821DEA}" srcOrd="0" destOrd="0" presId="urn:microsoft.com/office/officeart/2005/8/layout/list1"/>
    <dgm:cxn modelId="{1551BCF9-05FD-489C-8AED-C341A574E0AD}" type="presOf" srcId="{CFC79D23-D260-4342-B7DF-88F3B9005809}" destId="{E9EAB8D2-05D6-4F31-A2F1-4167B36B12BF}" srcOrd="1" destOrd="0" presId="urn:microsoft.com/office/officeart/2005/8/layout/list1"/>
    <dgm:cxn modelId="{18D8DEC4-1532-4AD8-AD81-E9F71BB64EC1}" type="presOf" srcId="{99957468-5C93-4E79-9AC4-C7A524D8AC39}" destId="{21AAD38A-E2B5-4CC3-B2B6-A75DCE104D95}" srcOrd="0" destOrd="0" presId="urn:microsoft.com/office/officeart/2005/8/layout/list1"/>
    <dgm:cxn modelId="{276B3D2E-2B8C-4D28-91F8-6F8A8B7EB2DA}" type="presOf" srcId="{6635402E-C017-4107-9C62-EBC5DD4FA33B}" destId="{1F38F1BA-7AFB-4817-9040-E33798F78452}" srcOrd="1" destOrd="0" presId="urn:microsoft.com/office/officeart/2005/8/layout/list1"/>
    <dgm:cxn modelId="{D51DE3AA-F811-45FB-B9C2-12D01681C7BE}" type="presParOf" srcId="{21AAD38A-E2B5-4CC3-B2B6-A75DCE104D95}" destId="{09D5992B-64FA-4304-AE3D-C4582134B378}" srcOrd="0" destOrd="0" presId="urn:microsoft.com/office/officeart/2005/8/layout/list1"/>
    <dgm:cxn modelId="{E16B5D0E-399D-4A05-B8BB-4B5366C3EE90}" type="presParOf" srcId="{09D5992B-64FA-4304-AE3D-C4582134B378}" destId="{A35EEAFC-F31D-4B14-A04E-CD3D505EDD3D}" srcOrd="0" destOrd="0" presId="urn:microsoft.com/office/officeart/2005/8/layout/list1"/>
    <dgm:cxn modelId="{D37FBFC8-9D65-424F-B0E9-6AAE38EE638D}" type="presParOf" srcId="{09D5992B-64FA-4304-AE3D-C4582134B378}" destId="{E3606218-3DFF-4CFF-B27A-0AA7E258BA59}" srcOrd="1" destOrd="0" presId="urn:microsoft.com/office/officeart/2005/8/layout/list1"/>
    <dgm:cxn modelId="{EE0008B6-CD86-4FF2-A40A-D3139F425908}" type="presParOf" srcId="{21AAD38A-E2B5-4CC3-B2B6-A75DCE104D95}" destId="{D98A1625-11E2-4865-B017-7A26E9496C0E}" srcOrd="1" destOrd="0" presId="urn:microsoft.com/office/officeart/2005/8/layout/list1"/>
    <dgm:cxn modelId="{A6D107CE-6651-48C6-9D0C-2317333C74BE}" type="presParOf" srcId="{21AAD38A-E2B5-4CC3-B2B6-A75DCE104D95}" destId="{07AAD928-06AA-49A0-90E1-55633879E92E}" srcOrd="2" destOrd="0" presId="urn:microsoft.com/office/officeart/2005/8/layout/list1"/>
    <dgm:cxn modelId="{CC4775C6-27E2-457A-B128-DC411B0AEAC3}" type="presParOf" srcId="{21AAD38A-E2B5-4CC3-B2B6-A75DCE104D95}" destId="{8B9D2656-2249-43D8-9C21-7816011CFBEA}" srcOrd="3" destOrd="0" presId="urn:microsoft.com/office/officeart/2005/8/layout/list1"/>
    <dgm:cxn modelId="{6B9C3A47-6B59-4680-B3F3-F1FCB5F4FC71}" type="presParOf" srcId="{21AAD38A-E2B5-4CC3-B2B6-A75DCE104D95}" destId="{1D2CBB74-F2C0-4110-A50A-BFAAB5393C97}" srcOrd="4" destOrd="0" presId="urn:microsoft.com/office/officeart/2005/8/layout/list1"/>
    <dgm:cxn modelId="{E24D9B55-7D24-4168-81A8-A728D9AAE98B}" type="presParOf" srcId="{1D2CBB74-F2C0-4110-A50A-BFAAB5393C97}" destId="{5CFBF450-4471-4D1E-9B1B-426D4B7A04D5}" srcOrd="0" destOrd="0" presId="urn:microsoft.com/office/officeart/2005/8/layout/list1"/>
    <dgm:cxn modelId="{446416D1-D77B-49C8-BA09-46322D116B56}" type="presParOf" srcId="{1D2CBB74-F2C0-4110-A50A-BFAAB5393C97}" destId="{ACF309CE-A589-4B81-B2C3-38D49E42BA22}" srcOrd="1" destOrd="0" presId="urn:microsoft.com/office/officeart/2005/8/layout/list1"/>
    <dgm:cxn modelId="{9EC785CE-CAE8-471F-BFF6-6C5E17E0A167}" type="presParOf" srcId="{21AAD38A-E2B5-4CC3-B2B6-A75DCE104D95}" destId="{A24C8CCA-FB79-4A84-80EE-EB880FB6A279}" srcOrd="5" destOrd="0" presId="urn:microsoft.com/office/officeart/2005/8/layout/list1"/>
    <dgm:cxn modelId="{FF4045FC-9BCE-4912-A4D1-48A0B1D05F09}" type="presParOf" srcId="{21AAD38A-E2B5-4CC3-B2B6-A75DCE104D95}" destId="{56DB0744-2072-4844-AC74-5D7B51D6F471}" srcOrd="6" destOrd="0" presId="urn:microsoft.com/office/officeart/2005/8/layout/list1"/>
    <dgm:cxn modelId="{8C6913D2-29A4-4A7A-A7DA-C9421C45F84B}" type="presParOf" srcId="{21AAD38A-E2B5-4CC3-B2B6-A75DCE104D95}" destId="{DC54FBCE-843D-4016-8D3E-C4A64FB51AA6}" srcOrd="7" destOrd="0" presId="urn:microsoft.com/office/officeart/2005/8/layout/list1"/>
    <dgm:cxn modelId="{A80C414B-5CED-4E39-97C0-DC5914E909E0}" type="presParOf" srcId="{21AAD38A-E2B5-4CC3-B2B6-A75DCE104D95}" destId="{ED245376-477C-4A42-A923-D2BC535E01B0}" srcOrd="8" destOrd="0" presId="urn:microsoft.com/office/officeart/2005/8/layout/list1"/>
    <dgm:cxn modelId="{16D2D72E-CF2F-45C1-87D8-9E3E4D9C516F}" type="presParOf" srcId="{ED245376-477C-4A42-A923-D2BC535E01B0}" destId="{2122C2E3-3A19-4A62-AFE1-BE6D312BBCFF}" srcOrd="0" destOrd="0" presId="urn:microsoft.com/office/officeart/2005/8/layout/list1"/>
    <dgm:cxn modelId="{CC31797F-9357-4C92-B228-C9BC38180F6D}" type="presParOf" srcId="{ED245376-477C-4A42-A923-D2BC535E01B0}" destId="{E9EAB8D2-05D6-4F31-A2F1-4167B36B12BF}" srcOrd="1" destOrd="0" presId="urn:microsoft.com/office/officeart/2005/8/layout/list1"/>
    <dgm:cxn modelId="{0A430787-F18E-45D4-8A0F-1E4F2019519C}" type="presParOf" srcId="{21AAD38A-E2B5-4CC3-B2B6-A75DCE104D95}" destId="{7F231AB3-30AC-40F8-9B21-D872E19D60F0}" srcOrd="9" destOrd="0" presId="urn:microsoft.com/office/officeart/2005/8/layout/list1"/>
    <dgm:cxn modelId="{A5A14DA4-66D4-41F9-99AA-3543C76E45DD}" type="presParOf" srcId="{21AAD38A-E2B5-4CC3-B2B6-A75DCE104D95}" destId="{60150281-00FF-4879-AF85-C88C61E62522}" srcOrd="10" destOrd="0" presId="urn:microsoft.com/office/officeart/2005/8/layout/list1"/>
    <dgm:cxn modelId="{F46C8494-F877-4662-870F-FD5F2C4F09E1}" type="presParOf" srcId="{21AAD38A-E2B5-4CC3-B2B6-A75DCE104D95}" destId="{855C1098-064E-47D0-9620-E7EC317A446A}" srcOrd="11" destOrd="0" presId="urn:microsoft.com/office/officeart/2005/8/layout/list1"/>
    <dgm:cxn modelId="{4579C0F5-AD3E-4A17-A333-919752B9AA9E}" type="presParOf" srcId="{21AAD38A-E2B5-4CC3-B2B6-A75DCE104D95}" destId="{19E1406F-AE35-4BD7-9AE5-FF209835BFED}" srcOrd="12" destOrd="0" presId="urn:microsoft.com/office/officeart/2005/8/layout/list1"/>
    <dgm:cxn modelId="{D30FD6E6-C33D-41C0-B5E6-8ACFC9B3B2FD}" type="presParOf" srcId="{19E1406F-AE35-4BD7-9AE5-FF209835BFED}" destId="{C717F153-2E0E-4F74-8858-4D21EB821DEA}" srcOrd="0" destOrd="0" presId="urn:microsoft.com/office/officeart/2005/8/layout/list1"/>
    <dgm:cxn modelId="{6D3B39EE-7704-446C-BA9E-4D36AEEA1B8C}" type="presParOf" srcId="{19E1406F-AE35-4BD7-9AE5-FF209835BFED}" destId="{3ED7B573-DE4E-4CFC-A385-E1CA41B2245F}" srcOrd="1" destOrd="0" presId="urn:microsoft.com/office/officeart/2005/8/layout/list1"/>
    <dgm:cxn modelId="{E91BEEC6-2A13-4BF4-BF59-D464D18E8526}" type="presParOf" srcId="{21AAD38A-E2B5-4CC3-B2B6-A75DCE104D95}" destId="{01DD2206-3FBE-4F74-A5AA-372AEB630C63}" srcOrd="13" destOrd="0" presId="urn:microsoft.com/office/officeart/2005/8/layout/list1"/>
    <dgm:cxn modelId="{7A770FB6-8F20-468F-843B-9E0164F792DF}" type="presParOf" srcId="{21AAD38A-E2B5-4CC3-B2B6-A75DCE104D95}" destId="{61F46247-EC39-4FB1-89B0-95FC66E48900}" srcOrd="14" destOrd="0" presId="urn:microsoft.com/office/officeart/2005/8/layout/list1"/>
    <dgm:cxn modelId="{02B472D3-6BF6-4392-A9A5-03F882F3B677}" type="presParOf" srcId="{21AAD38A-E2B5-4CC3-B2B6-A75DCE104D95}" destId="{72073C01-848A-487A-819C-AE89C182DA78}" srcOrd="15" destOrd="0" presId="urn:microsoft.com/office/officeart/2005/8/layout/list1"/>
    <dgm:cxn modelId="{F9377E6E-ECE1-4CD3-B33D-7BEE67F91919}" type="presParOf" srcId="{21AAD38A-E2B5-4CC3-B2B6-A75DCE104D95}" destId="{3A16815B-B460-4A28-852B-BFE65A0F1841}" srcOrd="16" destOrd="0" presId="urn:microsoft.com/office/officeart/2005/8/layout/list1"/>
    <dgm:cxn modelId="{862C746E-0CE2-4199-9816-A4AD8278CF7C}" type="presParOf" srcId="{3A16815B-B460-4A28-852B-BFE65A0F1841}" destId="{1FDBE454-748D-404A-A65D-AA28D13720F3}" srcOrd="0" destOrd="0" presId="urn:microsoft.com/office/officeart/2005/8/layout/list1"/>
    <dgm:cxn modelId="{BFF9EBE0-CDB4-4B2C-8E32-01C48527BD77}" type="presParOf" srcId="{3A16815B-B460-4A28-852B-BFE65A0F1841}" destId="{1F38F1BA-7AFB-4817-9040-E33798F78452}" srcOrd="1" destOrd="0" presId="urn:microsoft.com/office/officeart/2005/8/layout/list1"/>
    <dgm:cxn modelId="{28F0FD5A-E6E0-41E3-B360-62620D737D4C}" type="presParOf" srcId="{21AAD38A-E2B5-4CC3-B2B6-A75DCE104D95}" destId="{12531F75-C763-4BE2-ACF9-07EC1F225D7D}" srcOrd="17" destOrd="0" presId="urn:microsoft.com/office/officeart/2005/8/layout/list1"/>
    <dgm:cxn modelId="{9995048C-AA81-491E-BCA8-F575D701CF33}" type="presParOf" srcId="{21AAD38A-E2B5-4CC3-B2B6-A75DCE104D95}" destId="{7E8E69BD-2FEB-4D31-A3D0-AD0517D1DD4B}"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D1D337-77C8-4760-831A-4E1C0F38C632}"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zh-TW" altLang="en-US"/>
        </a:p>
      </dgm:t>
    </dgm:pt>
    <dgm:pt modelId="{5AD0924D-152B-4874-BA48-7650355335EB}">
      <dgm:prSet phldrT="[文字]"/>
      <dgm:spPr/>
      <dgm:t>
        <a:bodyPr/>
        <a:lstStyle/>
        <a:p>
          <a:r>
            <a:rPr lang="zh-TW" altLang="en-US" b="1" dirty="0">
              <a:latin typeface="微軟正黑體" pitchFamily="34" charset="-120"/>
              <a:ea typeface="微軟正黑體" pitchFamily="34" charset="-120"/>
            </a:rPr>
            <a:t>一、教師法暨其施行細則</a:t>
          </a:r>
        </a:p>
      </dgm:t>
    </dgm:pt>
    <dgm:pt modelId="{87415C0A-09F9-4E1E-88BC-F0D65D1092C0}" type="parTrans" cxnId="{933474CA-8E85-4610-B81F-11B4B9BB4D46}">
      <dgm:prSet/>
      <dgm:spPr/>
      <dgm:t>
        <a:bodyPr/>
        <a:lstStyle/>
        <a:p>
          <a:endParaRPr lang="zh-TW" altLang="en-US"/>
        </a:p>
      </dgm:t>
    </dgm:pt>
    <dgm:pt modelId="{CF7F8AC9-45FE-417A-A819-3840DC1F9093}" type="sibTrans" cxnId="{933474CA-8E85-4610-B81F-11B4B9BB4D46}">
      <dgm:prSet/>
      <dgm:spPr/>
      <dgm:t>
        <a:bodyPr/>
        <a:lstStyle/>
        <a:p>
          <a:endParaRPr lang="zh-TW" altLang="en-US"/>
        </a:p>
      </dgm:t>
    </dgm:pt>
    <dgm:pt modelId="{E04370D8-CB11-417E-AA17-A3F42311ED27}">
      <dgm:prSet phldrT="[文字]"/>
      <dgm:spPr/>
      <dgm:t>
        <a:bodyPr/>
        <a:lstStyle/>
        <a:p>
          <a:r>
            <a:rPr lang="zh-TW" altLang="en-US" b="1" dirty="0">
              <a:latin typeface="微軟正黑體" pitchFamily="34" charset="-120"/>
              <a:ea typeface="微軟正黑體" pitchFamily="34" charset="-120"/>
            </a:rPr>
            <a:t>二、教育人員任用條例暨其施行細則</a:t>
          </a:r>
        </a:p>
      </dgm:t>
    </dgm:pt>
    <dgm:pt modelId="{6F50DB96-4F71-4673-A0C3-7E5C0A0DF270}" type="parTrans" cxnId="{F2D6DBA8-5F07-4B8F-ADCB-21F53DD030B7}">
      <dgm:prSet/>
      <dgm:spPr/>
      <dgm:t>
        <a:bodyPr/>
        <a:lstStyle/>
        <a:p>
          <a:endParaRPr lang="zh-TW" altLang="en-US"/>
        </a:p>
      </dgm:t>
    </dgm:pt>
    <dgm:pt modelId="{740EDD4E-6B71-4CFC-8ED1-7FB89A23CB4C}" type="sibTrans" cxnId="{F2D6DBA8-5F07-4B8F-ADCB-21F53DD030B7}">
      <dgm:prSet/>
      <dgm:spPr/>
      <dgm:t>
        <a:bodyPr/>
        <a:lstStyle/>
        <a:p>
          <a:endParaRPr lang="zh-TW" altLang="en-US"/>
        </a:p>
      </dgm:t>
    </dgm:pt>
    <dgm:pt modelId="{998B7FC2-3D4A-4384-9FFF-19A4B0052DD7}">
      <dgm:prSet phldrT="[文字]"/>
      <dgm:spPr/>
      <dgm:t>
        <a:bodyPr/>
        <a:lstStyle/>
        <a:p>
          <a:r>
            <a:rPr lang="zh-TW" altLang="en-US" b="1" dirty="0">
              <a:latin typeface="微軟正黑體" pitchFamily="34" charset="-120"/>
              <a:ea typeface="微軟正黑體" pitchFamily="34" charset="-120"/>
            </a:rPr>
            <a:t>三、其他</a:t>
          </a:r>
          <a:r>
            <a:rPr lang="en-US" altLang="zh-TW" b="1" dirty="0">
              <a:latin typeface="微軟正黑體" pitchFamily="34" charset="-120"/>
              <a:ea typeface="微軟正黑體" pitchFamily="34" charset="-120"/>
            </a:rPr>
            <a:t>(</a:t>
          </a:r>
          <a:r>
            <a:rPr lang="zh-TW" altLang="en-US" b="1" dirty="0">
              <a:latin typeface="微軟正黑體" pitchFamily="34" charset="-120"/>
              <a:ea typeface="微軟正黑體" pitchFamily="34" charset="-120"/>
            </a:rPr>
            <a:t>性平法、性工法、性騷擾防治法及本校相關規定等</a:t>
          </a:r>
          <a:r>
            <a:rPr lang="en-US" altLang="zh-TW" b="1" dirty="0">
              <a:latin typeface="微軟正黑體" pitchFamily="34" charset="-120"/>
              <a:ea typeface="微軟正黑體" pitchFamily="34" charset="-120"/>
            </a:rPr>
            <a:t>)</a:t>
          </a:r>
          <a:endParaRPr lang="zh-TW" altLang="en-US" b="1" dirty="0">
            <a:latin typeface="微軟正黑體" pitchFamily="34" charset="-120"/>
            <a:ea typeface="微軟正黑體" pitchFamily="34" charset="-120"/>
          </a:endParaRPr>
        </a:p>
      </dgm:t>
    </dgm:pt>
    <dgm:pt modelId="{8FAEE3CE-D78E-4EBC-B2E0-44991C794620}" type="parTrans" cxnId="{0C5EA4A6-3685-4C16-9293-FA7AC6A4FA97}">
      <dgm:prSet/>
      <dgm:spPr/>
      <dgm:t>
        <a:bodyPr/>
        <a:lstStyle/>
        <a:p>
          <a:endParaRPr lang="zh-TW" altLang="en-US"/>
        </a:p>
      </dgm:t>
    </dgm:pt>
    <dgm:pt modelId="{227FF1BA-6678-4607-88F3-FA35DC232150}" type="sibTrans" cxnId="{0C5EA4A6-3685-4C16-9293-FA7AC6A4FA97}">
      <dgm:prSet/>
      <dgm:spPr/>
      <dgm:t>
        <a:bodyPr/>
        <a:lstStyle/>
        <a:p>
          <a:endParaRPr lang="zh-TW" altLang="en-US"/>
        </a:p>
      </dgm:t>
    </dgm:pt>
    <dgm:pt modelId="{6CA7D9B3-EBF4-4396-85E1-1FFC82B5CC70}" type="pres">
      <dgm:prSet presAssocID="{C3D1D337-77C8-4760-831A-4E1C0F38C632}" presName="linear" presStyleCnt="0">
        <dgm:presLayoutVars>
          <dgm:dir/>
          <dgm:animLvl val="lvl"/>
          <dgm:resizeHandles val="exact"/>
        </dgm:presLayoutVars>
      </dgm:prSet>
      <dgm:spPr/>
      <dgm:t>
        <a:bodyPr/>
        <a:lstStyle/>
        <a:p>
          <a:endParaRPr lang="zh-TW" altLang="en-US"/>
        </a:p>
      </dgm:t>
    </dgm:pt>
    <dgm:pt modelId="{C893E2FB-2CE0-45DB-B055-7F2F3854C927}" type="pres">
      <dgm:prSet presAssocID="{5AD0924D-152B-4874-BA48-7650355335EB}" presName="parentLin" presStyleCnt="0"/>
      <dgm:spPr/>
    </dgm:pt>
    <dgm:pt modelId="{9E6336A4-2F68-4BC4-BBD2-F4ED685FFC93}" type="pres">
      <dgm:prSet presAssocID="{5AD0924D-152B-4874-BA48-7650355335EB}" presName="parentLeftMargin" presStyleLbl="node1" presStyleIdx="0" presStyleCnt="3"/>
      <dgm:spPr/>
      <dgm:t>
        <a:bodyPr/>
        <a:lstStyle/>
        <a:p>
          <a:endParaRPr lang="zh-TW" altLang="en-US"/>
        </a:p>
      </dgm:t>
    </dgm:pt>
    <dgm:pt modelId="{B0038710-04F0-4700-894E-2153812D5D94}" type="pres">
      <dgm:prSet presAssocID="{5AD0924D-152B-4874-BA48-7650355335EB}" presName="parentText" presStyleLbl="node1" presStyleIdx="0" presStyleCnt="3" custScaleX="80624">
        <dgm:presLayoutVars>
          <dgm:chMax val="0"/>
          <dgm:bulletEnabled val="1"/>
        </dgm:presLayoutVars>
      </dgm:prSet>
      <dgm:spPr/>
      <dgm:t>
        <a:bodyPr/>
        <a:lstStyle/>
        <a:p>
          <a:endParaRPr lang="zh-TW" altLang="en-US"/>
        </a:p>
      </dgm:t>
    </dgm:pt>
    <dgm:pt modelId="{F627793D-0465-401C-8805-4ACFE845CE3A}" type="pres">
      <dgm:prSet presAssocID="{5AD0924D-152B-4874-BA48-7650355335EB}" presName="negativeSpace" presStyleCnt="0"/>
      <dgm:spPr/>
    </dgm:pt>
    <dgm:pt modelId="{3223B50F-7EC7-4C67-AEE3-484B038D91B5}" type="pres">
      <dgm:prSet presAssocID="{5AD0924D-152B-4874-BA48-7650355335EB}" presName="childText" presStyleLbl="conFgAcc1" presStyleIdx="0" presStyleCnt="3" custScaleX="100000">
        <dgm:presLayoutVars>
          <dgm:bulletEnabled val="1"/>
        </dgm:presLayoutVars>
      </dgm:prSet>
      <dgm:spPr/>
    </dgm:pt>
    <dgm:pt modelId="{8DAB60CF-05FE-442A-AF9F-85FEBE3AD8C8}" type="pres">
      <dgm:prSet presAssocID="{CF7F8AC9-45FE-417A-A819-3840DC1F9093}" presName="spaceBetweenRectangles" presStyleCnt="0"/>
      <dgm:spPr/>
    </dgm:pt>
    <dgm:pt modelId="{E4C23051-71A2-48A9-912C-23579CED2E41}" type="pres">
      <dgm:prSet presAssocID="{E04370D8-CB11-417E-AA17-A3F42311ED27}" presName="parentLin" presStyleCnt="0"/>
      <dgm:spPr/>
    </dgm:pt>
    <dgm:pt modelId="{1BD56B39-7688-4463-9E7E-92E251F8274A}" type="pres">
      <dgm:prSet presAssocID="{E04370D8-CB11-417E-AA17-A3F42311ED27}" presName="parentLeftMargin" presStyleLbl="node1" presStyleIdx="0" presStyleCnt="3"/>
      <dgm:spPr/>
      <dgm:t>
        <a:bodyPr/>
        <a:lstStyle/>
        <a:p>
          <a:endParaRPr lang="zh-TW" altLang="en-US"/>
        </a:p>
      </dgm:t>
    </dgm:pt>
    <dgm:pt modelId="{0769EC71-B917-4591-91E3-099BF5BF3F12}" type="pres">
      <dgm:prSet presAssocID="{E04370D8-CB11-417E-AA17-A3F42311ED27}" presName="parentText" presStyleLbl="node1" presStyleIdx="1" presStyleCnt="3" custScaleX="69967" custLinFactNeighborX="-6893" custLinFactNeighborY="-4536">
        <dgm:presLayoutVars>
          <dgm:chMax val="0"/>
          <dgm:bulletEnabled val="1"/>
        </dgm:presLayoutVars>
      </dgm:prSet>
      <dgm:spPr/>
      <dgm:t>
        <a:bodyPr/>
        <a:lstStyle/>
        <a:p>
          <a:endParaRPr lang="zh-TW" altLang="en-US"/>
        </a:p>
      </dgm:t>
    </dgm:pt>
    <dgm:pt modelId="{22D571AF-84B4-4659-80E9-20035BD839CA}" type="pres">
      <dgm:prSet presAssocID="{E04370D8-CB11-417E-AA17-A3F42311ED27}" presName="negativeSpace" presStyleCnt="0"/>
      <dgm:spPr/>
    </dgm:pt>
    <dgm:pt modelId="{7F39EC8F-1B24-492F-8381-1FC3A3D68A84}" type="pres">
      <dgm:prSet presAssocID="{E04370D8-CB11-417E-AA17-A3F42311ED27}" presName="childText" presStyleLbl="conFgAcc1" presStyleIdx="1" presStyleCnt="3">
        <dgm:presLayoutVars>
          <dgm:bulletEnabled val="1"/>
        </dgm:presLayoutVars>
      </dgm:prSet>
      <dgm:spPr/>
    </dgm:pt>
    <dgm:pt modelId="{6CD0B9CE-C91A-488F-AB9B-380DEE56F7F1}" type="pres">
      <dgm:prSet presAssocID="{740EDD4E-6B71-4CFC-8ED1-7FB89A23CB4C}" presName="spaceBetweenRectangles" presStyleCnt="0"/>
      <dgm:spPr/>
    </dgm:pt>
    <dgm:pt modelId="{92912522-E952-4E6E-A10A-88CDA2F4A9A3}" type="pres">
      <dgm:prSet presAssocID="{998B7FC2-3D4A-4384-9FFF-19A4B0052DD7}" presName="parentLin" presStyleCnt="0"/>
      <dgm:spPr/>
    </dgm:pt>
    <dgm:pt modelId="{9AE50D51-2F97-470D-82B7-40C0B09C6030}" type="pres">
      <dgm:prSet presAssocID="{998B7FC2-3D4A-4384-9FFF-19A4B0052DD7}" presName="parentLeftMargin" presStyleLbl="node1" presStyleIdx="1" presStyleCnt="3"/>
      <dgm:spPr/>
      <dgm:t>
        <a:bodyPr/>
        <a:lstStyle/>
        <a:p>
          <a:endParaRPr lang="zh-TW" altLang="en-US"/>
        </a:p>
      </dgm:t>
    </dgm:pt>
    <dgm:pt modelId="{232DF52A-DD15-4B42-8F64-69279594A8DA}" type="pres">
      <dgm:prSet presAssocID="{998B7FC2-3D4A-4384-9FFF-19A4B0052DD7}" presName="parentText" presStyleLbl="node1" presStyleIdx="2" presStyleCnt="3" custScaleX="111642" custLinFactNeighborX="3685" custLinFactNeighborY="10701">
        <dgm:presLayoutVars>
          <dgm:chMax val="0"/>
          <dgm:bulletEnabled val="1"/>
        </dgm:presLayoutVars>
      </dgm:prSet>
      <dgm:spPr/>
      <dgm:t>
        <a:bodyPr/>
        <a:lstStyle/>
        <a:p>
          <a:endParaRPr lang="zh-TW" altLang="en-US"/>
        </a:p>
      </dgm:t>
    </dgm:pt>
    <dgm:pt modelId="{EAD72C16-AB2E-4013-AAA2-0026820567BA}" type="pres">
      <dgm:prSet presAssocID="{998B7FC2-3D4A-4384-9FFF-19A4B0052DD7}" presName="negativeSpace" presStyleCnt="0"/>
      <dgm:spPr/>
    </dgm:pt>
    <dgm:pt modelId="{D6EC670A-1DCA-4AEA-85B3-D28388732509}" type="pres">
      <dgm:prSet presAssocID="{998B7FC2-3D4A-4384-9FFF-19A4B0052DD7}" presName="childText" presStyleLbl="conFgAcc1" presStyleIdx="2" presStyleCnt="3" custLinFactNeighborX="-1396" custLinFactNeighborY="57100">
        <dgm:presLayoutVars>
          <dgm:bulletEnabled val="1"/>
        </dgm:presLayoutVars>
      </dgm:prSet>
      <dgm:spPr/>
    </dgm:pt>
  </dgm:ptLst>
  <dgm:cxnLst>
    <dgm:cxn modelId="{C5406D5C-959E-4C7C-8FBE-027830596C41}" type="presOf" srcId="{5AD0924D-152B-4874-BA48-7650355335EB}" destId="{9E6336A4-2F68-4BC4-BBD2-F4ED685FFC93}" srcOrd="0" destOrd="0" presId="urn:microsoft.com/office/officeart/2005/8/layout/list1"/>
    <dgm:cxn modelId="{FBCFF30F-E1DA-4753-A25B-124CD82EA805}" type="presOf" srcId="{998B7FC2-3D4A-4384-9FFF-19A4B0052DD7}" destId="{232DF52A-DD15-4B42-8F64-69279594A8DA}" srcOrd="1" destOrd="0" presId="urn:microsoft.com/office/officeart/2005/8/layout/list1"/>
    <dgm:cxn modelId="{F2D6DBA8-5F07-4B8F-ADCB-21F53DD030B7}" srcId="{C3D1D337-77C8-4760-831A-4E1C0F38C632}" destId="{E04370D8-CB11-417E-AA17-A3F42311ED27}" srcOrd="1" destOrd="0" parTransId="{6F50DB96-4F71-4673-A0C3-7E5C0A0DF270}" sibTransId="{740EDD4E-6B71-4CFC-8ED1-7FB89A23CB4C}"/>
    <dgm:cxn modelId="{A3E080DD-082E-4D51-B4F4-8E217FBE5847}" type="presOf" srcId="{5AD0924D-152B-4874-BA48-7650355335EB}" destId="{B0038710-04F0-4700-894E-2153812D5D94}" srcOrd="1" destOrd="0" presId="urn:microsoft.com/office/officeart/2005/8/layout/list1"/>
    <dgm:cxn modelId="{69A87126-E467-483B-BB09-F5BC9E9B5032}" type="presOf" srcId="{E04370D8-CB11-417E-AA17-A3F42311ED27}" destId="{1BD56B39-7688-4463-9E7E-92E251F8274A}" srcOrd="0" destOrd="0" presId="urn:microsoft.com/office/officeart/2005/8/layout/list1"/>
    <dgm:cxn modelId="{0C5EA4A6-3685-4C16-9293-FA7AC6A4FA97}" srcId="{C3D1D337-77C8-4760-831A-4E1C0F38C632}" destId="{998B7FC2-3D4A-4384-9FFF-19A4B0052DD7}" srcOrd="2" destOrd="0" parTransId="{8FAEE3CE-D78E-4EBC-B2E0-44991C794620}" sibTransId="{227FF1BA-6678-4607-88F3-FA35DC232150}"/>
    <dgm:cxn modelId="{22BB2FA7-F9BE-41A8-86D4-DF67AAC2A861}" type="presOf" srcId="{E04370D8-CB11-417E-AA17-A3F42311ED27}" destId="{0769EC71-B917-4591-91E3-099BF5BF3F12}" srcOrd="1" destOrd="0" presId="urn:microsoft.com/office/officeart/2005/8/layout/list1"/>
    <dgm:cxn modelId="{0EC16F6F-B998-480C-9106-EE76F8949187}" type="presOf" srcId="{C3D1D337-77C8-4760-831A-4E1C0F38C632}" destId="{6CA7D9B3-EBF4-4396-85E1-1FFC82B5CC70}" srcOrd="0" destOrd="0" presId="urn:microsoft.com/office/officeart/2005/8/layout/list1"/>
    <dgm:cxn modelId="{933474CA-8E85-4610-B81F-11B4B9BB4D46}" srcId="{C3D1D337-77C8-4760-831A-4E1C0F38C632}" destId="{5AD0924D-152B-4874-BA48-7650355335EB}" srcOrd="0" destOrd="0" parTransId="{87415C0A-09F9-4E1E-88BC-F0D65D1092C0}" sibTransId="{CF7F8AC9-45FE-417A-A819-3840DC1F9093}"/>
    <dgm:cxn modelId="{0275C062-BBF3-47B9-8C52-CE5C953ACB1A}" type="presOf" srcId="{998B7FC2-3D4A-4384-9FFF-19A4B0052DD7}" destId="{9AE50D51-2F97-470D-82B7-40C0B09C6030}" srcOrd="0" destOrd="0" presId="urn:microsoft.com/office/officeart/2005/8/layout/list1"/>
    <dgm:cxn modelId="{1E064ABE-C09A-4657-ADC4-8A466AD06CE1}" type="presParOf" srcId="{6CA7D9B3-EBF4-4396-85E1-1FFC82B5CC70}" destId="{C893E2FB-2CE0-45DB-B055-7F2F3854C927}" srcOrd="0" destOrd="0" presId="urn:microsoft.com/office/officeart/2005/8/layout/list1"/>
    <dgm:cxn modelId="{D7D8F817-261E-42B7-8163-9EEE6E57CEAF}" type="presParOf" srcId="{C893E2FB-2CE0-45DB-B055-7F2F3854C927}" destId="{9E6336A4-2F68-4BC4-BBD2-F4ED685FFC93}" srcOrd="0" destOrd="0" presId="urn:microsoft.com/office/officeart/2005/8/layout/list1"/>
    <dgm:cxn modelId="{0CD15E6C-7C44-4CD0-8DFA-DB2BD7EC74C3}" type="presParOf" srcId="{C893E2FB-2CE0-45DB-B055-7F2F3854C927}" destId="{B0038710-04F0-4700-894E-2153812D5D94}" srcOrd="1" destOrd="0" presId="urn:microsoft.com/office/officeart/2005/8/layout/list1"/>
    <dgm:cxn modelId="{DC2E1F90-BFE1-4B5E-B8DC-358513367F33}" type="presParOf" srcId="{6CA7D9B3-EBF4-4396-85E1-1FFC82B5CC70}" destId="{F627793D-0465-401C-8805-4ACFE845CE3A}" srcOrd="1" destOrd="0" presId="urn:microsoft.com/office/officeart/2005/8/layout/list1"/>
    <dgm:cxn modelId="{1F7A6B6B-41D3-4514-B49F-507CD3DC741B}" type="presParOf" srcId="{6CA7D9B3-EBF4-4396-85E1-1FFC82B5CC70}" destId="{3223B50F-7EC7-4C67-AEE3-484B038D91B5}" srcOrd="2" destOrd="0" presId="urn:microsoft.com/office/officeart/2005/8/layout/list1"/>
    <dgm:cxn modelId="{40F3EE8C-3DC7-4FDE-B449-0E605C65A508}" type="presParOf" srcId="{6CA7D9B3-EBF4-4396-85E1-1FFC82B5CC70}" destId="{8DAB60CF-05FE-442A-AF9F-85FEBE3AD8C8}" srcOrd="3" destOrd="0" presId="urn:microsoft.com/office/officeart/2005/8/layout/list1"/>
    <dgm:cxn modelId="{CB0FD54F-F4D5-418E-B3E4-6690F7527E38}" type="presParOf" srcId="{6CA7D9B3-EBF4-4396-85E1-1FFC82B5CC70}" destId="{E4C23051-71A2-48A9-912C-23579CED2E41}" srcOrd="4" destOrd="0" presId="urn:microsoft.com/office/officeart/2005/8/layout/list1"/>
    <dgm:cxn modelId="{9C3F48C5-FFF2-4698-9773-FC8F29EC7FE6}" type="presParOf" srcId="{E4C23051-71A2-48A9-912C-23579CED2E41}" destId="{1BD56B39-7688-4463-9E7E-92E251F8274A}" srcOrd="0" destOrd="0" presId="urn:microsoft.com/office/officeart/2005/8/layout/list1"/>
    <dgm:cxn modelId="{83A5F284-5181-4CA4-B4FC-63FF98981074}" type="presParOf" srcId="{E4C23051-71A2-48A9-912C-23579CED2E41}" destId="{0769EC71-B917-4591-91E3-099BF5BF3F12}" srcOrd="1" destOrd="0" presId="urn:microsoft.com/office/officeart/2005/8/layout/list1"/>
    <dgm:cxn modelId="{5EA94DA1-8241-4A4D-B2ED-8468B5C393F5}" type="presParOf" srcId="{6CA7D9B3-EBF4-4396-85E1-1FFC82B5CC70}" destId="{22D571AF-84B4-4659-80E9-20035BD839CA}" srcOrd="5" destOrd="0" presId="urn:microsoft.com/office/officeart/2005/8/layout/list1"/>
    <dgm:cxn modelId="{56FD86B3-BD2D-4A02-8F4B-62CAE279E3CA}" type="presParOf" srcId="{6CA7D9B3-EBF4-4396-85E1-1FFC82B5CC70}" destId="{7F39EC8F-1B24-492F-8381-1FC3A3D68A84}" srcOrd="6" destOrd="0" presId="urn:microsoft.com/office/officeart/2005/8/layout/list1"/>
    <dgm:cxn modelId="{1D177E7E-D97C-4C9D-8644-5C8626DB5B48}" type="presParOf" srcId="{6CA7D9B3-EBF4-4396-85E1-1FFC82B5CC70}" destId="{6CD0B9CE-C91A-488F-AB9B-380DEE56F7F1}" srcOrd="7" destOrd="0" presId="urn:microsoft.com/office/officeart/2005/8/layout/list1"/>
    <dgm:cxn modelId="{9400F454-C9E7-4CB5-ABD9-3750FF2644C8}" type="presParOf" srcId="{6CA7D9B3-EBF4-4396-85E1-1FFC82B5CC70}" destId="{92912522-E952-4E6E-A10A-88CDA2F4A9A3}" srcOrd="8" destOrd="0" presId="urn:microsoft.com/office/officeart/2005/8/layout/list1"/>
    <dgm:cxn modelId="{3C0C46FF-C0E1-4C85-9DD1-693E49CEF0F2}" type="presParOf" srcId="{92912522-E952-4E6E-A10A-88CDA2F4A9A3}" destId="{9AE50D51-2F97-470D-82B7-40C0B09C6030}" srcOrd="0" destOrd="0" presId="urn:microsoft.com/office/officeart/2005/8/layout/list1"/>
    <dgm:cxn modelId="{01B6FEED-CC68-4236-8D6A-62CB649B56AF}" type="presParOf" srcId="{92912522-E952-4E6E-A10A-88CDA2F4A9A3}" destId="{232DF52A-DD15-4B42-8F64-69279594A8DA}" srcOrd="1" destOrd="0" presId="urn:microsoft.com/office/officeart/2005/8/layout/list1"/>
    <dgm:cxn modelId="{D8489B35-1834-45CC-85AB-5983DC423EB0}" type="presParOf" srcId="{6CA7D9B3-EBF4-4396-85E1-1FFC82B5CC70}" destId="{EAD72C16-AB2E-4013-AAA2-0026820567BA}" srcOrd="9" destOrd="0" presId="urn:microsoft.com/office/officeart/2005/8/layout/list1"/>
    <dgm:cxn modelId="{59DC4F0F-1409-4AAC-A733-0D290205854D}" type="presParOf" srcId="{6CA7D9B3-EBF4-4396-85E1-1FFC82B5CC70}" destId="{D6EC670A-1DCA-4AEA-85B3-D2838873250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C74CE7-51EA-47A9-BE29-16181B25C75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TW" altLang="en-US"/>
        </a:p>
      </dgm:t>
    </dgm:pt>
    <dgm:pt modelId="{B50341CF-C18F-4232-9C06-361C8CC5E622}">
      <dgm:prSet phldrT="[文字]"/>
      <dgm:spPr>
        <a:solidFill>
          <a:schemeClr val="bg1"/>
        </a:solidFill>
      </dgm:spPr>
      <dgm:t>
        <a:bodyPr/>
        <a:lstStyle/>
        <a:p>
          <a:r>
            <a:rPr lang="en-US" altLang="zh-TW" dirty="0">
              <a:solidFill>
                <a:schemeClr val="tx1"/>
              </a:solidFill>
              <a:latin typeface="微軟正黑體" pitchFamily="34" charset="-120"/>
              <a:ea typeface="微軟正黑體" pitchFamily="34" charset="-120"/>
            </a:rPr>
            <a:t>5.</a:t>
          </a:r>
          <a:r>
            <a:rPr lang="zh-TW" altLang="en-US" dirty="0">
              <a:solidFill>
                <a:schemeClr val="tx1"/>
              </a:solidFill>
              <a:latin typeface="微軟正黑體" pitchFamily="34" charset="-120"/>
              <a:ea typeface="微軟正黑體" pitchFamily="34" charset="-120"/>
            </a:rPr>
            <a:t>主管對於所屬同仁差勤將嚴格審核，未依規定填寫或所附證件不齊者應不予核准，並請注意下列事項</a:t>
          </a:r>
          <a:r>
            <a:rPr lang="en-US" altLang="zh-TW" dirty="0">
              <a:solidFill>
                <a:schemeClr val="tx1"/>
              </a:solidFill>
              <a:latin typeface="微軟正黑體" pitchFamily="34" charset="-120"/>
              <a:ea typeface="微軟正黑體" pitchFamily="34" charset="-120"/>
            </a:rPr>
            <a:t>:</a:t>
          </a:r>
          <a:endParaRPr lang="zh-TW" altLang="en-US" dirty="0">
            <a:solidFill>
              <a:schemeClr val="tx1"/>
            </a:solidFill>
            <a:latin typeface="微軟正黑體" pitchFamily="34" charset="-120"/>
            <a:ea typeface="微軟正黑體" pitchFamily="34" charset="-120"/>
          </a:endParaRPr>
        </a:p>
      </dgm:t>
    </dgm:pt>
    <dgm:pt modelId="{579A3998-38DF-40AA-8B9D-5D518AF07C8C}" type="parTrans" cxnId="{C81C9096-9487-4BAA-B3E3-90300619290B}">
      <dgm:prSet/>
      <dgm:spPr/>
      <dgm:t>
        <a:bodyPr/>
        <a:lstStyle/>
        <a:p>
          <a:endParaRPr lang="zh-TW" altLang="en-US"/>
        </a:p>
      </dgm:t>
    </dgm:pt>
    <dgm:pt modelId="{7EE63B20-8507-41D5-924D-04AFF83C52DE}" type="sibTrans" cxnId="{C81C9096-9487-4BAA-B3E3-90300619290B}">
      <dgm:prSet/>
      <dgm:spPr/>
      <dgm:t>
        <a:bodyPr/>
        <a:lstStyle/>
        <a:p>
          <a:endParaRPr lang="zh-TW" altLang="en-US"/>
        </a:p>
      </dgm:t>
    </dgm:pt>
    <dgm:pt modelId="{28C58762-73FD-4FEC-85B6-C86B1BD93011}">
      <dgm:prSet phldrT="[文字]"/>
      <dgm:spPr>
        <a:solidFill>
          <a:schemeClr val="tx2">
            <a:lumMod val="40000"/>
            <a:lumOff val="60000"/>
          </a:schemeClr>
        </a:solidFill>
      </dgm:spPr>
      <dgm:t>
        <a:bodyPr/>
        <a:lstStyle/>
        <a:p>
          <a:r>
            <a:rPr lang="en-US" altLang="zh-TW" dirty="0">
              <a:latin typeface="微軟正黑體" pitchFamily="34" charset="-120"/>
              <a:ea typeface="微軟正黑體" pitchFamily="34" charset="-120"/>
            </a:rPr>
            <a:t>(1)</a:t>
          </a:r>
          <a:r>
            <a:rPr lang="zh-TW" altLang="en-US" dirty="0">
              <a:latin typeface="微軟正黑體" pitchFamily="34" charset="-120"/>
              <a:ea typeface="微軟正黑體" pitchFamily="34" charset="-120"/>
            </a:rPr>
            <a:t>請假單未附證明者，駁回申請。</a:t>
          </a:r>
        </a:p>
      </dgm:t>
    </dgm:pt>
    <dgm:pt modelId="{DBD209F4-EE67-491C-8D1B-2F4D46626A9D}" type="parTrans" cxnId="{05E4CA03-7D5D-4BD2-B2EE-FAF6943A06AE}">
      <dgm:prSet/>
      <dgm:spPr/>
      <dgm:t>
        <a:bodyPr/>
        <a:lstStyle/>
        <a:p>
          <a:endParaRPr lang="zh-TW" altLang="en-US"/>
        </a:p>
      </dgm:t>
    </dgm:pt>
    <dgm:pt modelId="{C5685C74-06BC-4775-BE4C-82DA0EBE4C36}" type="sibTrans" cxnId="{05E4CA03-7D5D-4BD2-B2EE-FAF6943A06AE}">
      <dgm:prSet/>
      <dgm:spPr/>
      <dgm:t>
        <a:bodyPr/>
        <a:lstStyle/>
        <a:p>
          <a:endParaRPr lang="zh-TW" altLang="en-US"/>
        </a:p>
      </dgm:t>
    </dgm:pt>
    <dgm:pt modelId="{5ADD368D-C03B-4EFA-BFB6-2389DBBD012E}">
      <dgm:prSet/>
      <dgm:spPr>
        <a:solidFill>
          <a:schemeClr val="tx2">
            <a:lumMod val="40000"/>
            <a:lumOff val="60000"/>
          </a:schemeClr>
        </a:solidFill>
      </dgm:spPr>
      <dgm:t>
        <a:bodyPr/>
        <a:lstStyle/>
        <a:p>
          <a:r>
            <a:rPr lang="en-US" altLang="zh-TW" dirty="0">
              <a:latin typeface="微軟正黑體" pitchFamily="34" charset="-120"/>
              <a:ea typeface="微軟正黑體" pitchFamily="34" charset="-120"/>
            </a:rPr>
            <a:t>(2)</a:t>
          </a:r>
          <a:r>
            <a:rPr lang="zh-TW" altLang="en-US" dirty="0">
              <a:latin typeface="微軟正黑體" pitchFamily="34" charset="-120"/>
              <a:ea typeface="微軟正黑體" pitchFamily="34" charset="-120"/>
            </a:rPr>
            <a:t>請假日期與證明所載日期不符，駁回申請。 </a:t>
          </a:r>
          <a:endParaRPr lang="en-US" altLang="zh-TW" dirty="0">
            <a:latin typeface="微軟正黑體" pitchFamily="34" charset="-120"/>
            <a:ea typeface="微軟正黑體" pitchFamily="34" charset="-120"/>
          </a:endParaRPr>
        </a:p>
      </dgm:t>
    </dgm:pt>
    <dgm:pt modelId="{E7A64B21-DB49-4CDC-AFA8-76BEC988D514}" type="parTrans" cxnId="{B719E0EA-A2C3-43F3-B794-587474839470}">
      <dgm:prSet/>
      <dgm:spPr/>
      <dgm:t>
        <a:bodyPr/>
        <a:lstStyle/>
        <a:p>
          <a:endParaRPr lang="zh-TW" altLang="en-US"/>
        </a:p>
      </dgm:t>
    </dgm:pt>
    <dgm:pt modelId="{2B528922-ADEE-44C7-8045-FB85DE3D54EA}" type="sibTrans" cxnId="{B719E0EA-A2C3-43F3-B794-587474839470}">
      <dgm:prSet/>
      <dgm:spPr/>
      <dgm:t>
        <a:bodyPr/>
        <a:lstStyle/>
        <a:p>
          <a:endParaRPr lang="zh-TW" altLang="en-US"/>
        </a:p>
      </dgm:t>
    </dgm:pt>
    <dgm:pt modelId="{79F66F4A-0FEE-42D9-9781-179CE5A6428B}">
      <dgm:prSet/>
      <dgm:spPr>
        <a:solidFill>
          <a:schemeClr val="tx2">
            <a:lumMod val="40000"/>
            <a:lumOff val="60000"/>
          </a:schemeClr>
        </a:solidFill>
      </dgm:spPr>
      <dgm:t>
        <a:bodyPr/>
        <a:lstStyle/>
        <a:p>
          <a:r>
            <a:rPr lang="en-US" altLang="zh-TW" dirty="0">
              <a:latin typeface="微軟正黑體" pitchFamily="34" charset="-120"/>
              <a:ea typeface="微軟正黑體" pitchFamily="34" charset="-120"/>
            </a:rPr>
            <a:t>(3)</a:t>
          </a:r>
          <a:r>
            <a:rPr lang="zh-TW" altLang="en-US" dirty="0">
              <a:latin typeface="微軟正黑體" pitchFamily="34" charset="-120"/>
              <a:ea typeface="微軟正黑體" pitchFamily="34" charset="-120"/>
            </a:rPr>
            <a:t>判別假別合理性：公假、公差是否檢附相關證明文件；加班是否核實，是否正常出勤。</a:t>
          </a:r>
          <a:endParaRPr lang="en-US" altLang="zh-TW" dirty="0">
            <a:latin typeface="微軟正黑體" pitchFamily="34" charset="-120"/>
            <a:ea typeface="微軟正黑體" pitchFamily="34" charset="-120"/>
          </a:endParaRPr>
        </a:p>
      </dgm:t>
    </dgm:pt>
    <dgm:pt modelId="{7883F1AE-9718-42AE-921D-F57F642BEE30}" type="parTrans" cxnId="{2D2CF539-A578-4077-B2D7-66B3F045AF67}">
      <dgm:prSet/>
      <dgm:spPr/>
      <dgm:t>
        <a:bodyPr/>
        <a:lstStyle/>
        <a:p>
          <a:endParaRPr lang="zh-TW" altLang="en-US"/>
        </a:p>
      </dgm:t>
    </dgm:pt>
    <dgm:pt modelId="{F1FFD3CB-2B0A-4E11-B9F7-CB96258F0AE6}" type="sibTrans" cxnId="{2D2CF539-A578-4077-B2D7-66B3F045AF67}">
      <dgm:prSet/>
      <dgm:spPr/>
      <dgm:t>
        <a:bodyPr/>
        <a:lstStyle/>
        <a:p>
          <a:endParaRPr lang="zh-TW" altLang="en-US"/>
        </a:p>
      </dgm:t>
    </dgm:pt>
    <dgm:pt modelId="{DFCE57F3-BE52-481D-A00E-55B8D2BC9630}">
      <dgm:prSet/>
      <dgm:spPr>
        <a:solidFill>
          <a:schemeClr val="tx2">
            <a:lumMod val="40000"/>
            <a:lumOff val="60000"/>
          </a:schemeClr>
        </a:solidFill>
      </dgm:spPr>
      <dgm:t>
        <a:bodyPr/>
        <a:lstStyle/>
        <a:p>
          <a:r>
            <a:rPr lang="en-US" altLang="zh-TW" dirty="0">
              <a:latin typeface="微軟正黑體" pitchFamily="34" charset="-120"/>
              <a:ea typeface="微軟正黑體" pitchFamily="34" charset="-120"/>
            </a:rPr>
            <a:t>(4)</a:t>
          </a:r>
          <a:r>
            <a:rPr lang="zh-TW" altLang="en-US" dirty="0">
              <a:latin typeface="微軟正黑體" pitchFamily="34" charset="-120"/>
              <a:ea typeface="微軟正黑體" pitchFamily="34" charset="-120"/>
            </a:rPr>
            <a:t>落實職務代理制度，未覓妥職務代理人者，駁回申請。</a:t>
          </a:r>
          <a:endParaRPr lang="en-US" altLang="zh-TW" dirty="0">
            <a:latin typeface="微軟正黑體" pitchFamily="34" charset="-120"/>
            <a:ea typeface="微軟正黑體" pitchFamily="34" charset="-120"/>
          </a:endParaRPr>
        </a:p>
      </dgm:t>
    </dgm:pt>
    <dgm:pt modelId="{086E52E6-2A3E-4A4C-9633-8DC8644B53B0}" type="parTrans" cxnId="{25A88A11-AF32-4F0A-9FB4-3FE766832EAB}">
      <dgm:prSet/>
      <dgm:spPr/>
      <dgm:t>
        <a:bodyPr/>
        <a:lstStyle/>
        <a:p>
          <a:endParaRPr lang="zh-TW" altLang="en-US"/>
        </a:p>
      </dgm:t>
    </dgm:pt>
    <dgm:pt modelId="{064FB06E-B108-48E8-BFAE-B02B0FC2F64A}" type="sibTrans" cxnId="{25A88A11-AF32-4F0A-9FB4-3FE766832EAB}">
      <dgm:prSet/>
      <dgm:spPr/>
      <dgm:t>
        <a:bodyPr/>
        <a:lstStyle/>
        <a:p>
          <a:endParaRPr lang="zh-TW" altLang="en-US"/>
        </a:p>
      </dgm:t>
    </dgm:pt>
    <dgm:pt modelId="{B60997E6-87CB-44EE-9ABF-16B4D8DC6C0C}" type="pres">
      <dgm:prSet presAssocID="{8AC74CE7-51EA-47A9-BE29-16181B25C751}" presName="linear" presStyleCnt="0">
        <dgm:presLayoutVars>
          <dgm:animLvl val="lvl"/>
          <dgm:resizeHandles val="exact"/>
        </dgm:presLayoutVars>
      </dgm:prSet>
      <dgm:spPr/>
      <dgm:t>
        <a:bodyPr/>
        <a:lstStyle/>
        <a:p>
          <a:endParaRPr lang="zh-TW" altLang="en-US"/>
        </a:p>
      </dgm:t>
    </dgm:pt>
    <dgm:pt modelId="{8FC8C01D-5D4D-4107-B58F-E4CC6F9B8ADE}" type="pres">
      <dgm:prSet presAssocID="{B50341CF-C18F-4232-9C06-361C8CC5E622}" presName="parentText" presStyleLbl="node1" presStyleIdx="0" presStyleCnt="1">
        <dgm:presLayoutVars>
          <dgm:chMax val="0"/>
          <dgm:bulletEnabled val="1"/>
        </dgm:presLayoutVars>
      </dgm:prSet>
      <dgm:spPr/>
      <dgm:t>
        <a:bodyPr/>
        <a:lstStyle/>
        <a:p>
          <a:endParaRPr lang="zh-TW" altLang="en-US"/>
        </a:p>
      </dgm:t>
    </dgm:pt>
    <dgm:pt modelId="{31CAABCF-690D-48B7-B7A4-A96BDF56E547}" type="pres">
      <dgm:prSet presAssocID="{B50341CF-C18F-4232-9C06-361C8CC5E622}" presName="childText" presStyleLbl="revTx" presStyleIdx="0" presStyleCnt="1" custLinFactNeighborX="1750" custLinFactNeighborY="-4346">
        <dgm:presLayoutVars>
          <dgm:bulletEnabled val="1"/>
        </dgm:presLayoutVars>
      </dgm:prSet>
      <dgm:spPr/>
      <dgm:t>
        <a:bodyPr/>
        <a:lstStyle/>
        <a:p>
          <a:endParaRPr lang="zh-TW" altLang="en-US"/>
        </a:p>
      </dgm:t>
    </dgm:pt>
  </dgm:ptLst>
  <dgm:cxnLst>
    <dgm:cxn modelId="{C81C9096-9487-4BAA-B3E3-90300619290B}" srcId="{8AC74CE7-51EA-47A9-BE29-16181B25C751}" destId="{B50341CF-C18F-4232-9C06-361C8CC5E622}" srcOrd="0" destOrd="0" parTransId="{579A3998-38DF-40AA-8B9D-5D518AF07C8C}" sibTransId="{7EE63B20-8507-41D5-924D-04AFF83C52DE}"/>
    <dgm:cxn modelId="{B719E0EA-A2C3-43F3-B794-587474839470}" srcId="{B50341CF-C18F-4232-9C06-361C8CC5E622}" destId="{5ADD368D-C03B-4EFA-BFB6-2389DBBD012E}" srcOrd="1" destOrd="0" parTransId="{E7A64B21-DB49-4CDC-AFA8-76BEC988D514}" sibTransId="{2B528922-ADEE-44C7-8045-FB85DE3D54EA}"/>
    <dgm:cxn modelId="{2D2CF539-A578-4077-B2D7-66B3F045AF67}" srcId="{B50341CF-C18F-4232-9C06-361C8CC5E622}" destId="{79F66F4A-0FEE-42D9-9781-179CE5A6428B}" srcOrd="2" destOrd="0" parTransId="{7883F1AE-9718-42AE-921D-F57F642BEE30}" sibTransId="{F1FFD3CB-2B0A-4E11-B9F7-CB96258F0AE6}"/>
    <dgm:cxn modelId="{545D68C0-F2AD-4801-85F9-446D1A9D95C9}" type="presOf" srcId="{79F66F4A-0FEE-42D9-9781-179CE5A6428B}" destId="{31CAABCF-690D-48B7-B7A4-A96BDF56E547}" srcOrd="0" destOrd="2" presId="urn:microsoft.com/office/officeart/2005/8/layout/vList2"/>
    <dgm:cxn modelId="{612E5089-9993-470E-863C-AC2CDF5D1893}" type="presOf" srcId="{DFCE57F3-BE52-481D-A00E-55B8D2BC9630}" destId="{31CAABCF-690D-48B7-B7A4-A96BDF56E547}" srcOrd="0" destOrd="3" presId="urn:microsoft.com/office/officeart/2005/8/layout/vList2"/>
    <dgm:cxn modelId="{0F4C3E39-9A29-40F3-A6D3-9B2E3366CFB5}" type="presOf" srcId="{5ADD368D-C03B-4EFA-BFB6-2389DBBD012E}" destId="{31CAABCF-690D-48B7-B7A4-A96BDF56E547}" srcOrd="0" destOrd="1" presId="urn:microsoft.com/office/officeart/2005/8/layout/vList2"/>
    <dgm:cxn modelId="{25A88A11-AF32-4F0A-9FB4-3FE766832EAB}" srcId="{B50341CF-C18F-4232-9C06-361C8CC5E622}" destId="{DFCE57F3-BE52-481D-A00E-55B8D2BC9630}" srcOrd="3" destOrd="0" parTransId="{086E52E6-2A3E-4A4C-9633-8DC8644B53B0}" sibTransId="{064FB06E-B108-48E8-BFAE-B02B0FC2F64A}"/>
    <dgm:cxn modelId="{A18E6FCA-A922-4757-9C27-A9BFDA7E5BA2}" type="presOf" srcId="{B50341CF-C18F-4232-9C06-361C8CC5E622}" destId="{8FC8C01D-5D4D-4107-B58F-E4CC6F9B8ADE}" srcOrd="0" destOrd="0" presId="urn:microsoft.com/office/officeart/2005/8/layout/vList2"/>
    <dgm:cxn modelId="{0CE38835-F533-4D11-806C-61ABF7E2FE8E}" type="presOf" srcId="{28C58762-73FD-4FEC-85B6-C86B1BD93011}" destId="{31CAABCF-690D-48B7-B7A4-A96BDF56E547}" srcOrd="0" destOrd="0" presId="urn:microsoft.com/office/officeart/2005/8/layout/vList2"/>
    <dgm:cxn modelId="{05E4CA03-7D5D-4BD2-B2EE-FAF6943A06AE}" srcId="{B50341CF-C18F-4232-9C06-361C8CC5E622}" destId="{28C58762-73FD-4FEC-85B6-C86B1BD93011}" srcOrd="0" destOrd="0" parTransId="{DBD209F4-EE67-491C-8D1B-2F4D46626A9D}" sibTransId="{C5685C74-06BC-4775-BE4C-82DA0EBE4C36}"/>
    <dgm:cxn modelId="{D2B515DE-7F01-4A1C-AE88-CC98652468DB}" type="presOf" srcId="{8AC74CE7-51EA-47A9-BE29-16181B25C751}" destId="{B60997E6-87CB-44EE-9ABF-16B4D8DC6C0C}" srcOrd="0" destOrd="0" presId="urn:microsoft.com/office/officeart/2005/8/layout/vList2"/>
    <dgm:cxn modelId="{2749565D-498A-4E70-8E88-3AAF71BCD308}" type="presParOf" srcId="{B60997E6-87CB-44EE-9ABF-16B4D8DC6C0C}" destId="{8FC8C01D-5D4D-4107-B58F-E4CC6F9B8ADE}" srcOrd="0" destOrd="0" presId="urn:microsoft.com/office/officeart/2005/8/layout/vList2"/>
    <dgm:cxn modelId="{F6D4774B-CF25-45B4-8CCC-3ACE9E0BA1EA}" type="presParOf" srcId="{B60997E6-87CB-44EE-9ABF-16B4D8DC6C0C}" destId="{31CAABCF-690D-48B7-B7A4-A96BDF56E54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F8001C-8A0F-4D64-B97E-9871639DFDFC}"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zh-TW" altLang="en-US"/>
        </a:p>
      </dgm:t>
    </dgm:pt>
    <dgm:pt modelId="{23F35184-F318-463E-8DCA-BEC2D39DCA75}">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1.</a:t>
          </a:r>
          <a:r>
            <a:rPr lang="zh-TW" altLang="zh-TW" sz="2000" b="1" dirty="0">
              <a:effectLst/>
              <a:latin typeface="華康談楷體W5" pitchFamily="65" charset="-120"/>
              <a:ea typeface="華康談楷體W5" pitchFamily="65" charset="-120"/>
            </a:rPr>
            <a:t>造假</a:t>
          </a:r>
          <a:r>
            <a:rPr lang="zh-TW" altLang="zh-TW" sz="2000" dirty="0">
              <a:latin typeface="華康談楷體W5" pitchFamily="65" charset="-120"/>
              <a:ea typeface="華康談楷體W5" pitchFamily="65" charset="-120"/>
            </a:rPr>
            <a:t>：虛構不存在之申請資料、研究資料或研究成果。</a:t>
          </a:r>
          <a:endParaRPr lang="zh-TW" altLang="en-US" sz="2000" b="1" dirty="0">
            <a:latin typeface="華康談楷體W5" pitchFamily="65" charset="-120"/>
            <a:ea typeface="華康談楷體W5" pitchFamily="65" charset="-120"/>
          </a:endParaRPr>
        </a:p>
      </dgm:t>
    </dgm:pt>
    <dgm:pt modelId="{9495F04A-1CE3-46B0-825F-1528828C6EE7}" type="parTrans" cxnId="{B8C63204-5395-4588-99DD-3D29F52EFC40}">
      <dgm:prSet/>
      <dgm:spPr/>
      <dgm:t>
        <a:bodyPr/>
        <a:lstStyle/>
        <a:p>
          <a:endParaRPr lang="zh-TW" altLang="en-US"/>
        </a:p>
      </dgm:t>
    </dgm:pt>
    <dgm:pt modelId="{8B7C8698-E06A-433F-94A6-CF93310760A7}" type="sibTrans" cxnId="{B8C63204-5395-4588-99DD-3D29F52EFC40}">
      <dgm:prSet/>
      <dgm:spPr/>
      <dgm:t>
        <a:bodyPr/>
        <a:lstStyle/>
        <a:p>
          <a:endParaRPr lang="zh-TW" altLang="en-US"/>
        </a:p>
      </dgm:t>
    </dgm:pt>
    <dgm:pt modelId="{F2DBC02D-2EAC-4B6B-9FC3-8BF1915C64D6}">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2.</a:t>
          </a:r>
          <a:r>
            <a:rPr lang="zh-TW" altLang="zh-TW" sz="2000" b="1" dirty="0">
              <a:effectLst/>
              <a:latin typeface="華康談楷體W5" pitchFamily="65" charset="-120"/>
              <a:ea typeface="華康談楷體W5" pitchFamily="65" charset="-120"/>
            </a:rPr>
            <a:t>變造</a:t>
          </a:r>
          <a:r>
            <a:rPr lang="zh-TW" altLang="zh-TW" sz="2000" dirty="0">
              <a:latin typeface="華康談楷體W5" pitchFamily="65" charset="-120"/>
              <a:ea typeface="華康談楷體W5" pitchFamily="65" charset="-120"/>
            </a:rPr>
            <a:t>：不實變更申請資料、研究資料或研究成果。</a:t>
          </a:r>
          <a:endParaRPr lang="zh-TW" altLang="en-US" sz="2000" b="1" dirty="0">
            <a:latin typeface="華康談楷體W5" pitchFamily="65" charset="-120"/>
            <a:ea typeface="華康談楷體W5" pitchFamily="65" charset="-120"/>
          </a:endParaRPr>
        </a:p>
      </dgm:t>
    </dgm:pt>
    <dgm:pt modelId="{6B40D4F6-4E76-4E7A-B67D-B4700D1C080B}" type="parTrans" cxnId="{8EC4E2C4-9230-474B-BAAD-7D323C196792}">
      <dgm:prSet/>
      <dgm:spPr/>
      <dgm:t>
        <a:bodyPr/>
        <a:lstStyle/>
        <a:p>
          <a:endParaRPr lang="zh-TW" altLang="en-US"/>
        </a:p>
      </dgm:t>
    </dgm:pt>
    <dgm:pt modelId="{C9611BC8-9278-4AEE-A3AF-B2C4DCB2AAC8}" type="sibTrans" cxnId="{8EC4E2C4-9230-474B-BAAD-7D323C196792}">
      <dgm:prSet/>
      <dgm:spPr/>
      <dgm:t>
        <a:bodyPr/>
        <a:lstStyle/>
        <a:p>
          <a:endParaRPr lang="zh-TW" altLang="en-US"/>
        </a:p>
      </dgm:t>
    </dgm:pt>
    <dgm:pt modelId="{F2F1E733-AD50-42A0-B0A4-8D546AFCAC63}">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3.</a:t>
          </a:r>
          <a:r>
            <a:rPr lang="zh-TW" altLang="zh-TW" sz="2000" b="1" dirty="0">
              <a:effectLst/>
              <a:latin typeface="華康談楷體W5" pitchFamily="65" charset="-120"/>
              <a:ea typeface="華康談楷體W5" pitchFamily="65" charset="-120"/>
            </a:rPr>
            <a:t>抄襲</a:t>
          </a:r>
          <a:r>
            <a:rPr lang="zh-TW" altLang="zh-TW" sz="2000" dirty="0">
              <a:latin typeface="華康談楷體W5" pitchFamily="65" charset="-120"/>
              <a:ea typeface="華康談楷體W5" pitchFamily="65" charset="-120"/>
            </a:rPr>
            <a:t>：援用他人之申請資料、研究資料或研究成果未註明出處。註明出處不當，情節重大者，以抄襲論。</a:t>
          </a:r>
          <a:endParaRPr lang="zh-TW" altLang="en-US" sz="2000" b="1" dirty="0">
            <a:latin typeface="華康談楷體W5" pitchFamily="65" charset="-120"/>
            <a:ea typeface="華康談楷體W5" pitchFamily="65" charset="-120"/>
          </a:endParaRPr>
        </a:p>
      </dgm:t>
    </dgm:pt>
    <dgm:pt modelId="{D5C870D2-E2FB-48C9-A5BB-E2D637555C39}" type="parTrans" cxnId="{F446A06F-5A31-4AA3-BAC7-D550711B3C04}">
      <dgm:prSet/>
      <dgm:spPr/>
      <dgm:t>
        <a:bodyPr/>
        <a:lstStyle/>
        <a:p>
          <a:endParaRPr lang="zh-TW" altLang="en-US"/>
        </a:p>
      </dgm:t>
    </dgm:pt>
    <dgm:pt modelId="{3BE49E56-8F69-4994-93C0-7DFB3ECAD477}" type="sibTrans" cxnId="{F446A06F-5A31-4AA3-BAC7-D550711B3C04}">
      <dgm:prSet/>
      <dgm:spPr/>
      <dgm:t>
        <a:bodyPr/>
        <a:lstStyle/>
        <a:p>
          <a:endParaRPr lang="zh-TW" altLang="en-US"/>
        </a:p>
      </dgm:t>
    </dgm:pt>
    <dgm:pt modelId="{E7B960C7-29FF-4BB7-AF6F-062B169761EC}">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4.</a:t>
          </a:r>
          <a:r>
            <a:rPr lang="zh-TW" altLang="zh-TW" sz="2000" dirty="0">
              <a:latin typeface="華康談楷體W5" pitchFamily="65" charset="-120"/>
              <a:ea typeface="華康談楷體W5" pitchFamily="65" charset="-120"/>
            </a:rPr>
            <a:t>由他人</a:t>
          </a:r>
          <a:r>
            <a:rPr lang="zh-TW" altLang="zh-TW" sz="2000" b="1" dirty="0">
              <a:effectLst/>
              <a:latin typeface="華康談楷體W5" pitchFamily="65" charset="-120"/>
              <a:ea typeface="華康談楷體W5" pitchFamily="65" charset="-120"/>
            </a:rPr>
            <a:t>代寫</a:t>
          </a:r>
          <a:r>
            <a:rPr lang="zh-TW" altLang="zh-TW" sz="2000" dirty="0">
              <a:latin typeface="華康談楷體W5" pitchFamily="65" charset="-120"/>
              <a:ea typeface="華康談楷體W5" pitchFamily="65" charset="-120"/>
            </a:rPr>
            <a:t>。</a:t>
          </a:r>
          <a:endParaRPr lang="zh-TW" altLang="en-US" sz="2000" b="1" dirty="0">
            <a:latin typeface="華康談楷體W5" pitchFamily="65" charset="-120"/>
            <a:ea typeface="華康談楷體W5" pitchFamily="65" charset="-120"/>
          </a:endParaRPr>
        </a:p>
      </dgm:t>
    </dgm:pt>
    <dgm:pt modelId="{8A9667FA-80B2-4017-AECA-C9DCD06D3B96}" type="parTrans" cxnId="{7CFA1075-89D0-4137-9125-61048D7859AB}">
      <dgm:prSet/>
      <dgm:spPr/>
      <dgm:t>
        <a:bodyPr/>
        <a:lstStyle/>
        <a:p>
          <a:endParaRPr lang="zh-TW" altLang="en-US"/>
        </a:p>
      </dgm:t>
    </dgm:pt>
    <dgm:pt modelId="{0CB960DC-C06E-4D0E-AC5D-2F5647FE5F23}" type="sibTrans" cxnId="{7CFA1075-89D0-4137-9125-61048D7859AB}">
      <dgm:prSet/>
      <dgm:spPr/>
      <dgm:t>
        <a:bodyPr/>
        <a:lstStyle/>
        <a:p>
          <a:endParaRPr lang="zh-TW" altLang="en-US"/>
        </a:p>
      </dgm:t>
    </dgm:pt>
    <dgm:pt modelId="{889EA4DD-A489-4CD2-9E4B-594F4ED32757}">
      <dgm:prSet custT="1"/>
      <dgm:spPr/>
      <dgm:t>
        <a:bodyPr/>
        <a:lstStyle/>
        <a:p>
          <a:pPr>
            <a:lnSpc>
              <a:spcPct val="80000"/>
            </a:lnSpc>
            <a:spcAft>
              <a:spcPts val="0"/>
            </a:spcAft>
          </a:pPr>
          <a:r>
            <a:rPr lang="en-US" altLang="zh-TW" sz="2000" dirty="0">
              <a:latin typeface="華康談楷體W5" pitchFamily="65" charset="-120"/>
              <a:ea typeface="華康談楷體W5" pitchFamily="65" charset="-120"/>
            </a:rPr>
            <a:t>5.</a:t>
          </a:r>
          <a:r>
            <a:rPr lang="zh-TW" altLang="zh-TW" sz="2000" dirty="0">
              <a:latin typeface="華康談楷體W5" pitchFamily="65" charset="-120"/>
              <a:ea typeface="華康談楷體W5" pitchFamily="65" charset="-120"/>
            </a:rPr>
            <a:t>未經註明而</a:t>
          </a:r>
          <a:r>
            <a:rPr lang="zh-TW" altLang="zh-TW" sz="2000" b="1" dirty="0">
              <a:effectLst/>
              <a:latin typeface="華康談楷體W5" pitchFamily="65" charset="-120"/>
              <a:ea typeface="華康談楷體W5" pitchFamily="65" charset="-120"/>
            </a:rPr>
            <a:t>重複出版公開發行</a:t>
          </a:r>
          <a:r>
            <a:rPr lang="zh-TW" altLang="zh-TW" sz="2000" dirty="0">
              <a:effectLst/>
              <a:latin typeface="華康談楷體W5" pitchFamily="65" charset="-120"/>
              <a:ea typeface="華康談楷體W5" pitchFamily="65" charset="-120"/>
            </a:rPr>
            <a:t>。</a:t>
          </a:r>
          <a:endParaRPr lang="en-US" altLang="zh-TW" sz="2000" b="1" dirty="0">
            <a:effectLst/>
            <a:latin typeface="華康談楷體W5" pitchFamily="65" charset="-120"/>
            <a:ea typeface="華康談楷體W5" pitchFamily="65" charset="-120"/>
          </a:endParaRPr>
        </a:p>
      </dgm:t>
    </dgm:pt>
    <dgm:pt modelId="{0F778924-C31A-4033-847D-300E86A28506}" type="parTrans" cxnId="{DB1DF777-C4C4-4FC0-BBF7-E7C766FA226E}">
      <dgm:prSet/>
      <dgm:spPr/>
      <dgm:t>
        <a:bodyPr/>
        <a:lstStyle/>
        <a:p>
          <a:endParaRPr lang="zh-TW" altLang="en-US"/>
        </a:p>
      </dgm:t>
    </dgm:pt>
    <dgm:pt modelId="{C7D26150-D68D-4412-BCE9-494B6B612A5B}" type="sibTrans" cxnId="{DB1DF777-C4C4-4FC0-BBF7-E7C766FA226E}">
      <dgm:prSet/>
      <dgm:spPr/>
      <dgm:t>
        <a:bodyPr/>
        <a:lstStyle/>
        <a:p>
          <a:endParaRPr lang="zh-TW" altLang="en-US"/>
        </a:p>
      </dgm:t>
    </dgm:pt>
    <dgm:pt modelId="{F8A99C26-F955-474D-8DC9-C12D53238785}">
      <dgm:prSet custT="1"/>
      <dgm:spPr/>
      <dgm:t>
        <a:bodyPr/>
        <a:lstStyle/>
        <a:p>
          <a:pPr>
            <a:lnSpc>
              <a:spcPct val="80000"/>
            </a:lnSpc>
            <a:spcAft>
              <a:spcPts val="0"/>
            </a:spcAft>
          </a:pPr>
          <a:r>
            <a:rPr lang="en-US" altLang="zh-TW" sz="2000" dirty="0">
              <a:latin typeface="華康談楷體W5" pitchFamily="65" charset="-120"/>
              <a:ea typeface="華康談楷體W5" pitchFamily="65" charset="-120"/>
            </a:rPr>
            <a:t>6.</a:t>
          </a:r>
          <a:r>
            <a:rPr lang="zh-TW" altLang="zh-TW" sz="2000" dirty="0">
              <a:latin typeface="華康談楷體W5" pitchFamily="65" charset="-120"/>
              <a:ea typeface="華康談楷體W5" pitchFamily="65" charset="-120"/>
            </a:rPr>
            <a:t>大幅引用自己已發表之著作，</a:t>
          </a:r>
          <a:r>
            <a:rPr lang="zh-TW" altLang="zh-TW" sz="2000" b="1" dirty="0">
              <a:latin typeface="華康談楷體W5" pitchFamily="65" charset="-120"/>
              <a:ea typeface="華康談楷體W5" pitchFamily="65" charset="-120"/>
            </a:rPr>
            <a:t>未適當引註</a:t>
          </a:r>
          <a:r>
            <a:rPr lang="zh-TW" altLang="zh-TW" sz="2000" dirty="0">
              <a:latin typeface="華康談楷體W5" pitchFamily="65" charset="-120"/>
              <a:ea typeface="華康談楷體W5" pitchFamily="65" charset="-120"/>
            </a:rPr>
            <a:t>。</a:t>
          </a:r>
          <a:endParaRPr lang="en-US" altLang="zh-TW" sz="2000" b="1" dirty="0">
            <a:effectLst/>
            <a:latin typeface="華康談楷體W5" pitchFamily="65" charset="-120"/>
            <a:ea typeface="華康談楷體W5" pitchFamily="65" charset="-120"/>
          </a:endParaRPr>
        </a:p>
      </dgm:t>
    </dgm:pt>
    <dgm:pt modelId="{8FE9B8B3-52F1-4411-AD26-C987037D482F}" type="parTrans" cxnId="{94777835-D61D-4DA6-842F-6439194052B7}">
      <dgm:prSet/>
      <dgm:spPr/>
      <dgm:t>
        <a:bodyPr/>
        <a:lstStyle/>
        <a:p>
          <a:endParaRPr lang="zh-TW" altLang="en-US"/>
        </a:p>
      </dgm:t>
    </dgm:pt>
    <dgm:pt modelId="{67E024E4-07A1-4670-9F64-5990DAF5875D}" type="sibTrans" cxnId="{94777835-D61D-4DA6-842F-6439194052B7}">
      <dgm:prSet/>
      <dgm:spPr/>
      <dgm:t>
        <a:bodyPr/>
        <a:lstStyle/>
        <a:p>
          <a:endParaRPr lang="zh-TW" altLang="en-US"/>
        </a:p>
      </dgm:t>
    </dgm:pt>
    <dgm:pt modelId="{C9CF5301-9C88-4BD5-ABB0-A9F0A972C3D7}" type="pres">
      <dgm:prSet presAssocID="{FAF8001C-8A0F-4D64-B97E-9871639DFDFC}" presName="linear" presStyleCnt="0">
        <dgm:presLayoutVars>
          <dgm:dir/>
          <dgm:animLvl val="lvl"/>
          <dgm:resizeHandles val="exact"/>
        </dgm:presLayoutVars>
      </dgm:prSet>
      <dgm:spPr/>
      <dgm:t>
        <a:bodyPr/>
        <a:lstStyle/>
        <a:p>
          <a:endParaRPr lang="zh-TW" altLang="en-US"/>
        </a:p>
      </dgm:t>
    </dgm:pt>
    <dgm:pt modelId="{826C8A18-E6A0-4B0C-90AE-FC849D88D75D}" type="pres">
      <dgm:prSet presAssocID="{23F35184-F318-463E-8DCA-BEC2D39DCA75}" presName="parentLin" presStyleCnt="0"/>
      <dgm:spPr/>
    </dgm:pt>
    <dgm:pt modelId="{AC363859-D8FA-4AA4-A6C4-029F4BA40262}" type="pres">
      <dgm:prSet presAssocID="{23F35184-F318-463E-8DCA-BEC2D39DCA75}" presName="parentLeftMargin" presStyleLbl="node1" presStyleIdx="0" presStyleCnt="6"/>
      <dgm:spPr/>
      <dgm:t>
        <a:bodyPr/>
        <a:lstStyle/>
        <a:p>
          <a:endParaRPr lang="zh-TW" altLang="en-US"/>
        </a:p>
      </dgm:t>
    </dgm:pt>
    <dgm:pt modelId="{FC340BEA-7915-48F7-8460-C2100D40D33D}" type="pres">
      <dgm:prSet presAssocID="{23F35184-F318-463E-8DCA-BEC2D39DCA75}" presName="parentText" presStyleLbl="node1" presStyleIdx="0" presStyleCnt="6" custScaleY="257262">
        <dgm:presLayoutVars>
          <dgm:chMax val="0"/>
          <dgm:bulletEnabled val="1"/>
        </dgm:presLayoutVars>
      </dgm:prSet>
      <dgm:spPr/>
      <dgm:t>
        <a:bodyPr/>
        <a:lstStyle/>
        <a:p>
          <a:endParaRPr lang="zh-TW" altLang="en-US"/>
        </a:p>
      </dgm:t>
    </dgm:pt>
    <dgm:pt modelId="{4C45DF66-0135-451A-BA8F-D3C390365671}" type="pres">
      <dgm:prSet presAssocID="{23F35184-F318-463E-8DCA-BEC2D39DCA75}" presName="negativeSpace" presStyleCnt="0"/>
      <dgm:spPr/>
    </dgm:pt>
    <dgm:pt modelId="{995EB8B9-A66D-4E6D-A43F-0273A283B1E6}" type="pres">
      <dgm:prSet presAssocID="{23F35184-F318-463E-8DCA-BEC2D39DCA75}" presName="childText" presStyleLbl="conFgAcc1" presStyleIdx="0" presStyleCnt="6">
        <dgm:presLayoutVars>
          <dgm:bulletEnabled val="1"/>
        </dgm:presLayoutVars>
      </dgm:prSet>
      <dgm:spPr/>
    </dgm:pt>
    <dgm:pt modelId="{3C9C8F48-2698-4D1F-A6BF-B421FAB4F715}" type="pres">
      <dgm:prSet presAssocID="{8B7C8698-E06A-433F-94A6-CF93310760A7}" presName="spaceBetweenRectangles" presStyleCnt="0"/>
      <dgm:spPr/>
    </dgm:pt>
    <dgm:pt modelId="{DC6AA681-B4F7-4073-8613-521241EC9161}" type="pres">
      <dgm:prSet presAssocID="{F2DBC02D-2EAC-4B6B-9FC3-8BF1915C64D6}" presName="parentLin" presStyleCnt="0"/>
      <dgm:spPr/>
    </dgm:pt>
    <dgm:pt modelId="{8FB88D18-30B3-4363-893F-E3D2B3AE5AF4}" type="pres">
      <dgm:prSet presAssocID="{F2DBC02D-2EAC-4B6B-9FC3-8BF1915C64D6}" presName="parentLeftMargin" presStyleLbl="node1" presStyleIdx="0" presStyleCnt="6"/>
      <dgm:spPr/>
      <dgm:t>
        <a:bodyPr/>
        <a:lstStyle/>
        <a:p>
          <a:endParaRPr lang="zh-TW" altLang="en-US"/>
        </a:p>
      </dgm:t>
    </dgm:pt>
    <dgm:pt modelId="{00C4C7BA-16AC-4740-94C3-1D33C47AC565}" type="pres">
      <dgm:prSet presAssocID="{F2DBC02D-2EAC-4B6B-9FC3-8BF1915C64D6}" presName="parentText" presStyleLbl="node1" presStyleIdx="1" presStyleCnt="6" custScaleY="233945">
        <dgm:presLayoutVars>
          <dgm:chMax val="0"/>
          <dgm:bulletEnabled val="1"/>
        </dgm:presLayoutVars>
      </dgm:prSet>
      <dgm:spPr/>
      <dgm:t>
        <a:bodyPr/>
        <a:lstStyle/>
        <a:p>
          <a:endParaRPr lang="zh-TW" altLang="en-US"/>
        </a:p>
      </dgm:t>
    </dgm:pt>
    <dgm:pt modelId="{EFC1A4CA-40FD-467A-A341-AF7899045EAF}" type="pres">
      <dgm:prSet presAssocID="{F2DBC02D-2EAC-4B6B-9FC3-8BF1915C64D6}" presName="negativeSpace" presStyleCnt="0"/>
      <dgm:spPr/>
    </dgm:pt>
    <dgm:pt modelId="{8CBB2354-A0DA-4EEC-ADB6-266822A56AA6}" type="pres">
      <dgm:prSet presAssocID="{F2DBC02D-2EAC-4B6B-9FC3-8BF1915C64D6}" presName="childText" presStyleLbl="conFgAcc1" presStyleIdx="1" presStyleCnt="6">
        <dgm:presLayoutVars>
          <dgm:bulletEnabled val="1"/>
        </dgm:presLayoutVars>
      </dgm:prSet>
      <dgm:spPr/>
    </dgm:pt>
    <dgm:pt modelId="{A9E8C2E6-C4C9-45E5-975B-151C8D3B6ED6}" type="pres">
      <dgm:prSet presAssocID="{C9611BC8-9278-4AEE-A3AF-B2C4DCB2AAC8}" presName="spaceBetweenRectangles" presStyleCnt="0"/>
      <dgm:spPr/>
    </dgm:pt>
    <dgm:pt modelId="{2ECC815F-51D9-43C6-9F9B-6521BF4CB980}" type="pres">
      <dgm:prSet presAssocID="{F2F1E733-AD50-42A0-B0A4-8D546AFCAC63}" presName="parentLin" presStyleCnt="0"/>
      <dgm:spPr/>
    </dgm:pt>
    <dgm:pt modelId="{584FC738-8CBF-442E-8DDD-2E51BCC688C2}" type="pres">
      <dgm:prSet presAssocID="{F2F1E733-AD50-42A0-B0A4-8D546AFCAC63}" presName="parentLeftMargin" presStyleLbl="node1" presStyleIdx="1" presStyleCnt="6"/>
      <dgm:spPr/>
      <dgm:t>
        <a:bodyPr/>
        <a:lstStyle/>
        <a:p>
          <a:endParaRPr lang="zh-TW" altLang="en-US"/>
        </a:p>
      </dgm:t>
    </dgm:pt>
    <dgm:pt modelId="{28FC8C88-B401-4CB7-B731-47F9D6284414}" type="pres">
      <dgm:prSet presAssocID="{F2F1E733-AD50-42A0-B0A4-8D546AFCAC63}" presName="parentText" presStyleLbl="node1" presStyleIdx="2" presStyleCnt="6" custScaleY="331009">
        <dgm:presLayoutVars>
          <dgm:chMax val="0"/>
          <dgm:bulletEnabled val="1"/>
        </dgm:presLayoutVars>
      </dgm:prSet>
      <dgm:spPr/>
      <dgm:t>
        <a:bodyPr/>
        <a:lstStyle/>
        <a:p>
          <a:endParaRPr lang="zh-TW" altLang="en-US"/>
        </a:p>
      </dgm:t>
    </dgm:pt>
    <dgm:pt modelId="{53E8DD10-D0AF-4547-9EEB-3A8A287433DA}" type="pres">
      <dgm:prSet presAssocID="{F2F1E733-AD50-42A0-B0A4-8D546AFCAC63}" presName="negativeSpace" presStyleCnt="0"/>
      <dgm:spPr/>
    </dgm:pt>
    <dgm:pt modelId="{34419978-225B-4603-BEB0-E43245462477}" type="pres">
      <dgm:prSet presAssocID="{F2F1E733-AD50-42A0-B0A4-8D546AFCAC63}" presName="childText" presStyleLbl="conFgAcc1" presStyleIdx="2" presStyleCnt="6">
        <dgm:presLayoutVars>
          <dgm:bulletEnabled val="1"/>
        </dgm:presLayoutVars>
      </dgm:prSet>
      <dgm:spPr/>
    </dgm:pt>
    <dgm:pt modelId="{1EC6ADAC-F9D0-4FCD-B096-22B87FC251FA}" type="pres">
      <dgm:prSet presAssocID="{3BE49E56-8F69-4994-93C0-7DFB3ECAD477}" presName="spaceBetweenRectangles" presStyleCnt="0"/>
      <dgm:spPr/>
    </dgm:pt>
    <dgm:pt modelId="{4C361E8A-4022-4977-BE91-66BEFE0533F7}" type="pres">
      <dgm:prSet presAssocID="{E7B960C7-29FF-4BB7-AF6F-062B169761EC}" presName="parentLin" presStyleCnt="0"/>
      <dgm:spPr/>
    </dgm:pt>
    <dgm:pt modelId="{60499056-3F77-47F8-879A-6ABF1BB59E39}" type="pres">
      <dgm:prSet presAssocID="{E7B960C7-29FF-4BB7-AF6F-062B169761EC}" presName="parentLeftMargin" presStyleLbl="node1" presStyleIdx="2" presStyleCnt="6"/>
      <dgm:spPr/>
      <dgm:t>
        <a:bodyPr/>
        <a:lstStyle/>
        <a:p>
          <a:endParaRPr lang="zh-TW" altLang="en-US"/>
        </a:p>
      </dgm:t>
    </dgm:pt>
    <dgm:pt modelId="{955337D0-9A25-400A-BC9D-9F066BCD7EF6}" type="pres">
      <dgm:prSet presAssocID="{E7B960C7-29FF-4BB7-AF6F-062B169761EC}" presName="parentText" presStyleLbl="node1" presStyleIdx="3" presStyleCnt="6" custScaleY="136034">
        <dgm:presLayoutVars>
          <dgm:chMax val="0"/>
          <dgm:bulletEnabled val="1"/>
        </dgm:presLayoutVars>
      </dgm:prSet>
      <dgm:spPr/>
      <dgm:t>
        <a:bodyPr/>
        <a:lstStyle/>
        <a:p>
          <a:endParaRPr lang="zh-TW" altLang="en-US"/>
        </a:p>
      </dgm:t>
    </dgm:pt>
    <dgm:pt modelId="{04EED72F-6700-46DB-BC8A-40EDB2A26670}" type="pres">
      <dgm:prSet presAssocID="{E7B960C7-29FF-4BB7-AF6F-062B169761EC}" presName="negativeSpace" presStyleCnt="0"/>
      <dgm:spPr/>
    </dgm:pt>
    <dgm:pt modelId="{A324DD3F-E763-4BE8-BCF0-482D64882B3A}" type="pres">
      <dgm:prSet presAssocID="{E7B960C7-29FF-4BB7-AF6F-062B169761EC}" presName="childText" presStyleLbl="conFgAcc1" presStyleIdx="3" presStyleCnt="6">
        <dgm:presLayoutVars>
          <dgm:bulletEnabled val="1"/>
        </dgm:presLayoutVars>
      </dgm:prSet>
      <dgm:spPr/>
    </dgm:pt>
    <dgm:pt modelId="{367F71F7-5AFB-4728-9F79-7001AAB602DC}" type="pres">
      <dgm:prSet presAssocID="{0CB960DC-C06E-4D0E-AC5D-2F5647FE5F23}" presName="spaceBetweenRectangles" presStyleCnt="0"/>
      <dgm:spPr/>
    </dgm:pt>
    <dgm:pt modelId="{1620BED6-98EB-4D82-82B1-DF50E1E08959}" type="pres">
      <dgm:prSet presAssocID="{889EA4DD-A489-4CD2-9E4B-594F4ED32757}" presName="parentLin" presStyleCnt="0"/>
      <dgm:spPr/>
    </dgm:pt>
    <dgm:pt modelId="{0C42A57C-5424-4595-A10C-BD34AD83B8FB}" type="pres">
      <dgm:prSet presAssocID="{889EA4DD-A489-4CD2-9E4B-594F4ED32757}" presName="parentLeftMargin" presStyleLbl="node1" presStyleIdx="3" presStyleCnt="6"/>
      <dgm:spPr/>
      <dgm:t>
        <a:bodyPr/>
        <a:lstStyle/>
        <a:p>
          <a:endParaRPr lang="zh-TW" altLang="en-US"/>
        </a:p>
      </dgm:t>
    </dgm:pt>
    <dgm:pt modelId="{8C438974-D242-4614-9994-1F3BE1C872C5}" type="pres">
      <dgm:prSet presAssocID="{889EA4DD-A489-4CD2-9E4B-594F4ED32757}" presName="parentText" presStyleLbl="node1" presStyleIdx="4" presStyleCnt="6" custScaleY="127929">
        <dgm:presLayoutVars>
          <dgm:chMax val="0"/>
          <dgm:bulletEnabled val="1"/>
        </dgm:presLayoutVars>
      </dgm:prSet>
      <dgm:spPr/>
      <dgm:t>
        <a:bodyPr/>
        <a:lstStyle/>
        <a:p>
          <a:endParaRPr lang="zh-TW" altLang="en-US"/>
        </a:p>
      </dgm:t>
    </dgm:pt>
    <dgm:pt modelId="{B2EBD732-BAAB-461F-84C1-3D460EF0A93A}" type="pres">
      <dgm:prSet presAssocID="{889EA4DD-A489-4CD2-9E4B-594F4ED32757}" presName="negativeSpace" presStyleCnt="0"/>
      <dgm:spPr/>
    </dgm:pt>
    <dgm:pt modelId="{44FB520E-A346-4387-93BC-2EE18FFF8379}" type="pres">
      <dgm:prSet presAssocID="{889EA4DD-A489-4CD2-9E4B-594F4ED32757}" presName="childText" presStyleLbl="conFgAcc1" presStyleIdx="4" presStyleCnt="6">
        <dgm:presLayoutVars>
          <dgm:bulletEnabled val="1"/>
        </dgm:presLayoutVars>
      </dgm:prSet>
      <dgm:spPr/>
    </dgm:pt>
    <dgm:pt modelId="{338C5380-D57C-4348-8380-92F40DCE935A}" type="pres">
      <dgm:prSet presAssocID="{C7D26150-D68D-4412-BCE9-494B6B612A5B}" presName="spaceBetweenRectangles" presStyleCnt="0"/>
      <dgm:spPr/>
    </dgm:pt>
    <dgm:pt modelId="{CC6F3D33-3D4D-4635-BBEE-E457B845BB60}" type="pres">
      <dgm:prSet presAssocID="{F8A99C26-F955-474D-8DC9-C12D53238785}" presName="parentLin" presStyleCnt="0"/>
      <dgm:spPr/>
    </dgm:pt>
    <dgm:pt modelId="{9E646F84-621A-4D1E-A5B6-689B9D11CD9A}" type="pres">
      <dgm:prSet presAssocID="{F8A99C26-F955-474D-8DC9-C12D53238785}" presName="parentLeftMargin" presStyleLbl="node1" presStyleIdx="4" presStyleCnt="6"/>
      <dgm:spPr/>
      <dgm:t>
        <a:bodyPr/>
        <a:lstStyle/>
        <a:p>
          <a:endParaRPr lang="zh-TW" altLang="en-US"/>
        </a:p>
      </dgm:t>
    </dgm:pt>
    <dgm:pt modelId="{B46D135B-1505-4930-9A3E-01D25341A78D}" type="pres">
      <dgm:prSet presAssocID="{F8A99C26-F955-474D-8DC9-C12D53238785}" presName="parentText" presStyleLbl="node1" presStyleIdx="5" presStyleCnt="6" custScaleY="117200">
        <dgm:presLayoutVars>
          <dgm:chMax val="0"/>
          <dgm:bulletEnabled val="1"/>
        </dgm:presLayoutVars>
      </dgm:prSet>
      <dgm:spPr/>
      <dgm:t>
        <a:bodyPr/>
        <a:lstStyle/>
        <a:p>
          <a:endParaRPr lang="zh-TW" altLang="en-US"/>
        </a:p>
      </dgm:t>
    </dgm:pt>
    <dgm:pt modelId="{E1D04F81-5B9C-4E6E-92FC-27BD1DC12395}" type="pres">
      <dgm:prSet presAssocID="{F8A99C26-F955-474D-8DC9-C12D53238785}" presName="negativeSpace" presStyleCnt="0"/>
      <dgm:spPr/>
    </dgm:pt>
    <dgm:pt modelId="{BF4EA95A-4BD2-410A-A2DE-24EFA4F1A2B8}" type="pres">
      <dgm:prSet presAssocID="{F8A99C26-F955-474D-8DC9-C12D53238785}" presName="childText" presStyleLbl="conFgAcc1" presStyleIdx="5" presStyleCnt="6">
        <dgm:presLayoutVars>
          <dgm:bulletEnabled val="1"/>
        </dgm:presLayoutVars>
      </dgm:prSet>
      <dgm:spPr/>
    </dgm:pt>
  </dgm:ptLst>
  <dgm:cxnLst>
    <dgm:cxn modelId="{B8C63204-5395-4588-99DD-3D29F52EFC40}" srcId="{FAF8001C-8A0F-4D64-B97E-9871639DFDFC}" destId="{23F35184-F318-463E-8DCA-BEC2D39DCA75}" srcOrd="0" destOrd="0" parTransId="{9495F04A-1CE3-46B0-825F-1528828C6EE7}" sibTransId="{8B7C8698-E06A-433F-94A6-CF93310760A7}"/>
    <dgm:cxn modelId="{7D8550D1-719E-41A0-93EB-BBA5278D76FF}" type="presOf" srcId="{F8A99C26-F955-474D-8DC9-C12D53238785}" destId="{9E646F84-621A-4D1E-A5B6-689B9D11CD9A}" srcOrd="0" destOrd="0" presId="urn:microsoft.com/office/officeart/2005/8/layout/list1"/>
    <dgm:cxn modelId="{7CFA1075-89D0-4137-9125-61048D7859AB}" srcId="{FAF8001C-8A0F-4D64-B97E-9871639DFDFC}" destId="{E7B960C7-29FF-4BB7-AF6F-062B169761EC}" srcOrd="3" destOrd="0" parTransId="{8A9667FA-80B2-4017-AECA-C9DCD06D3B96}" sibTransId="{0CB960DC-C06E-4D0E-AC5D-2F5647FE5F23}"/>
    <dgm:cxn modelId="{25532BF7-1FAF-4E2B-AF9B-0B315787FAB0}" type="presOf" srcId="{F8A99C26-F955-474D-8DC9-C12D53238785}" destId="{B46D135B-1505-4930-9A3E-01D25341A78D}" srcOrd="1" destOrd="0" presId="urn:microsoft.com/office/officeart/2005/8/layout/list1"/>
    <dgm:cxn modelId="{94777835-D61D-4DA6-842F-6439194052B7}" srcId="{FAF8001C-8A0F-4D64-B97E-9871639DFDFC}" destId="{F8A99C26-F955-474D-8DC9-C12D53238785}" srcOrd="5" destOrd="0" parTransId="{8FE9B8B3-52F1-4411-AD26-C987037D482F}" sibTransId="{67E024E4-07A1-4670-9F64-5990DAF5875D}"/>
    <dgm:cxn modelId="{DB1DF777-C4C4-4FC0-BBF7-E7C766FA226E}" srcId="{FAF8001C-8A0F-4D64-B97E-9871639DFDFC}" destId="{889EA4DD-A489-4CD2-9E4B-594F4ED32757}" srcOrd="4" destOrd="0" parTransId="{0F778924-C31A-4033-847D-300E86A28506}" sibTransId="{C7D26150-D68D-4412-BCE9-494B6B612A5B}"/>
    <dgm:cxn modelId="{3B823DC6-1202-4172-B165-167D88D1C195}" type="presOf" srcId="{23F35184-F318-463E-8DCA-BEC2D39DCA75}" destId="{AC363859-D8FA-4AA4-A6C4-029F4BA40262}" srcOrd="0" destOrd="0" presId="urn:microsoft.com/office/officeart/2005/8/layout/list1"/>
    <dgm:cxn modelId="{DFA79311-4F0B-4B3D-A27A-2BB967F94B24}" type="presOf" srcId="{889EA4DD-A489-4CD2-9E4B-594F4ED32757}" destId="{8C438974-D242-4614-9994-1F3BE1C872C5}" srcOrd="1" destOrd="0" presId="urn:microsoft.com/office/officeart/2005/8/layout/list1"/>
    <dgm:cxn modelId="{34B89D12-3B0D-4F8B-A5C7-7250C066C824}" type="presOf" srcId="{E7B960C7-29FF-4BB7-AF6F-062B169761EC}" destId="{955337D0-9A25-400A-BC9D-9F066BCD7EF6}" srcOrd="1" destOrd="0" presId="urn:microsoft.com/office/officeart/2005/8/layout/list1"/>
    <dgm:cxn modelId="{456B90B2-E717-4760-9A0D-9845B1FE25DA}" type="presOf" srcId="{FAF8001C-8A0F-4D64-B97E-9871639DFDFC}" destId="{C9CF5301-9C88-4BD5-ABB0-A9F0A972C3D7}" srcOrd="0" destOrd="0" presId="urn:microsoft.com/office/officeart/2005/8/layout/list1"/>
    <dgm:cxn modelId="{51F288CE-5D03-4F37-85AA-714919EF4D8F}" type="presOf" srcId="{F2F1E733-AD50-42A0-B0A4-8D546AFCAC63}" destId="{584FC738-8CBF-442E-8DDD-2E51BCC688C2}" srcOrd="0" destOrd="0" presId="urn:microsoft.com/office/officeart/2005/8/layout/list1"/>
    <dgm:cxn modelId="{F446A06F-5A31-4AA3-BAC7-D550711B3C04}" srcId="{FAF8001C-8A0F-4D64-B97E-9871639DFDFC}" destId="{F2F1E733-AD50-42A0-B0A4-8D546AFCAC63}" srcOrd="2" destOrd="0" parTransId="{D5C870D2-E2FB-48C9-A5BB-E2D637555C39}" sibTransId="{3BE49E56-8F69-4994-93C0-7DFB3ECAD477}"/>
    <dgm:cxn modelId="{394A3CC2-49DA-4266-93C0-C823DC6752F4}" type="presOf" srcId="{F2F1E733-AD50-42A0-B0A4-8D546AFCAC63}" destId="{28FC8C88-B401-4CB7-B731-47F9D6284414}" srcOrd="1" destOrd="0" presId="urn:microsoft.com/office/officeart/2005/8/layout/list1"/>
    <dgm:cxn modelId="{657D3778-8A75-49D7-9E00-77C516F76CA0}" type="presOf" srcId="{F2DBC02D-2EAC-4B6B-9FC3-8BF1915C64D6}" destId="{00C4C7BA-16AC-4740-94C3-1D33C47AC565}" srcOrd="1" destOrd="0" presId="urn:microsoft.com/office/officeart/2005/8/layout/list1"/>
    <dgm:cxn modelId="{FE98327A-A60A-4D8F-B61F-3BF600C3C3E6}" type="presOf" srcId="{F2DBC02D-2EAC-4B6B-9FC3-8BF1915C64D6}" destId="{8FB88D18-30B3-4363-893F-E3D2B3AE5AF4}" srcOrd="0" destOrd="0" presId="urn:microsoft.com/office/officeart/2005/8/layout/list1"/>
    <dgm:cxn modelId="{8EC4E2C4-9230-474B-BAAD-7D323C196792}" srcId="{FAF8001C-8A0F-4D64-B97E-9871639DFDFC}" destId="{F2DBC02D-2EAC-4B6B-9FC3-8BF1915C64D6}" srcOrd="1" destOrd="0" parTransId="{6B40D4F6-4E76-4E7A-B67D-B4700D1C080B}" sibTransId="{C9611BC8-9278-4AEE-A3AF-B2C4DCB2AAC8}"/>
    <dgm:cxn modelId="{629C7E8B-BB03-4193-B0AB-1BFCA5421406}" type="presOf" srcId="{23F35184-F318-463E-8DCA-BEC2D39DCA75}" destId="{FC340BEA-7915-48F7-8460-C2100D40D33D}" srcOrd="1" destOrd="0" presId="urn:microsoft.com/office/officeart/2005/8/layout/list1"/>
    <dgm:cxn modelId="{DBA7ED69-A337-419A-842B-4A0BDEB753C8}" type="presOf" srcId="{889EA4DD-A489-4CD2-9E4B-594F4ED32757}" destId="{0C42A57C-5424-4595-A10C-BD34AD83B8FB}" srcOrd="0" destOrd="0" presId="urn:microsoft.com/office/officeart/2005/8/layout/list1"/>
    <dgm:cxn modelId="{B8266D4B-C76A-4A6D-980F-84AEE0089FAF}" type="presOf" srcId="{E7B960C7-29FF-4BB7-AF6F-062B169761EC}" destId="{60499056-3F77-47F8-879A-6ABF1BB59E39}" srcOrd="0" destOrd="0" presId="urn:microsoft.com/office/officeart/2005/8/layout/list1"/>
    <dgm:cxn modelId="{E2084B1A-2C56-4FB6-9F09-F38B2B9FE879}" type="presParOf" srcId="{C9CF5301-9C88-4BD5-ABB0-A9F0A972C3D7}" destId="{826C8A18-E6A0-4B0C-90AE-FC849D88D75D}" srcOrd="0" destOrd="0" presId="urn:microsoft.com/office/officeart/2005/8/layout/list1"/>
    <dgm:cxn modelId="{4EDD77FF-AA04-4BC3-B0F5-179B3380F31D}" type="presParOf" srcId="{826C8A18-E6A0-4B0C-90AE-FC849D88D75D}" destId="{AC363859-D8FA-4AA4-A6C4-029F4BA40262}" srcOrd="0" destOrd="0" presId="urn:microsoft.com/office/officeart/2005/8/layout/list1"/>
    <dgm:cxn modelId="{F083AF99-4A4A-4CE3-B7EA-B5E130405D06}" type="presParOf" srcId="{826C8A18-E6A0-4B0C-90AE-FC849D88D75D}" destId="{FC340BEA-7915-48F7-8460-C2100D40D33D}" srcOrd="1" destOrd="0" presId="urn:microsoft.com/office/officeart/2005/8/layout/list1"/>
    <dgm:cxn modelId="{F7FE0889-F3F3-496B-997D-DE6FE598D4A4}" type="presParOf" srcId="{C9CF5301-9C88-4BD5-ABB0-A9F0A972C3D7}" destId="{4C45DF66-0135-451A-BA8F-D3C390365671}" srcOrd="1" destOrd="0" presId="urn:microsoft.com/office/officeart/2005/8/layout/list1"/>
    <dgm:cxn modelId="{7BA9BB42-3D1E-439C-8BF0-85166B831737}" type="presParOf" srcId="{C9CF5301-9C88-4BD5-ABB0-A9F0A972C3D7}" destId="{995EB8B9-A66D-4E6D-A43F-0273A283B1E6}" srcOrd="2" destOrd="0" presId="urn:microsoft.com/office/officeart/2005/8/layout/list1"/>
    <dgm:cxn modelId="{2F9FDCAC-C525-4FFD-84E8-57D4BF8CC32A}" type="presParOf" srcId="{C9CF5301-9C88-4BD5-ABB0-A9F0A972C3D7}" destId="{3C9C8F48-2698-4D1F-A6BF-B421FAB4F715}" srcOrd="3" destOrd="0" presId="urn:microsoft.com/office/officeart/2005/8/layout/list1"/>
    <dgm:cxn modelId="{00046561-332B-440B-9677-967EC5AAF873}" type="presParOf" srcId="{C9CF5301-9C88-4BD5-ABB0-A9F0A972C3D7}" destId="{DC6AA681-B4F7-4073-8613-521241EC9161}" srcOrd="4" destOrd="0" presId="urn:microsoft.com/office/officeart/2005/8/layout/list1"/>
    <dgm:cxn modelId="{CBEEC8D9-CB61-45CA-9095-DB2D1ACC476C}" type="presParOf" srcId="{DC6AA681-B4F7-4073-8613-521241EC9161}" destId="{8FB88D18-30B3-4363-893F-E3D2B3AE5AF4}" srcOrd="0" destOrd="0" presId="urn:microsoft.com/office/officeart/2005/8/layout/list1"/>
    <dgm:cxn modelId="{AD0EA39F-308D-478A-8552-E9C0381D0CD7}" type="presParOf" srcId="{DC6AA681-B4F7-4073-8613-521241EC9161}" destId="{00C4C7BA-16AC-4740-94C3-1D33C47AC565}" srcOrd="1" destOrd="0" presId="urn:microsoft.com/office/officeart/2005/8/layout/list1"/>
    <dgm:cxn modelId="{770FC6D9-610E-4496-9D69-C34643C47EEC}" type="presParOf" srcId="{C9CF5301-9C88-4BD5-ABB0-A9F0A972C3D7}" destId="{EFC1A4CA-40FD-467A-A341-AF7899045EAF}" srcOrd="5" destOrd="0" presId="urn:microsoft.com/office/officeart/2005/8/layout/list1"/>
    <dgm:cxn modelId="{C19357EA-7636-47E8-96C8-E4B5D1A9CD7E}" type="presParOf" srcId="{C9CF5301-9C88-4BD5-ABB0-A9F0A972C3D7}" destId="{8CBB2354-A0DA-4EEC-ADB6-266822A56AA6}" srcOrd="6" destOrd="0" presId="urn:microsoft.com/office/officeart/2005/8/layout/list1"/>
    <dgm:cxn modelId="{81A19F2C-A914-475D-9D95-EC6D59D1D3CA}" type="presParOf" srcId="{C9CF5301-9C88-4BD5-ABB0-A9F0A972C3D7}" destId="{A9E8C2E6-C4C9-45E5-975B-151C8D3B6ED6}" srcOrd="7" destOrd="0" presId="urn:microsoft.com/office/officeart/2005/8/layout/list1"/>
    <dgm:cxn modelId="{9D8FF573-C90B-4C2B-B1A8-6CD5E53323A1}" type="presParOf" srcId="{C9CF5301-9C88-4BD5-ABB0-A9F0A972C3D7}" destId="{2ECC815F-51D9-43C6-9F9B-6521BF4CB980}" srcOrd="8" destOrd="0" presId="urn:microsoft.com/office/officeart/2005/8/layout/list1"/>
    <dgm:cxn modelId="{FA03E8B0-2B56-4B61-BE32-4CCA5327DF13}" type="presParOf" srcId="{2ECC815F-51D9-43C6-9F9B-6521BF4CB980}" destId="{584FC738-8CBF-442E-8DDD-2E51BCC688C2}" srcOrd="0" destOrd="0" presId="urn:microsoft.com/office/officeart/2005/8/layout/list1"/>
    <dgm:cxn modelId="{0A632D6A-4325-4586-9F5F-35AECAF922FC}" type="presParOf" srcId="{2ECC815F-51D9-43C6-9F9B-6521BF4CB980}" destId="{28FC8C88-B401-4CB7-B731-47F9D6284414}" srcOrd="1" destOrd="0" presId="urn:microsoft.com/office/officeart/2005/8/layout/list1"/>
    <dgm:cxn modelId="{3FA5BE3D-4602-4251-9F46-35126952B268}" type="presParOf" srcId="{C9CF5301-9C88-4BD5-ABB0-A9F0A972C3D7}" destId="{53E8DD10-D0AF-4547-9EEB-3A8A287433DA}" srcOrd="9" destOrd="0" presId="urn:microsoft.com/office/officeart/2005/8/layout/list1"/>
    <dgm:cxn modelId="{9DA17F37-657D-45B9-BF73-729B2090C2FE}" type="presParOf" srcId="{C9CF5301-9C88-4BD5-ABB0-A9F0A972C3D7}" destId="{34419978-225B-4603-BEB0-E43245462477}" srcOrd="10" destOrd="0" presId="urn:microsoft.com/office/officeart/2005/8/layout/list1"/>
    <dgm:cxn modelId="{664A2EC1-6DFD-40ED-8BBB-B771698F9625}" type="presParOf" srcId="{C9CF5301-9C88-4BD5-ABB0-A9F0A972C3D7}" destId="{1EC6ADAC-F9D0-4FCD-B096-22B87FC251FA}" srcOrd="11" destOrd="0" presId="urn:microsoft.com/office/officeart/2005/8/layout/list1"/>
    <dgm:cxn modelId="{E283F65F-646F-48CD-8E5B-63A70DDD7C2D}" type="presParOf" srcId="{C9CF5301-9C88-4BD5-ABB0-A9F0A972C3D7}" destId="{4C361E8A-4022-4977-BE91-66BEFE0533F7}" srcOrd="12" destOrd="0" presId="urn:microsoft.com/office/officeart/2005/8/layout/list1"/>
    <dgm:cxn modelId="{1569EAD9-BF69-4A63-A52D-DC12E8BEE105}" type="presParOf" srcId="{4C361E8A-4022-4977-BE91-66BEFE0533F7}" destId="{60499056-3F77-47F8-879A-6ABF1BB59E39}" srcOrd="0" destOrd="0" presId="urn:microsoft.com/office/officeart/2005/8/layout/list1"/>
    <dgm:cxn modelId="{3FA46BBA-2C92-4CAB-8737-1AF6978B5248}" type="presParOf" srcId="{4C361E8A-4022-4977-BE91-66BEFE0533F7}" destId="{955337D0-9A25-400A-BC9D-9F066BCD7EF6}" srcOrd="1" destOrd="0" presId="urn:microsoft.com/office/officeart/2005/8/layout/list1"/>
    <dgm:cxn modelId="{36185C0D-DD28-4D68-88CE-A67E18201E9E}" type="presParOf" srcId="{C9CF5301-9C88-4BD5-ABB0-A9F0A972C3D7}" destId="{04EED72F-6700-46DB-BC8A-40EDB2A26670}" srcOrd="13" destOrd="0" presId="urn:microsoft.com/office/officeart/2005/8/layout/list1"/>
    <dgm:cxn modelId="{CE819D57-7B27-464B-9FC5-AD4A684990AD}" type="presParOf" srcId="{C9CF5301-9C88-4BD5-ABB0-A9F0A972C3D7}" destId="{A324DD3F-E763-4BE8-BCF0-482D64882B3A}" srcOrd="14" destOrd="0" presId="urn:microsoft.com/office/officeart/2005/8/layout/list1"/>
    <dgm:cxn modelId="{05C59F2D-CCDF-47AA-843A-A1F80F599514}" type="presParOf" srcId="{C9CF5301-9C88-4BD5-ABB0-A9F0A972C3D7}" destId="{367F71F7-5AFB-4728-9F79-7001AAB602DC}" srcOrd="15" destOrd="0" presId="urn:microsoft.com/office/officeart/2005/8/layout/list1"/>
    <dgm:cxn modelId="{28F876B0-FDC4-4318-A7D8-62128D564A1D}" type="presParOf" srcId="{C9CF5301-9C88-4BD5-ABB0-A9F0A972C3D7}" destId="{1620BED6-98EB-4D82-82B1-DF50E1E08959}" srcOrd="16" destOrd="0" presId="urn:microsoft.com/office/officeart/2005/8/layout/list1"/>
    <dgm:cxn modelId="{B717923E-DAA0-41A1-ABCC-7DABC6D80804}" type="presParOf" srcId="{1620BED6-98EB-4D82-82B1-DF50E1E08959}" destId="{0C42A57C-5424-4595-A10C-BD34AD83B8FB}" srcOrd="0" destOrd="0" presId="urn:microsoft.com/office/officeart/2005/8/layout/list1"/>
    <dgm:cxn modelId="{22358C8C-B7A0-4735-8C45-422F255FE1CA}" type="presParOf" srcId="{1620BED6-98EB-4D82-82B1-DF50E1E08959}" destId="{8C438974-D242-4614-9994-1F3BE1C872C5}" srcOrd="1" destOrd="0" presId="urn:microsoft.com/office/officeart/2005/8/layout/list1"/>
    <dgm:cxn modelId="{3BC99B77-6FBD-4FDC-BBE5-9E19814AD816}" type="presParOf" srcId="{C9CF5301-9C88-4BD5-ABB0-A9F0A972C3D7}" destId="{B2EBD732-BAAB-461F-84C1-3D460EF0A93A}" srcOrd="17" destOrd="0" presId="urn:microsoft.com/office/officeart/2005/8/layout/list1"/>
    <dgm:cxn modelId="{ED16BB80-4249-4ABD-A49F-9A7B3FAAF39B}" type="presParOf" srcId="{C9CF5301-9C88-4BD5-ABB0-A9F0A972C3D7}" destId="{44FB520E-A346-4387-93BC-2EE18FFF8379}" srcOrd="18" destOrd="0" presId="urn:microsoft.com/office/officeart/2005/8/layout/list1"/>
    <dgm:cxn modelId="{79ACD56D-B622-41EB-BBAD-0E4B2EF0C99B}" type="presParOf" srcId="{C9CF5301-9C88-4BD5-ABB0-A9F0A972C3D7}" destId="{338C5380-D57C-4348-8380-92F40DCE935A}" srcOrd="19" destOrd="0" presId="urn:microsoft.com/office/officeart/2005/8/layout/list1"/>
    <dgm:cxn modelId="{E4CD3904-F1C7-4CA9-A4E2-3475D54F37F3}" type="presParOf" srcId="{C9CF5301-9C88-4BD5-ABB0-A9F0A972C3D7}" destId="{CC6F3D33-3D4D-4635-BBEE-E457B845BB60}" srcOrd="20" destOrd="0" presId="urn:microsoft.com/office/officeart/2005/8/layout/list1"/>
    <dgm:cxn modelId="{91F3D176-B080-4AE3-A5C3-C7D115FC146B}" type="presParOf" srcId="{CC6F3D33-3D4D-4635-BBEE-E457B845BB60}" destId="{9E646F84-621A-4D1E-A5B6-689B9D11CD9A}" srcOrd="0" destOrd="0" presId="urn:microsoft.com/office/officeart/2005/8/layout/list1"/>
    <dgm:cxn modelId="{6E7BDBB4-C0A4-4825-95DC-B5CEFD9CACC8}" type="presParOf" srcId="{CC6F3D33-3D4D-4635-BBEE-E457B845BB60}" destId="{B46D135B-1505-4930-9A3E-01D25341A78D}" srcOrd="1" destOrd="0" presId="urn:microsoft.com/office/officeart/2005/8/layout/list1"/>
    <dgm:cxn modelId="{D717B48E-E826-42F5-868A-32EDA4C4945E}" type="presParOf" srcId="{C9CF5301-9C88-4BD5-ABB0-A9F0A972C3D7}" destId="{E1D04F81-5B9C-4E6E-92FC-27BD1DC12395}" srcOrd="21" destOrd="0" presId="urn:microsoft.com/office/officeart/2005/8/layout/list1"/>
    <dgm:cxn modelId="{ACD00190-8621-4C3E-A384-7392681D7487}" type="presParOf" srcId="{C9CF5301-9C88-4BD5-ABB0-A9F0A972C3D7}" destId="{BF4EA95A-4BD2-410A-A2DE-24EFA4F1A2B8}"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F8001C-8A0F-4D64-B97E-9871639DFDFC}"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zh-TW" altLang="en-US"/>
        </a:p>
      </dgm:t>
    </dgm:pt>
    <dgm:pt modelId="{F2DBC02D-2EAC-4B6B-9FC3-8BF1915C64D6}">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7.</a:t>
          </a:r>
          <a:r>
            <a:rPr lang="zh-TW" altLang="zh-TW" sz="2000" dirty="0">
              <a:latin typeface="華康談楷體W5" pitchFamily="65" charset="-120"/>
              <a:ea typeface="華康談楷體W5" pitchFamily="65" charset="-120"/>
            </a:rPr>
            <a:t>以翻譯代替論著，並未適當註明。</a:t>
          </a:r>
          <a:endParaRPr lang="zh-TW" altLang="en-US" sz="2000" b="1" dirty="0">
            <a:latin typeface="華康談楷體W5" pitchFamily="65" charset="-120"/>
            <a:ea typeface="華康談楷體W5" pitchFamily="65" charset="-120"/>
          </a:endParaRPr>
        </a:p>
      </dgm:t>
    </dgm:pt>
    <dgm:pt modelId="{6B40D4F6-4E76-4E7A-B67D-B4700D1C080B}" type="parTrans" cxnId="{8EC4E2C4-9230-474B-BAAD-7D323C196792}">
      <dgm:prSet/>
      <dgm:spPr/>
      <dgm:t>
        <a:bodyPr/>
        <a:lstStyle/>
        <a:p>
          <a:endParaRPr lang="zh-TW" altLang="en-US"/>
        </a:p>
      </dgm:t>
    </dgm:pt>
    <dgm:pt modelId="{C9611BC8-9278-4AEE-A3AF-B2C4DCB2AAC8}" type="sibTrans" cxnId="{8EC4E2C4-9230-474B-BAAD-7D323C196792}">
      <dgm:prSet/>
      <dgm:spPr/>
      <dgm:t>
        <a:bodyPr/>
        <a:lstStyle/>
        <a:p>
          <a:endParaRPr lang="zh-TW" altLang="en-US"/>
        </a:p>
      </dgm:t>
    </dgm:pt>
    <dgm:pt modelId="{F2F1E733-AD50-42A0-B0A4-8D546AFCAC63}">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8.</a:t>
          </a:r>
          <a:r>
            <a:rPr lang="zh-TW" altLang="zh-TW" sz="2000" dirty="0">
              <a:latin typeface="華康談楷體W5" pitchFamily="65" charset="-120"/>
              <a:ea typeface="華康談楷體W5" pitchFamily="65" charset="-120"/>
            </a:rPr>
            <a:t>教師資格審查履歷表、合著人證明登載不實、代表作未確實填載為合著及繳交合著人證明。</a:t>
          </a:r>
          <a:endParaRPr lang="zh-TW" altLang="en-US" sz="2000" b="1" dirty="0">
            <a:latin typeface="華康談楷體W5" pitchFamily="65" charset="-120"/>
            <a:ea typeface="華康談楷體W5" pitchFamily="65" charset="-120"/>
          </a:endParaRPr>
        </a:p>
      </dgm:t>
    </dgm:pt>
    <dgm:pt modelId="{D5C870D2-E2FB-48C9-A5BB-E2D637555C39}" type="parTrans" cxnId="{F446A06F-5A31-4AA3-BAC7-D550711B3C04}">
      <dgm:prSet/>
      <dgm:spPr/>
      <dgm:t>
        <a:bodyPr/>
        <a:lstStyle/>
        <a:p>
          <a:endParaRPr lang="zh-TW" altLang="en-US"/>
        </a:p>
      </dgm:t>
    </dgm:pt>
    <dgm:pt modelId="{3BE49E56-8F69-4994-93C0-7DFB3ECAD477}" type="sibTrans" cxnId="{F446A06F-5A31-4AA3-BAC7-D550711B3C04}">
      <dgm:prSet/>
      <dgm:spPr/>
      <dgm:t>
        <a:bodyPr/>
        <a:lstStyle/>
        <a:p>
          <a:endParaRPr lang="zh-TW" altLang="en-US"/>
        </a:p>
      </dgm:t>
    </dgm:pt>
    <dgm:pt modelId="{E7B960C7-29FF-4BB7-AF6F-062B169761EC}">
      <dgm:prSet phldrT="[文字]" custT="1"/>
      <dgm:spPr/>
      <dgm:t>
        <a:bodyPr/>
        <a:lstStyle/>
        <a:p>
          <a:pPr>
            <a:lnSpc>
              <a:spcPct val="80000"/>
            </a:lnSpc>
            <a:spcAft>
              <a:spcPts val="0"/>
            </a:spcAft>
          </a:pPr>
          <a:r>
            <a:rPr lang="en-US" altLang="zh-TW" sz="2000" dirty="0">
              <a:latin typeface="華康談楷體W5" pitchFamily="65" charset="-120"/>
              <a:ea typeface="華康談楷體W5" pitchFamily="65" charset="-120"/>
            </a:rPr>
            <a:t>9.</a:t>
          </a:r>
          <a:r>
            <a:rPr lang="zh-TW" altLang="zh-TW" sz="2000" dirty="0">
              <a:latin typeface="華康談楷體W5" pitchFamily="65" charset="-120"/>
              <a:ea typeface="華康談楷體W5" pitchFamily="65" charset="-120"/>
            </a:rPr>
            <a:t>送審人本人或經由他人有請託、關說、利誘、威脅或其他干擾審查人或審查程序之情事，或送審人以違法或不當手段影響論文之審查。</a:t>
          </a:r>
          <a:endParaRPr lang="zh-TW" altLang="en-US" sz="2000" b="1" dirty="0">
            <a:latin typeface="華康談楷體W5" pitchFamily="65" charset="-120"/>
            <a:ea typeface="華康談楷體W5" pitchFamily="65" charset="-120"/>
          </a:endParaRPr>
        </a:p>
      </dgm:t>
    </dgm:pt>
    <dgm:pt modelId="{8A9667FA-80B2-4017-AECA-C9DCD06D3B96}" type="parTrans" cxnId="{7CFA1075-89D0-4137-9125-61048D7859AB}">
      <dgm:prSet/>
      <dgm:spPr/>
      <dgm:t>
        <a:bodyPr/>
        <a:lstStyle/>
        <a:p>
          <a:endParaRPr lang="zh-TW" altLang="en-US"/>
        </a:p>
      </dgm:t>
    </dgm:pt>
    <dgm:pt modelId="{0CB960DC-C06E-4D0E-AC5D-2F5647FE5F23}" type="sibTrans" cxnId="{7CFA1075-89D0-4137-9125-61048D7859AB}">
      <dgm:prSet/>
      <dgm:spPr/>
      <dgm:t>
        <a:bodyPr/>
        <a:lstStyle/>
        <a:p>
          <a:endParaRPr lang="zh-TW" altLang="en-US"/>
        </a:p>
      </dgm:t>
    </dgm:pt>
    <dgm:pt modelId="{889EA4DD-A489-4CD2-9E4B-594F4ED32757}">
      <dgm:prSet custT="1"/>
      <dgm:spPr/>
      <dgm:t>
        <a:bodyPr/>
        <a:lstStyle/>
        <a:p>
          <a:pPr>
            <a:lnSpc>
              <a:spcPct val="80000"/>
            </a:lnSpc>
            <a:spcAft>
              <a:spcPts val="0"/>
            </a:spcAft>
          </a:pPr>
          <a:r>
            <a:rPr lang="en-US" altLang="zh-TW" sz="2000" dirty="0">
              <a:latin typeface="華康談楷體W5" pitchFamily="65" charset="-120"/>
              <a:ea typeface="華康談楷體W5" pitchFamily="65" charset="-120"/>
            </a:rPr>
            <a:t>10.</a:t>
          </a:r>
          <a:r>
            <a:rPr lang="zh-TW" altLang="zh-TW" sz="2000" dirty="0">
              <a:latin typeface="華康談楷體W5" pitchFamily="65" charset="-120"/>
              <a:ea typeface="華康談楷體W5" pitchFamily="65" charset="-120"/>
            </a:rPr>
            <a:t>其他違反學術倫理行為。</a:t>
          </a:r>
          <a:endParaRPr lang="en-US" altLang="zh-TW" sz="2000" b="1" dirty="0">
            <a:latin typeface="華康談楷體W5" pitchFamily="65" charset="-120"/>
            <a:ea typeface="華康談楷體W5" pitchFamily="65" charset="-120"/>
          </a:endParaRPr>
        </a:p>
      </dgm:t>
    </dgm:pt>
    <dgm:pt modelId="{0F778924-C31A-4033-847D-300E86A28506}" type="parTrans" cxnId="{DB1DF777-C4C4-4FC0-BBF7-E7C766FA226E}">
      <dgm:prSet/>
      <dgm:spPr/>
      <dgm:t>
        <a:bodyPr/>
        <a:lstStyle/>
        <a:p>
          <a:endParaRPr lang="zh-TW" altLang="en-US"/>
        </a:p>
      </dgm:t>
    </dgm:pt>
    <dgm:pt modelId="{C7D26150-D68D-4412-BCE9-494B6B612A5B}" type="sibTrans" cxnId="{DB1DF777-C4C4-4FC0-BBF7-E7C766FA226E}">
      <dgm:prSet/>
      <dgm:spPr/>
      <dgm:t>
        <a:bodyPr/>
        <a:lstStyle/>
        <a:p>
          <a:endParaRPr lang="zh-TW" altLang="en-US"/>
        </a:p>
      </dgm:t>
    </dgm:pt>
    <dgm:pt modelId="{C9CF5301-9C88-4BD5-ABB0-A9F0A972C3D7}" type="pres">
      <dgm:prSet presAssocID="{FAF8001C-8A0F-4D64-B97E-9871639DFDFC}" presName="linear" presStyleCnt="0">
        <dgm:presLayoutVars>
          <dgm:dir/>
          <dgm:animLvl val="lvl"/>
          <dgm:resizeHandles val="exact"/>
        </dgm:presLayoutVars>
      </dgm:prSet>
      <dgm:spPr/>
      <dgm:t>
        <a:bodyPr/>
        <a:lstStyle/>
        <a:p>
          <a:endParaRPr lang="zh-TW" altLang="en-US"/>
        </a:p>
      </dgm:t>
    </dgm:pt>
    <dgm:pt modelId="{DC6AA681-B4F7-4073-8613-521241EC9161}" type="pres">
      <dgm:prSet presAssocID="{F2DBC02D-2EAC-4B6B-9FC3-8BF1915C64D6}" presName="parentLin" presStyleCnt="0"/>
      <dgm:spPr/>
    </dgm:pt>
    <dgm:pt modelId="{8FB88D18-30B3-4363-893F-E3D2B3AE5AF4}" type="pres">
      <dgm:prSet presAssocID="{F2DBC02D-2EAC-4B6B-9FC3-8BF1915C64D6}" presName="parentLeftMargin" presStyleLbl="node1" presStyleIdx="0" presStyleCnt="4"/>
      <dgm:spPr/>
      <dgm:t>
        <a:bodyPr/>
        <a:lstStyle/>
        <a:p>
          <a:endParaRPr lang="zh-TW" altLang="en-US"/>
        </a:p>
      </dgm:t>
    </dgm:pt>
    <dgm:pt modelId="{00C4C7BA-16AC-4740-94C3-1D33C47AC565}" type="pres">
      <dgm:prSet presAssocID="{F2DBC02D-2EAC-4B6B-9FC3-8BF1915C64D6}" presName="parentText" presStyleLbl="node1" presStyleIdx="0" presStyleCnt="4" custScaleX="103998" custScaleY="137811">
        <dgm:presLayoutVars>
          <dgm:chMax val="0"/>
          <dgm:bulletEnabled val="1"/>
        </dgm:presLayoutVars>
      </dgm:prSet>
      <dgm:spPr/>
      <dgm:t>
        <a:bodyPr/>
        <a:lstStyle/>
        <a:p>
          <a:endParaRPr lang="zh-TW" altLang="en-US"/>
        </a:p>
      </dgm:t>
    </dgm:pt>
    <dgm:pt modelId="{EFC1A4CA-40FD-467A-A341-AF7899045EAF}" type="pres">
      <dgm:prSet presAssocID="{F2DBC02D-2EAC-4B6B-9FC3-8BF1915C64D6}" presName="negativeSpace" presStyleCnt="0"/>
      <dgm:spPr/>
    </dgm:pt>
    <dgm:pt modelId="{8CBB2354-A0DA-4EEC-ADB6-266822A56AA6}" type="pres">
      <dgm:prSet presAssocID="{F2DBC02D-2EAC-4B6B-9FC3-8BF1915C64D6}" presName="childText" presStyleLbl="conFgAcc1" presStyleIdx="0" presStyleCnt="4">
        <dgm:presLayoutVars>
          <dgm:bulletEnabled val="1"/>
        </dgm:presLayoutVars>
      </dgm:prSet>
      <dgm:spPr/>
    </dgm:pt>
    <dgm:pt modelId="{A9E8C2E6-C4C9-45E5-975B-151C8D3B6ED6}" type="pres">
      <dgm:prSet presAssocID="{C9611BC8-9278-4AEE-A3AF-B2C4DCB2AAC8}" presName="spaceBetweenRectangles" presStyleCnt="0"/>
      <dgm:spPr/>
    </dgm:pt>
    <dgm:pt modelId="{2ECC815F-51D9-43C6-9F9B-6521BF4CB980}" type="pres">
      <dgm:prSet presAssocID="{F2F1E733-AD50-42A0-B0A4-8D546AFCAC63}" presName="parentLin" presStyleCnt="0"/>
      <dgm:spPr/>
    </dgm:pt>
    <dgm:pt modelId="{584FC738-8CBF-442E-8DDD-2E51BCC688C2}" type="pres">
      <dgm:prSet presAssocID="{F2F1E733-AD50-42A0-B0A4-8D546AFCAC63}" presName="parentLeftMargin" presStyleLbl="node1" presStyleIdx="0" presStyleCnt="4"/>
      <dgm:spPr/>
      <dgm:t>
        <a:bodyPr/>
        <a:lstStyle/>
        <a:p>
          <a:endParaRPr lang="zh-TW" altLang="en-US"/>
        </a:p>
      </dgm:t>
    </dgm:pt>
    <dgm:pt modelId="{28FC8C88-B401-4CB7-B731-47F9D6284414}" type="pres">
      <dgm:prSet presAssocID="{F2F1E733-AD50-42A0-B0A4-8D546AFCAC63}" presName="parentText" presStyleLbl="node1" presStyleIdx="1" presStyleCnt="4" custScaleX="103998" custScaleY="217569">
        <dgm:presLayoutVars>
          <dgm:chMax val="0"/>
          <dgm:bulletEnabled val="1"/>
        </dgm:presLayoutVars>
      </dgm:prSet>
      <dgm:spPr/>
      <dgm:t>
        <a:bodyPr/>
        <a:lstStyle/>
        <a:p>
          <a:endParaRPr lang="zh-TW" altLang="en-US"/>
        </a:p>
      </dgm:t>
    </dgm:pt>
    <dgm:pt modelId="{53E8DD10-D0AF-4547-9EEB-3A8A287433DA}" type="pres">
      <dgm:prSet presAssocID="{F2F1E733-AD50-42A0-B0A4-8D546AFCAC63}" presName="negativeSpace" presStyleCnt="0"/>
      <dgm:spPr/>
    </dgm:pt>
    <dgm:pt modelId="{34419978-225B-4603-BEB0-E43245462477}" type="pres">
      <dgm:prSet presAssocID="{F2F1E733-AD50-42A0-B0A4-8D546AFCAC63}" presName="childText" presStyleLbl="conFgAcc1" presStyleIdx="1" presStyleCnt="4">
        <dgm:presLayoutVars>
          <dgm:bulletEnabled val="1"/>
        </dgm:presLayoutVars>
      </dgm:prSet>
      <dgm:spPr/>
    </dgm:pt>
    <dgm:pt modelId="{1EC6ADAC-F9D0-4FCD-B096-22B87FC251FA}" type="pres">
      <dgm:prSet presAssocID="{3BE49E56-8F69-4994-93C0-7DFB3ECAD477}" presName="spaceBetweenRectangles" presStyleCnt="0"/>
      <dgm:spPr/>
    </dgm:pt>
    <dgm:pt modelId="{4C361E8A-4022-4977-BE91-66BEFE0533F7}" type="pres">
      <dgm:prSet presAssocID="{E7B960C7-29FF-4BB7-AF6F-062B169761EC}" presName="parentLin" presStyleCnt="0"/>
      <dgm:spPr/>
    </dgm:pt>
    <dgm:pt modelId="{60499056-3F77-47F8-879A-6ABF1BB59E39}" type="pres">
      <dgm:prSet presAssocID="{E7B960C7-29FF-4BB7-AF6F-062B169761EC}" presName="parentLeftMargin" presStyleLbl="node1" presStyleIdx="1" presStyleCnt="4"/>
      <dgm:spPr/>
      <dgm:t>
        <a:bodyPr/>
        <a:lstStyle/>
        <a:p>
          <a:endParaRPr lang="zh-TW" altLang="en-US"/>
        </a:p>
      </dgm:t>
    </dgm:pt>
    <dgm:pt modelId="{955337D0-9A25-400A-BC9D-9F066BCD7EF6}" type="pres">
      <dgm:prSet presAssocID="{E7B960C7-29FF-4BB7-AF6F-062B169761EC}" presName="parentText" presStyleLbl="node1" presStyleIdx="2" presStyleCnt="4" custScaleX="104211" custScaleY="269114">
        <dgm:presLayoutVars>
          <dgm:chMax val="0"/>
          <dgm:bulletEnabled val="1"/>
        </dgm:presLayoutVars>
      </dgm:prSet>
      <dgm:spPr/>
      <dgm:t>
        <a:bodyPr/>
        <a:lstStyle/>
        <a:p>
          <a:endParaRPr lang="zh-TW" altLang="en-US"/>
        </a:p>
      </dgm:t>
    </dgm:pt>
    <dgm:pt modelId="{04EED72F-6700-46DB-BC8A-40EDB2A26670}" type="pres">
      <dgm:prSet presAssocID="{E7B960C7-29FF-4BB7-AF6F-062B169761EC}" presName="negativeSpace" presStyleCnt="0"/>
      <dgm:spPr/>
    </dgm:pt>
    <dgm:pt modelId="{A324DD3F-E763-4BE8-BCF0-482D64882B3A}" type="pres">
      <dgm:prSet presAssocID="{E7B960C7-29FF-4BB7-AF6F-062B169761EC}" presName="childText" presStyleLbl="conFgAcc1" presStyleIdx="2" presStyleCnt="4">
        <dgm:presLayoutVars>
          <dgm:bulletEnabled val="1"/>
        </dgm:presLayoutVars>
      </dgm:prSet>
      <dgm:spPr/>
    </dgm:pt>
    <dgm:pt modelId="{367F71F7-5AFB-4728-9F79-7001AAB602DC}" type="pres">
      <dgm:prSet presAssocID="{0CB960DC-C06E-4D0E-AC5D-2F5647FE5F23}" presName="spaceBetweenRectangles" presStyleCnt="0"/>
      <dgm:spPr/>
    </dgm:pt>
    <dgm:pt modelId="{1620BED6-98EB-4D82-82B1-DF50E1E08959}" type="pres">
      <dgm:prSet presAssocID="{889EA4DD-A489-4CD2-9E4B-594F4ED32757}" presName="parentLin" presStyleCnt="0"/>
      <dgm:spPr/>
    </dgm:pt>
    <dgm:pt modelId="{0C42A57C-5424-4595-A10C-BD34AD83B8FB}" type="pres">
      <dgm:prSet presAssocID="{889EA4DD-A489-4CD2-9E4B-594F4ED32757}" presName="parentLeftMargin" presStyleLbl="node1" presStyleIdx="2" presStyleCnt="4"/>
      <dgm:spPr/>
      <dgm:t>
        <a:bodyPr/>
        <a:lstStyle/>
        <a:p>
          <a:endParaRPr lang="zh-TW" altLang="en-US"/>
        </a:p>
      </dgm:t>
    </dgm:pt>
    <dgm:pt modelId="{8C438974-D242-4614-9994-1F3BE1C872C5}" type="pres">
      <dgm:prSet presAssocID="{889EA4DD-A489-4CD2-9E4B-594F4ED32757}" presName="parentText" presStyleLbl="node1" presStyleIdx="3" presStyleCnt="4" custScaleX="103998" custScaleY="140183">
        <dgm:presLayoutVars>
          <dgm:chMax val="0"/>
          <dgm:bulletEnabled val="1"/>
        </dgm:presLayoutVars>
      </dgm:prSet>
      <dgm:spPr/>
      <dgm:t>
        <a:bodyPr/>
        <a:lstStyle/>
        <a:p>
          <a:endParaRPr lang="zh-TW" altLang="en-US"/>
        </a:p>
      </dgm:t>
    </dgm:pt>
    <dgm:pt modelId="{B2EBD732-BAAB-461F-84C1-3D460EF0A93A}" type="pres">
      <dgm:prSet presAssocID="{889EA4DD-A489-4CD2-9E4B-594F4ED32757}" presName="negativeSpace" presStyleCnt="0"/>
      <dgm:spPr/>
    </dgm:pt>
    <dgm:pt modelId="{44FB520E-A346-4387-93BC-2EE18FFF8379}" type="pres">
      <dgm:prSet presAssocID="{889EA4DD-A489-4CD2-9E4B-594F4ED32757}" presName="childText" presStyleLbl="conFgAcc1" presStyleIdx="3" presStyleCnt="4">
        <dgm:presLayoutVars>
          <dgm:bulletEnabled val="1"/>
        </dgm:presLayoutVars>
      </dgm:prSet>
      <dgm:spPr/>
    </dgm:pt>
  </dgm:ptLst>
  <dgm:cxnLst>
    <dgm:cxn modelId="{2E4481C5-88EC-4751-BDE1-AEF651156327}" type="presOf" srcId="{F2F1E733-AD50-42A0-B0A4-8D546AFCAC63}" destId="{584FC738-8CBF-442E-8DDD-2E51BCC688C2}" srcOrd="0" destOrd="0" presId="urn:microsoft.com/office/officeart/2005/8/layout/list1"/>
    <dgm:cxn modelId="{C1EA06AD-FC5E-4756-88A1-994D51EB9BBF}" type="presOf" srcId="{E7B960C7-29FF-4BB7-AF6F-062B169761EC}" destId="{955337D0-9A25-400A-BC9D-9F066BCD7EF6}" srcOrd="1" destOrd="0" presId="urn:microsoft.com/office/officeart/2005/8/layout/list1"/>
    <dgm:cxn modelId="{D01D7529-97E9-4E4E-897E-7CAC3A890317}" type="presOf" srcId="{E7B960C7-29FF-4BB7-AF6F-062B169761EC}" destId="{60499056-3F77-47F8-879A-6ABF1BB59E39}" srcOrd="0" destOrd="0" presId="urn:microsoft.com/office/officeart/2005/8/layout/list1"/>
    <dgm:cxn modelId="{115ADEAF-F6F8-4F60-A859-308C3C71CB3D}" type="presOf" srcId="{FAF8001C-8A0F-4D64-B97E-9871639DFDFC}" destId="{C9CF5301-9C88-4BD5-ABB0-A9F0A972C3D7}" srcOrd="0" destOrd="0" presId="urn:microsoft.com/office/officeart/2005/8/layout/list1"/>
    <dgm:cxn modelId="{DB1DF777-C4C4-4FC0-BBF7-E7C766FA226E}" srcId="{FAF8001C-8A0F-4D64-B97E-9871639DFDFC}" destId="{889EA4DD-A489-4CD2-9E4B-594F4ED32757}" srcOrd="3" destOrd="0" parTransId="{0F778924-C31A-4033-847D-300E86A28506}" sibTransId="{C7D26150-D68D-4412-BCE9-494B6B612A5B}"/>
    <dgm:cxn modelId="{D41C73DB-D6BB-4934-A476-F94B0481CD45}" type="presOf" srcId="{889EA4DD-A489-4CD2-9E4B-594F4ED32757}" destId="{0C42A57C-5424-4595-A10C-BD34AD83B8FB}" srcOrd="0" destOrd="0" presId="urn:microsoft.com/office/officeart/2005/8/layout/list1"/>
    <dgm:cxn modelId="{FE4DD2A6-A695-421C-945A-FCCA4AA3FAE4}" type="presOf" srcId="{F2DBC02D-2EAC-4B6B-9FC3-8BF1915C64D6}" destId="{8FB88D18-30B3-4363-893F-E3D2B3AE5AF4}" srcOrd="0" destOrd="0" presId="urn:microsoft.com/office/officeart/2005/8/layout/list1"/>
    <dgm:cxn modelId="{647E9CD6-37B4-4E23-B800-16396C87DFB9}" type="presOf" srcId="{F2F1E733-AD50-42A0-B0A4-8D546AFCAC63}" destId="{28FC8C88-B401-4CB7-B731-47F9D6284414}" srcOrd="1" destOrd="0" presId="urn:microsoft.com/office/officeart/2005/8/layout/list1"/>
    <dgm:cxn modelId="{F8EC9A47-8F80-497E-A13A-4E9F70472945}" type="presOf" srcId="{F2DBC02D-2EAC-4B6B-9FC3-8BF1915C64D6}" destId="{00C4C7BA-16AC-4740-94C3-1D33C47AC565}" srcOrd="1" destOrd="0" presId="urn:microsoft.com/office/officeart/2005/8/layout/list1"/>
    <dgm:cxn modelId="{8EC4E2C4-9230-474B-BAAD-7D323C196792}" srcId="{FAF8001C-8A0F-4D64-B97E-9871639DFDFC}" destId="{F2DBC02D-2EAC-4B6B-9FC3-8BF1915C64D6}" srcOrd="0" destOrd="0" parTransId="{6B40D4F6-4E76-4E7A-B67D-B4700D1C080B}" sibTransId="{C9611BC8-9278-4AEE-A3AF-B2C4DCB2AAC8}"/>
    <dgm:cxn modelId="{F446A06F-5A31-4AA3-BAC7-D550711B3C04}" srcId="{FAF8001C-8A0F-4D64-B97E-9871639DFDFC}" destId="{F2F1E733-AD50-42A0-B0A4-8D546AFCAC63}" srcOrd="1" destOrd="0" parTransId="{D5C870D2-E2FB-48C9-A5BB-E2D637555C39}" sibTransId="{3BE49E56-8F69-4994-93C0-7DFB3ECAD477}"/>
    <dgm:cxn modelId="{8502A2C8-5C10-4845-AB2B-22E0416C624D}" type="presOf" srcId="{889EA4DD-A489-4CD2-9E4B-594F4ED32757}" destId="{8C438974-D242-4614-9994-1F3BE1C872C5}" srcOrd="1" destOrd="0" presId="urn:microsoft.com/office/officeart/2005/8/layout/list1"/>
    <dgm:cxn modelId="{7CFA1075-89D0-4137-9125-61048D7859AB}" srcId="{FAF8001C-8A0F-4D64-B97E-9871639DFDFC}" destId="{E7B960C7-29FF-4BB7-AF6F-062B169761EC}" srcOrd="2" destOrd="0" parTransId="{8A9667FA-80B2-4017-AECA-C9DCD06D3B96}" sibTransId="{0CB960DC-C06E-4D0E-AC5D-2F5647FE5F23}"/>
    <dgm:cxn modelId="{BC068F2C-329F-49DD-9383-AE5A84E22DA3}" type="presParOf" srcId="{C9CF5301-9C88-4BD5-ABB0-A9F0A972C3D7}" destId="{DC6AA681-B4F7-4073-8613-521241EC9161}" srcOrd="0" destOrd="0" presId="urn:microsoft.com/office/officeart/2005/8/layout/list1"/>
    <dgm:cxn modelId="{1496E31F-1D5F-48EC-B2E8-D366BFD2FA3E}" type="presParOf" srcId="{DC6AA681-B4F7-4073-8613-521241EC9161}" destId="{8FB88D18-30B3-4363-893F-E3D2B3AE5AF4}" srcOrd="0" destOrd="0" presId="urn:microsoft.com/office/officeart/2005/8/layout/list1"/>
    <dgm:cxn modelId="{E82584DA-7442-4C96-B2B3-972EB8EC4F94}" type="presParOf" srcId="{DC6AA681-B4F7-4073-8613-521241EC9161}" destId="{00C4C7BA-16AC-4740-94C3-1D33C47AC565}" srcOrd="1" destOrd="0" presId="urn:microsoft.com/office/officeart/2005/8/layout/list1"/>
    <dgm:cxn modelId="{1CB30F8D-B16B-4140-BDCA-80F9BA56AD42}" type="presParOf" srcId="{C9CF5301-9C88-4BD5-ABB0-A9F0A972C3D7}" destId="{EFC1A4CA-40FD-467A-A341-AF7899045EAF}" srcOrd="1" destOrd="0" presId="urn:microsoft.com/office/officeart/2005/8/layout/list1"/>
    <dgm:cxn modelId="{55265A1A-E4A5-4A7B-A0E4-2F68AC340E53}" type="presParOf" srcId="{C9CF5301-9C88-4BD5-ABB0-A9F0A972C3D7}" destId="{8CBB2354-A0DA-4EEC-ADB6-266822A56AA6}" srcOrd="2" destOrd="0" presId="urn:microsoft.com/office/officeart/2005/8/layout/list1"/>
    <dgm:cxn modelId="{15D9E221-B4A8-4EFC-BA1F-931F908B55B6}" type="presParOf" srcId="{C9CF5301-9C88-4BD5-ABB0-A9F0A972C3D7}" destId="{A9E8C2E6-C4C9-45E5-975B-151C8D3B6ED6}" srcOrd="3" destOrd="0" presId="urn:microsoft.com/office/officeart/2005/8/layout/list1"/>
    <dgm:cxn modelId="{ED95F06A-B86B-4876-A861-2ADB972B9BF8}" type="presParOf" srcId="{C9CF5301-9C88-4BD5-ABB0-A9F0A972C3D7}" destId="{2ECC815F-51D9-43C6-9F9B-6521BF4CB980}" srcOrd="4" destOrd="0" presId="urn:microsoft.com/office/officeart/2005/8/layout/list1"/>
    <dgm:cxn modelId="{7A6463B5-C3B0-47D0-95DA-29CF76DB5A7F}" type="presParOf" srcId="{2ECC815F-51D9-43C6-9F9B-6521BF4CB980}" destId="{584FC738-8CBF-442E-8DDD-2E51BCC688C2}" srcOrd="0" destOrd="0" presId="urn:microsoft.com/office/officeart/2005/8/layout/list1"/>
    <dgm:cxn modelId="{7F1F7238-7F38-43EB-9E4F-675BB3A6090F}" type="presParOf" srcId="{2ECC815F-51D9-43C6-9F9B-6521BF4CB980}" destId="{28FC8C88-B401-4CB7-B731-47F9D6284414}" srcOrd="1" destOrd="0" presId="urn:microsoft.com/office/officeart/2005/8/layout/list1"/>
    <dgm:cxn modelId="{C062D1B4-FC9E-455F-BD3E-51BCD753B488}" type="presParOf" srcId="{C9CF5301-9C88-4BD5-ABB0-A9F0A972C3D7}" destId="{53E8DD10-D0AF-4547-9EEB-3A8A287433DA}" srcOrd="5" destOrd="0" presId="urn:microsoft.com/office/officeart/2005/8/layout/list1"/>
    <dgm:cxn modelId="{DB7EDB2D-6A8B-41B9-A5EB-3CD88BE88DAE}" type="presParOf" srcId="{C9CF5301-9C88-4BD5-ABB0-A9F0A972C3D7}" destId="{34419978-225B-4603-BEB0-E43245462477}" srcOrd="6" destOrd="0" presId="urn:microsoft.com/office/officeart/2005/8/layout/list1"/>
    <dgm:cxn modelId="{DEAEBA89-21A3-43A5-96A5-E88D95E5DD31}" type="presParOf" srcId="{C9CF5301-9C88-4BD5-ABB0-A9F0A972C3D7}" destId="{1EC6ADAC-F9D0-4FCD-B096-22B87FC251FA}" srcOrd="7" destOrd="0" presId="urn:microsoft.com/office/officeart/2005/8/layout/list1"/>
    <dgm:cxn modelId="{3F011C56-CD64-4B58-B44F-BA8951F5BB4D}" type="presParOf" srcId="{C9CF5301-9C88-4BD5-ABB0-A9F0A972C3D7}" destId="{4C361E8A-4022-4977-BE91-66BEFE0533F7}" srcOrd="8" destOrd="0" presId="urn:microsoft.com/office/officeart/2005/8/layout/list1"/>
    <dgm:cxn modelId="{2E8DDABC-C00C-429B-8C7A-D72E180215A7}" type="presParOf" srcId="{4C361E8A-4022-4977-BE91-66BEFE0533F7}" destId="{60499056-3F77-47F8-879A-6ABF1BB59E39}" srcOrd="0" destOrd="0" presId="urn:microsoft.com/office/officeart/2005/8/layout/list1"/>
    <dgm:cxn modelId="{8D727E94-F3FC-49F9-AC4F-9314B19DA56B}" type="presParOf" srcId="{4C361E8A-4022-4977-BE91-66BEFE0533F7}" destId="{955337D0-9A25-400A-BC9D-9F066BCD7EF6}" srcOrd="1" destOrd="0" presId="urn:microsoft.com/office/officeart/2005/8/layout/list1"/>
    <dgm:cxn modelId="{E3685B9C-FCEF-45AC-80A5-BB282895E8DE}" type="presParOf" srcId="{C9CF5301-9C88-4BD5-ABB0-A9F0A972C3D7}" destId="{04EED72F-6700-46DB-BC8A-40EDB2A26670}" srcOrd="9" destOrd="0" presId="urn:microsoft.com/office/officeart/2005/8/layout/list1"/>
    <dgm:cxn modelId="{EBDEC652-15D0-4AE2-A601-5F83A0CC915F}" type="presParOf" srcId="{C9CF5301-9C88-4BD5-ABB0-A9F0A972C3D7}" destId="{A324DD3F-E763-4BE8-BCF0-482D64882B3A}" srcOrd="10" destOrd="0" presId="urn:microsoft.com/office/officeart/2005/8/layout/list1"/>
    <dgm:cxn modelId="{82DAAA05-293C-4449-9B5C-21177B9AAAD0}" type="presParOf" srcId="{C9CF5301-9C88-4BD5-ABB0-A9F0A972C3D7}" destId="{367F71F7-5AFB-4728-9F79-7001AAB602DC}" srcOrd="11" destOrd="0" presId="urn:microsoft.com/office/officeart/2005/8/layout/list1"/>
    <dgm:cxn modelId="{C03C6C5C-BE80-4CB5-A8A8-27FFE15EA7A8}" type="presParOf" srcId="{C9CF5301-9C88-4BD5-ABB0-A9F0A972C3D7}" destId="{1620BED6-98EB-4D82-82B1-DF50E1E08959}" srcOrd="12" destOrd="0" presId="urn:microsoft.com/office/officeart/2005/8/layout/list1"/>
    <dgm:cxn modelId="{8208E658-284F-48A9-A758-AF561E5A7E41}" type="presParOf" srcId="{1620BED6-98EB-4D82-82B1-DF50E1E08959}" destId="{0C42A57C-5424-4595-A10C-BD34AD83B8FB}" srcOrd="0" destOrd="0" presId="urn:microsoft.com/office/officeart/2005/8/layout/list1"/>
    <dgm:cxn modelId="{4A568488-0666-446A-97EF-3FF727C53D96}" type="presParOf" srcId="{1620BED6-98EB-4D82-82B1-DF50E1E08959}" destId="{8C438974-D242-4614-9994-1F3BE1C872C5}" srcOrd="1" destOrd="0" presId="urn:microsoft.com/office/officeart/2005/8/layout/list1"/>
    <dgm:cxn modelId="{DE65616B-CC3B-40AB-B167-7965561BCFA1}" type="presParOf" srcId="{C9CF5301-9C88-4BD5-ABB0-A9F0A972C3D7}" destId="{B2EBD732-BAAB-461F-84C1-3D460EF0A93A}" srcOrd="13" destOrd="0" presId="urn:microsoft.com/office/officeart/2005/8/layout/list1"/>
    <dgm:cxn modelId="{0866F118-9123-413E-AE8E-F07C3011DAD0}" type="presParOf" srcId="{C9CF5301-9C88-4BD5-ABB0-A9F0A972C3D7}" destId="{44FB520E-A346-4387-93BC-2EE18FFF837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0E8494-FDC9-427B-BD05-599D1B06927B}" type="doc">
      <dgm:prSet loTypeId="urn:microsoft.com/office/officeart/2005/8/layout/hProcess9" loCatId="process" qsTypeId="urn:microsoft.com/office/officeart/2005/8/quickstyle/simple1" qsCatId="simple" csTypeId="urn:microsoft.com/office/officeart/2005/8/colors/accent2_2" csCatId="accent2" phldr="1"/>
      <dgm:spPr/>
    </dgm:pt>
    <dgm:pt modelId="{0694B77C-D383-4CED-95EB-CE5F7F34D762}">
      <dgm:prSet phldrT="[文字]" custT="1"/>
      <dgm:spPr/>
      <dgm:t>
        <a:bodyPr/>
        <a:lstStyle/>
        <a:p>
          <a:r>
            <a:rPr lang="zh-TW" altLang="en-US" sz="1800" dirty="0">
              <a:latin typeface="華康談楷體W5" pitchFamily="65" charset="-120"/>
              <a:ea typeface="華康談楷體W5" pitchFamily="65" charset="-120"/>
            </a:rPr>
            <a:t>專科以上學校學術倫理案件處理原則第</a:t>
          </a:r>
          <a:r>
            <a:rPr lang="en-US" altLang="en-US" sz="1800" dirty="0">
              <a:latin typeface="華康談楷體W5" pitchFamily="65" charset="-120"/>
              <a:ea typeface="華康談楷體W5" pitchFamily="65" charset="-120"/>
            </a:rPr>
            <a:t>7</a:t>
          </a:r>
          <a:r>
            <a:rPr lang="zh-TW" altLang="en-US" sz="1800" dirty="0">
              <a:latin typeface="華康談楷體W5" pitchFamily="65" charset="-120"/>
              <a:ea typeface="華康談楷體W5" pitchFamily="65" charset="-120"/>
            </a:rPr>
            <a:t>點第</a:t>
          </a:r>
          <a:r>
            <a:rPr lang="en-US" altLang="en-US" sz="1800" dirty="0">
              <a:latin typeface="華康談楷體W5" pitchFamily="65" charset="-120"/>
              <a:ea typeface="華康談楷體W5" pitchFamily="65" charset="-120"/>
            </a:rPr>
            <a:t>2</a:t>
          </a:r>
          <a:r>
            <a:rPr lang="zh-TW" altLang="en-US" sz="1800" dirty="0">
              <a:latin typeface="華康談楷體W5" pitchFamily="65" charset="-120"/>
              <a:ea typeface="華康談楷體W5" pitchFamily="65" charset="-120"/>
            </a:rPr>
            <a:t>款規定：涉及教師資格送審案件：依專科以上學校教師資格審定辦法及其相關規定辦理。</a:t>
          </a:r>
        </a:p>
      </dgm:t>
    </dgm:pt>
    <dgm:pt modelId="{01B8F855-60EA-4210-82F0-79E0B3BE6696}" type="parTrans" cxnId="{0B4844E0-681B-441B-9FBF-9C8C0B9F30B8}">
      <dgm:prSet/>
      <dgm:spPr/>
      <dgm:t>
        <a:bodyPr/>
        <a:lstStyle/>
        <a:p>
          <a:endParaRPr lang="zh-TW" altLang="en-US"/>
        </a:p>
      </dgm:t>
    </dgm:pt>
    <dgm:pt modelId="{D40FCFDA-1B35-48D1-9B12-38FF899E83E8}" type="sibTrans" cxnId="{0B4844E0-681B-441B-9FBF-9C8C0B9F30B8}">
      <dgm:prSet/>
      <dgm:spPr/>
      <dgm:t>
        <a:bodyPr/>
        <a:lstStyle/>
        <a:p>
          <a:endParaRPr lang="zh-TW" altLang="en-US"/>
        </a:p>
      </dgm:t>
    </dgm:pt>
    <dgm:pt modelId="{3CCBE01D-9A80-488C-9B9D-F36A7562CCEB}">
      <dgm:prSet phldrT="[文字]" custT="1"/>
      <dgm:spPr/>
      <dgm:t>
        <a:bodyPr/>
        <a:lstStyle/>
        <a:p>
          <a:r>
            <a:rPr lang="zh-TW" altLang="en-US" sz="1800" dirty="0">
              <a:latin typeface="華康談楷體W5" pitchFamily="65" charset="-120"/>
              <a:ea typeface="華康談楷體W5" pitchFamily="65" charset="-120"/>
            </a:rPr>
            <a:t>專科以上學校教師資格審定辦法第</a:t>
          </a:r>
          <a:r>
            <a:rPr lang="en-US" altLang="en-US" sz="1800" dirty="0">
              <a:latin typeface="華康談楷體W5" pitchFamily="65" charset="-120"/>
              <a:ea typeface="華康談楷體W5" pitchFamily="65" charset="-120"/>
            </a:rPr>
            <a:t>44</a:t>
          </a:r>
          <a:r>
            <a:rPr lang="zh-TW" altLang="en-US" sz="1800" dirty="0">
              <a:latin typeface="華康談楷體W5" pitchFamily="65" charset="-120"/>
              <a:ea typeface="華康談楷體W5" pitchFamily="65" charset="-120"/>
            </a:rPr>
            <a:t>條</a:t>
          </a:r>
        </a:p>
      </dgm:t>
    </dgm:pt>
    <dgm:pt modelId="{5C990A0D-CF80-46E8-8A18-FFAAD57B27E0}" type="parTrans" cxnId="{C99D48E3-017D-4001-9EED-731FBCE10DED}">
      <dgm:prSet/>
      <dgm:spPr/>
      <dgm:t>
        <a:bodyPr/>
        <a:lstStyle/>
        <a:p>
          <a:endParaRPr lang="zh-TW" altLang="en-US"/>
        </a:p>
      </dgm:t>
    </dgm:pt>
    <dgm:pt modelId="{6536764A-BB60-40C0-9259-1632C980CCE1}" type="sibTrans" cxnId="{C99D48E3-017D-4001-9EED-731FBCE10DED}">
      <dgm:prSet/>
      <dgm:spPr/>
      <dgm:t>
        <a:bodyPr/>
        <a:lstStyle/>
        <a:p>
          <a:endParaRPr lang="zh-TW" altLang="en-US"/>
        </a:p>
      </dgm:t>
    </dgm:pt>
    <dgm:pt modelId="{13728BFD-56D6-49F4-87BC-0869BC4373CB}" type="pres">
      <dgm:prSet presAssocID="{A40E8494-FDC9-427B-BD05-599D1B06927B}" presName="CompostProcess" presStyleCnt="0">
        <dgm:presLayoutVars>
          <dgm:dir/>
          <dgm:resizeHandles val="exact"/>
        </dgm:presLayoutVars>
      </dgm:prSet>
      <dgm:spPr/>
    </dgm:pt>
    <dgm:pt modelId="{A57D2A56-A186-4FAC-90CA-D25E2AB10DC7}" type="pres">
      <dgm:prSet presAssocID="{A40E8494-FDC9-427B-BD05-599D1B06927B}" presName="arrow" presStyleLbl="bgShp" presStyleIdx="0" presStyleCnt="1" custScaleX="117090" custLinFactNeighborX="-710" custLinFactNeighborY="4762"/>
      <dgm:spPr/>
    </dgm:pt>
    <dgm:pt modelId="{E0B4A0C1-D1BB-43F2-9CE3-AD6C244108C4}" type="pres">
      <dgm:prSet presAssocID="{A40E8494-FDC9-427B-BD05-599D1B06927B}" presName="linearProcess" presStyleCnt="0"/>
      <dgm:spPr/>
    </dgm:pt>
    <dgm:pt modelId="{C9B72ECE-B211-4E92-8773-D4C521197E9D}" type="pres">
      <dgm:prSet presAssocID="{0694B77C-D383-4CED-95EB-CE5F7F34D762}" presName="textNode" presStyleLbl="node1" presStyleIdx="0" presStyleCnt="2" custScaleX="134679" custScaleY="130000">
        <dgm:presLayoutVars>
          <dgm:bulletEnabled val="1"/>
        </dgm:presLayoutVars>
      </dgm:prSet>
      <dgm:spPr/>
      <dgm:t>
        <a:bodyPr/>
        <a:lstStyle/>
        <a:p>
          <a:endParaRPr lang="zh-TW" altLang="en-US"/>
        </a:p>
      </dgm:t>
    </dgm:pt>
    <dgm:pt modelId="{4A2DFF95-E958-4A0A-A6ED-275FB43E51DC}" type="pres">
      <dgm:prSet presAssocID="{D40FCFDA-1B35-48D1-9B12-38FF899E83E8}" presName="sibTrans" presStyleCnt="0"/>
      <dgm:spPr/>
    </dgm:pt>
    <dgm:pt modelId="{824FA272-5909-4E62-82A2-719918674E90}" type="pres">
      <dgm:prSet presAssocID="{3CCBE01D-9A80-488C-9B9D-F36A7562CCEB}" presName="textNode" presStyleLbl="node1" presStyleIdx="1" presStyleCnt="2" custScaleX="71835" custScaleY="130000">
        <dgm:presLayoutVars>
          <dgm:bulletEnabled val="1"/>
        </dgm:presLayoutVars>
      </dgm:prSet>
      <dgm:spPr/>
      <dgm:t>
        <a:bodyPr/>
        <a:lstStyle/>
        <a:p>
          <a:endParaRPr lang="zh-TW" altLang="en-US"/>
        </a:p>
      </dgm:t>
    </dgm:pt>
  </dgm:ptLst>
  <dgm:cxnLst>
    <dgm:cxn modelId="{0B4844E0-681B-441B-9FBF-9C8C0B9F30B8}" srcId="{A40E8494-FDC9-427B-BD05-599D1B06927B}" destId="{0694B77C-D383-4CED-95EB-CE5F7F34D762}" srcOrd="0" destOrd="0" parTransId="{01B8F855-60EA-4210-82F0-79E0B3BE6696}" sibTransId="{D40FCFDA-1B35-48D1-9B12-38FF899E83E8}"/>
    <dgm:cxn modelId="{B8977A4D-DB2B-49C8-A8B4-7A67933FC9E6}" type="presOf" srcId="{0694B77C-D383-4CED-95EB-CE5F7F34D762}" destId="{C9B72ECE-B211-4E92-8773-D4C521197E9D}" srcOrd="0" destOrd="0" presId="urn:microsoft.com/office/officeart/2005/8/layout/hProcess9"/>
    <dgm:cxn modelId="{C99D48E3-017D-4001-9EED-731FBCE10DED}" srcId="{A40E8494-FDC9-427B-BD05-599D1B06927B}" destId="{3CCBE01D-9A80-488C-9B9D-F36A7562CCEB}" srcOrd="1" destOrd="0" parTransId="{5C990A0D-CF80-46E8-8A18-FFAAD57B27E0}" sibTransId="{6536764A-BB60-40C0-9259-1632C980CCE1}"/>
    <dgm:cxn modelId="{00C5DEBF-DDFD-47C2-B572-6928288D2593}" type="presOf" srcId="{A40E8494-FDC9-427B-BD05-599D1B06927B}" destId="{13728BFD-56D6-49F4-87BC-0869BC4373CB}" srcOrd="0" destOrd="0" presId="urn:microsoft.com/office/officeart/2005/8/layout/hProcess9"/>
    <dgm:cxn modelId="{E378DADB-3E5A-41AD-8228-A507476B77D0}" type="presOf" srcId="{3CCBE01D-9A80-488C-9B9D-F36A7562CCEB}" destId="{824FA272-5909-4E62-82A2-719918674E90}" srcOrd="0" destOrd="0" presId="urn:microsoft.com/office/officeart/2005/8/layout/hProcess9"/>
    <dgm:cxn modelId="{714989DD-480B-4619-8B85-6BB5A98C6EFC}" type="presParOf" srcId="{13728BFD-56D6-49F4-87BC-0869BC4373CB}" destId="{A57D2A56-A186-4FAC-90CA-D25E2AB10DC7}" srcOrd="0" destOrd="0" presId="urn:microsoft.com/office/officeart/2005/8/layout/hProcess9"/>
    <dgm:cxn modelId="{2F3B3695-62E0-4E68-9281-47D57A9D0760}" type="presParOf" srcId="{13728BFD-56D6-49F4-87BC-0869BC4373CB}" destId="{E0B4A0C1-D1BB-43F2-9CE3-AD6C244108C4}" srcOrd="1" destOrd="0" presId="urn:microsoft.com/office/officeart/2005/8/layout/hProcess9"/>
    <dgm:cxn modelId="{4F8DADC6-4A47-44C4-BC62-D9D7E8E3A176}" type="presParOf" srcId="{E0B4A0C1-D1BB-43F2-9CE3-AD6C244108C4}" destId="{C9B72ECE-B211-4E92-8773-D4C521197E9D}" srcOrd="0" destOrd="0" presId="urn:microsoft.com/office/officeart/2005/8/layout/hProcess9"/>
    <dgm:cxn modelId="{895B42DC-6E5F-4A58-946F-5C4FDD2DC1CA}" type="presParOf" srcId="{E0B4A0C1-D1BB-43F2-9CE3-AD6C244108C4}" destId="{4A2DFF95-E958-4A0A-A6ED-275FB43E51DC}" srcOrd="1" destOrd="0" presId="urn:microsoft.com/office/officeart/2005/8/layout/hProcess9"/>
    <dgm:cxn modelId="{2D9E3FCE-3739-4936-B0E3-D4F912B3C97A}" type="presParOf" srcId="{E0B4A0C1-D1BB-43F2-9CE3-AD6C244108C4}" destId="{824FA272-5909-4E62-82A2-719918674E90}" srcOrd="2"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AAD928-06AA-49A0-90E1-55633879E92E}">
      <dsp:nvSpPr>
        <dsp:cNvPr id="0" name=""/>
        <dsp:cNvSpPr/>
      </dsp:nvSpPr>
      <dsp:spPr>
        <a:xfrm>
          <a:off x="0" y="337380"/>
          <a:ext cx="8229600" cy="478800"/>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3606218-3DFF-4CFF-B27A-0AA7E258BA59}">
      <dsp:nvSpPr>
        <dsp:cNvPr id="0" name=""/>
        <dsp:cNvSpPr/>
      </dsp:nvSpPr>
      <dsp:spPr>
        <a:xfrm>
          <a:off x="411480" y="56940"/>
          <a:ext cx="5760720" cy="560880"/>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066800">
            <a:lnSpc>
              <a:spcPct val="90000"/>
            </a:lnSpc>
            <a:spcBef>
              <a:spcPct val="0"/>
            </a:spcBef>
            <a:spcAft>
              <a:spcPct val="35000"/>
            </a:spcAft>
          </a:pPr>
          <a:r>
            <a:rPr lang="zh-TW" altLang="en-US" sz="2400" kern="1200" dirty="0">
              <a:latin typeface="微軟正黑體" pitchFamily="34" charset="-120"/>
              <a:ea typeface="微軟正黑體" pitchFamily="34" charset="-120"/>
            </a:rPr>
            <a:t>壹、學校組織架構及教職員工組成</a:t>
          </a:r>
          <a:endParaRPr lang="en-US" altLang="zh-TW" sz="2400" kern="1200" dirty="0">
            <a:latin typeface="微軟正黑體" pitchFamily="34" charset="-120"/>
            <a:ea typeface="微軟正黑體" pitchFamily="34" charset="-120"/>
          </a:endParaRPr>
        </a:p>
      </dsp:txBody>
      <dsp:txXfrm>
        <a:off x="438860" y="84320"/>
        <a:ext cx="5705960" cy="506120"/>
      </dsp:txXfrm>
    </dsp:sp>
    <dsp:sp modelId="{56DB0744-2072-4844-AC74-5D7B51D6F471}">
      <dsp:nvSpPr>
        <dsp:cNvPr id="0" name=""/>
        <dsp:cNvSpPr/>
      </dsp:nvSpPr>
      <dsp:spPr>
        <a:xfrm>
          <a:off x="0" y="1199220"/>
          <a:ext cx="8229600" cy="478800"/>
        </a:xfrm>
        <a:prstGeom prst="rect">
          <a:avLst/>
        </a:prstGeom>
        <a:solidFill>
          <a:schemeClr val="lt1">
            <a:alpha val="90000"/>
            <a:hueOff val="0"/>
            <a:satOff val="0"/>
            <a:lumOff val="0"/>
            <a:alphaOff val="0"/>
          </a:schemeClr>
        </a:solidFill>
        <a:ln w="9525" cap="flat" cmpd="sng" algn="ctr">
          <a:solidFill>
            <a:schemeClr val="accent4">
              <a:hueOff val="-1116192"/>
              <a:satOff val="6725"/>
              <a:lumOff val="539"/>
              <a:alphaOff val="0"/>
            </a:schemeClr>
          </a:solidFill>
          <a:prstDash val="solid"/>
        </a:ln>
        <a:effectLst/>
      </dsp:spPr>
      <dsp:style>
        <a:lnRef idx="1">
          <a:scrgbClr r="0" g="0" b="0"/>
        </a:lnRef>
        <a:fillRef idx="1">
          <a:scrgbClr r="0" g="0" b="0"/>
        </a:fillRef>
        <a:effectRef idx="0">
          <a:scrgbClr r="0" g="0" b="0"/>
        </a:effectRef>
        <a:fontRef idx="minor"/>
      </dsp:style>
    </dsp:sp>
    <dsp:sp modelId="{ACF309CE-A589-4B81-B2C3-38D49E42BA22}">
      <dsp:nvSpPr>
        <dsp:cNvPr id="0" name=""/>
        <dsp:cNvSpPr/>
      </dsp:nvSpPr>
      <dsp:spPr>
        <a:xfrm>
          <a:off x="411480" y="918780"/>
          <a:ext cx="5760720" cy="560880"/>
        </a:xfrm>
        <a:prstGeom prst="roundRect">
          <a:avLst/>
        </a:prstGeom>
        <a:gradFill rotWithShape="0">
          <a:gsLst>
            <a:gs pos="0">
              <a:schemeClr val="accent4">
                <a:hueOff val="-1116192"/>
                <a:satOff val="6725"/>
                <a:lumOff val="539"/>
                <a:alphaOff val="0"/>
                <a:shade val="51000"/>
                <a:satMod val="130000"/>
              </a:schemeClr>
            </a:gs>
            <a:gs pos="80000">
              <a:schemeClr val="accent4">
                <a:hueOff val="-1116192"/>
                <a:satOff val="6725"/>
                <a:lumOff val="539"/>
                <a:alphaOff val="0"/>
                <a:shade val="93000"/>
                <a:satMod val="130000"/>
              </a:schemeClr>
            </a:gs>
            <a:gs pos="100000">
              <a:schemeClr val="accent4">
                <a:hueOff val="-1116192"/>
                <a:satOff val="6725"/>
                <a:lumOff val="53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066800">
            <a:lnSpc>
              <a:spcPct val="90000"/>
            </a:lnSpc>
            <a:spcBef>
              <a:spcPct val="0"/>
            </a:spcBef>
            <a:spcAft>
              <a:spcPct val="35000"/>
            </a:spcAft>
          </a:pPr>
          <a:r>
            <a:rPr lang="zh-TW" altLang="en-US" sz="2400" kern="1200" dirty="0">
              <a:latin typeface="微軟正黑體" pitchFamily="34" charset="-120"/>
              <a:ea typeface="微軟正黑體" pitchFamily="34" charset="-120"/>
            </a:rPr>
            <a:t>貳、</a:t>
          </a:r>
          <a:r>
            <a:rPr lang="zh-TW" altLang="zh-TW" sz="2400" kern="1200" dirty="0">
              <a:latin typeface="微軟正黑體" pitchFamily="34" charset="-120"/>
              <a:ea typeface="微軟正黑體" pitchFamily="34" charset="-120"/>
            </a:rPr>
            <a:t>教師</a:t>
          </a:r>
          <a:r>
            <a:rPr lang="zh-TW" altLang="en-US" sz="2400" kern="1200" dirty="0">
              <a:latin typeface="微軟正黑體" pitchFamily="34" charset="-120"/>
              <a:ea typeface="微軟正黑體" pitchFamily="34" charset="-120"/>
            </a:rPr>
            <a:t>重要</a:t>
          </a:r>
          <a:r>
            <a:rPr lang="zh-TW" altLang="zh-TW" sz="2400" kern="1200" dirty="0">
              <a:latin typeface="微軟正黑體" pitchFamily="34" charset="-120"/>
              <a:ea typeface="微軟正黑體" pitchFamily="34" charset="-120"/>
            </a:rPr>
            <a:t>權利義務</a:t>
          </a:r>
          <a:endParaRPr lang="en-US" altLang="zh-TW" sz="2400" kern="1200" dirty="0">
            <a:latin typeface="微軟正黑體" pitchFamily="34" charset="-120"/>
            <a:ea typeface="微軟正黑體" pitchFamily="34" charset="-120"/>
          </a:endParaRPr>
        </a:p>
      </dsp:txBody>
      <dsp:txXfrm>
        <a:off x="438860" y="946160"/>
        <a:ext cx="5705960" cy="506120"/>
      </dsp:txXfrm>
    </dsp:sp>
    <dsp:sp modelId="{60150281-00FF-4879-AF85-C88C61E62522}">
      <dsp:nvSpPr>
        <dsp:cNvPr id="0" name=""/>
        <dsp:cNvSpPr/>
      </dsp:nvSpPr>
      <dsp:spPr>
        <a:xfrm>
          <a:off x="0" y="2061060"/>
          <a:ext cx="8229600" cy="478800"/>
        </a:xfrm>
        <a:prstGeom prst="rect">
          <a:avLst/>
        </a:prstGeom>
        <a:solidFill>
          <a:schemeClr val="lt1">
            <a:alpha val="90000"/>
            <a:hueOff val="0"/>
            <a:satOff val="0"/>
            <a:lumOff val="0"/>
            <a:alphaOff val="0"/>
          </a:schemeClr>
        </a:solidFill>
        <a:ln w="9525" cap="flat" cmpd="sng" algn="ctr">
          <a:solidFill>
            <a:schemeClr val="accent4">
              <a:hueOff val="-2232385"/>
              <a:satOff val="13449"/>
              <a:lumOff val="1078"/>
              <a:alphaOff val="0"/>
            </a:schemeClr>
          </a:solidFill>
          <a:prstDash val="solid"/>
        </a:ln>
        <a:effectLst/>
      </dsp:spPr>
      <dsp:style>
        <a:lnRef idx="1">
          <a:scrgbClr r="0" g="0" b="0"/>
        </a:lnRef>
        <a:fillRef idx="1">
          <a:scrgbClr r="0" g="0" b="0"/>
        </a:fillRef>
        <a:effectRef idx="0">
          <a:scrgbClr r="0" g="0" b="0"/>
        </a:effectRef>
        <a:fontRef idx="minor"/>
      </dsp:style>
    </dsp:sp>
    <dsp:sp modelId="{E9EAB8D2-05D6-4F31-A2F1-4167B36B12BF}">
      <dsp:nvSpPr>
        <dsp:cNvPr id="0" name=""/>
        <dsp:cNvSpPr/>
      </dsp:nvSpPr>
      <dsp:spPr>
        <a:xfrm>
          <a:off x="411480" y="1780620"/>
          <a:ext cx="5760720" cy="560880"/>
        </a:xfrm>
        <a:prstGeom prst="roundRect">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066800">
            <a:lnSpc>
              <a:spcPct val="90000"/>
            </a:lnSpc>
            <a:spcBef>
              <a:spcPct val="0"/>
            </a:spcBef>
            <a:spcAft>
              <a:spcPct val="35000"/>
            </a:spcAft>
          </a:pPr>
          <a:r>
            <a:rPr lang="zh-TW" altLang="en-US" sz="2400" kern="1200" dirty="0">
              <a:latin typeface="微軟正黑體" pitchFamily="34" charset="-120"/>
              <a:ea typeface="微軟正黑體" pitchFamily="34" charset="-120"/>
            </a:rPr>
            <a:t>參、其他相關權益</a:t>
          </a:r>
          <a:endParaRPr lang="en-US" altLang="zh-TW" sz="2400" kern="1200" dirty="0">
            <a:latin typeface="微軟正黑體" pitchFamily="34" charset="-120"/>
            <a:ea typeface="微軟正黑體" pitchFamily="34" charset="-120"/>
          </a:endParaRPr>
        </a:p>
      </dsp:txBody>
      <dsp:txXfrm>
        <a:off x="438860" y="1808000"/>
        <a:ext cx="5705960" cy="506120"/>
      </dsp:txXfrm>
    </dsp:sp>
    <dsp:sp modelId="{61F46247-EC39-4FB1-89B0-95FC66E48900}">
      <dsp:nvSpPr>
        <dsp:cNvPr id="0" name=""/>
        <dsp:cNvSpPr/>
      </dsp:nvSpPr>
      <dsp:spPr>
        <a:xfrm>
          <a:off x="0" y="2922900"/>
          <a:ext cx="8229600" cy="478800"/>
        </a:xfrm>
        <a:prstGeom prst="rect">
          <a:avLst/>
        </a:prstGeom>
        <a:solidFill>
          <a:schemeClr val="lt1">
            <a:alpha val="90000"/>
            <a:hueOff val="0"/>
            <a:satOff val="0"/>
            <a:lumOff val="0"/>
            <a:alphaOff val="0"/>
          </a:schemeClr>
        </a:solidFill>
        <a:ln w="9525" cap="flat" cmpd="sng" algn="ctr">
          <a:solidFill>
            <a:schemeClr val="accent4">
              <a:hueOff val="-3348577"/>
              <a:satOff val="20174"/>
              <a:lumOff val="1617"/>
              <a:alphaOff val="0"/>
            </a:schemeClr>
          </a:solidFill>
          <a:prstDash val="solid"/>
        </a:ln>
        <a:effectLst/>
      </dsp:spPr>
      <dsp:style>
        <a:lnRef idx="1">
          <a:scrgbClr r="0" g="0" b="0"/>
        </a:lnRef>
        <a:fillRef idx="1">
          <a:scrgbClr r="0" g="0" b="0"/>
        </a:fillRef>
        <a:effectRef idx="0">
          <a:scrgbClr r="0" g="0" b="0"/>
        </a:effectRef>
        <a:fontRef idx="minor"/>
      </dsp:style>
    </dsp:sp>
    <dsp:sp modelId="{3ED7B573-DE4E-4CFC-A385-E1CA41B2245F}">
      <dsp:nvSpPr>
        <dsp:cNvPr id="0" name=""/>
        <dsp:cNvSpPr/>
      </dsp:nvSpPr>
      <dsp:spPr>
        <a:xfrm>
          <a:off x="411480" y="2642460"/>
          <a:ext cx="5760720" cy="560880"/>
        </a:xfrm>
        <a:prstGeom prst="roundRect">
          <a:avLst/>
        </a:prstGeom>
        <a:gradFill rotWithShape="0">
          <a:gsLst>
            <a:gs pos="0">
              <a:schemeClr val="accent4">
                <a:hueOff val="-3348577"/>
                <a:satOff val="20174"/>
                <a:lumOff val="1617"/>
                <a:alphaOff val="0"/>
                <a:shade val="51000"/>
                <a:satMod val="130000"/>
              </a:schemeClr>
            </a:gs>
            <a:gs pos="80000">
              <a:schemeClr val="accent4">
                <a:hueOff val="-3348577"/>
                <a:satOff val="20174"/>
                <a:lumOff val="1617"/>
                <a:alphaOff val="0"/>
                <a:shade val="93000"/>
                <a:satMod val="130000"/>
              </a:schemeClr>
            </a:gs>
            <a:gs pos="100000">
              <a:schemeClr val="accent4">
                <a:hueOff val="-3348577"/>
                <a:satOff val="20174"/>
                <a:lumOff val="161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066800">
            <a:lnSpc>
              <a:spcPct val="90000"/>
            </a:lnSpc>
            <a:spcBef>
              <a:spcPct val="0"/>
            </a:spcBef>
            <a:spcAft>
              <a:spcPct val="35000"/>
            </a:spcAft>
          </a:pPr>
          <a:r>
            <a:rPr lang="zh-TW" altLang="en-US" sz="2400" kern="1200" dirty="0">
              <a:latin typeface="微軟正黑體" pitchFamily="34" charset="-120"/>
              <a:ea typeface="微軟正黑體" pitchFamily="34" charset="-120"/>
            </a:rPr>
            <a:t>肆、</a:t>
          </a:r>
          <a:r>
            <a:rPr lang="zh-TW" altLang="zh-TW" sz="2400" kern="1200" dirty="0">
              <a:latin typeface="微軟正黑體" pitchFamily="34" charset="-120"/>
              <a:ea typeface="微軟正黑體" pitchFamily="34" charset="-120"/>
            </a:rPr>
            <a:t>教師</a:t>
          </a:r>
          <a:r>
            <a:rPr lang="zh-TW" altLang="en-US" sz="2400" kern="1200" dirty="0">
              <a:latin typeface="微軟正黑體" pitchFamily="34" charset="-120"/>
              <a:ea typeface="微軟正黑體" pitchFamily="34" charset="-120"/>
            </a:rPr>
            <a:t>請證及</a:t>
          </a:r>
          <a:r>
            <a:rPr lang="zh-TW" altLang="zh-TW" sz="2400" kern="1200" dirty="0">
              <a:latin typeface="微軟正黑體" pitchFamily="34" charset="-120"/>
              <a:ea typeface="微軟正黑體" pitchFamily="34" charset="-120"/>
            </a:rPr>
            <a:t>升等</a:t>
          </a:r>
          <a:endParaRPr lang="en-US" altLang="zh-TW" sz="2400" kern="1200" dirty="0">
            <a:latin typeface="微軟正黑體" pitchFamily="34" charset="-120"/>
            <a:ea typeface="微軟正黑體" pitchFamily="34" charset="-120"/>
          </a:endParaRPr>
        </a:p>
      </dsp:txBody>
      <dsp:txXfrm>
        <a:off x="438860" y="2669840"/>
        <a:ext cx="5705960" cy="506120"/>
      </dsp:txXfrm>
    </dsp:sp>
    <dsp:sp modelId="{7E8E69BD-2FEB-4D31-A3D0-AD0517D1DD4B}">
      <dsp:nvSpPr>
        <dsp:cNvPr id="0" name=""/>
        <dsp:cNvSpPr/>
      </dsp:nvSpPr>
      <dsp:spPr>
        <a:xfrm>
          <a:off x="0" y="3784740"/>
          <a:ext cx="8229600" cy="478800"/>
        </a:xfrm>
        <a:prstGeom prst="rect">
          <a:avLst/>
        </a:prstGeom>
        <a:solidFill>
          <a:schemeClr val="lt1">
            <a:alpha val="90000"/>
            <a:hueOff val="0"/>
            <a:satOff val="0"/>
            <a:lumOff val="0"/>
            <a:alphaOff val="0"/>
          </a:schemeClr>
        </a:solidFill>
        <a:ln w="9525" cap="flat" cmpd="sng" algn="ctr">
          <a:solidFill>
            <a:schemeClr val="accent4">
              <a:hueOff val="-4464770"/>
              <a:satOff val="26899"/>
              <a:lumOff val="2156"/>
              <a:alphaOff val="0"/>
            </a:schemeClr>
          </a:solidFill>
          <a:prstDash val="solid"/>
        </a:ln>
        <a:effectLst/>
      </dsp:spPr>
      <dsp:style>
        <a:lnRef idx="1">
          <a:scrgbClr r="0" g="0" b="0"/>
        </a:lnRef>
        <a:fillRef idx="1">
          <a:scrgbClr r="0" g="0" b="0"/>
        </a:fillRef>
        <a:effectRef idx="0">
          <a:scrgbClr r="0" g="0" b="0"/>
        </a:effectRef>
        <a:fontRef idx="minor"/>
      </dsp:style>
    </dsp:sp>
    <dsp:sp modelId="{1F38F1BA-7AFB-4817-9040-E33798F78452}">
      <dsp:nvSpPr>
        <dsp:cNvPr id="0" name=""/>
        <dsp:cNvSpPr/>
      </dsp:nvSpPr>
      <dsp:spPr>
        <a:xfrm>
          <a:off x="411480" y="3504300"/>
          <a:ext cx="5760720" cy="560880"/>
        </a:xfrm>
        <a:prstGeom prst="roundRect">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066800">
            <a:lnSpc>
              <a:spcPct val="90000"/>
            </a:lnSpc>
            <a:spcBef>
              <a:spcPct val="0"/>
            </a:spcBef>
            <a:spcAft>
              <a:spcPct val="35000"/>
            </a:spcAft>
          </a:pPr>
          <a:r>
            <a:rPr lang="zh-TW" altLang="en-US" sz="2400" kern="1200" dirty="0">
              <a:latin typeface="微軟正黑體" pitchFamily="34" charset="-120"/>
              <a:ea typeface="微軟正黑體" pitchFamily="34" charset="-120"/>
            </a:rPr>
            <a:t>伍、人事室業務職掌</a:t>
          </a:r>
        </a:p>
      </dsp:txBody>
      <dsp:txXfrm>
        <a:off x="438860" y="3531680"/>
        <a:ext cx="5705960"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3B50F-7EC7-4C67-AEE3-484B038D91B5}">
      <dsp:nvSpPr>
        <dsp:cNvPr id="0" name=""/>
        <dsp:cNvSpPr/>
      </dsp:nvSpPr>
      <dsp:spPr>
        <a:xfrm>
          <a:off x="0" y="1001804"/>
          <a:ext cx="8836296" cy="4032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038710-04F0-4700-894E-2153812D5D94}">
      <dsp:nvSpPr>
        <dsp:cNvPr id="0" name=""/>
        <dsp:cNvSpPr/>
      </dsp:nvSpPr>
      <dsp:spPr>
        <a:xfrm>
          <a:off x="441814" y="765644"/>
          <a:ext cx="4986922" cy="4723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794" tIns="0" rIns="233794" bIns="0" numCol="1" spcCol="1270" anchor="ctr" anchorCtr="0">
          <a:noAutofit/>
        </a:bodyPr>
        <a:lstStyle/>
        <a:p>
          <a:pPr lvl="0" algn="l" defTabSz="711200">
            <a:lnSpc>
              <a:spcPct val="90000"/>
            </a:lnSpc>
            <a:spcBef>
              <a:spcPct val="0"/>
            </a:spcBef>
            <a:spcAft>
              <a:spcPct val="35000"/>
            </a:spcAft>
          </a:pPr>
          <a:r>
            <a:rPr lang="zh-TW" altLang="en-US" sz="1600" b="1" kern="1200" dirty="0">
              <a:latin typeface="微軟正黑體" pitchFamily="34" charset="-120"/>
              <a:ea typeface="微軟正黑體" pitchFamily="34" charset="-120"/>
            </a:rPr>
            <a:t>一、教師法暨其施行細則</a:t>
          </a:r>
        </a:p>
      </dsp:txBody>
      <dsp:txXfrm>
        <a:off x="464871" y="788701"/>
        <a:ext cx="4940808" cy="426206"/>
      </dsp:txXfrm>
    </dsp:sp>
    <dsp:sp modelId="{7F39EC8F-1B24-492F-8381-1FC3A3D68A84}">
      <dsp:nvSpPr>
        <dsp:cNvPr id="0" name=""/>
        <dsp:cNvSpPr/>
      </dsp:nvSpPr>
      <dsp:spPr>
        <a:xfrm>
          <a:off x="0" y="1727564"/>
          <a:ext cx="8836296" cy="4032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69EC71-B917-4591-91E3-099BF5BF3F12}">
      <dsp:nvSpPr>
        <dsp:cNvPr id="0" name=""/>
        <dsp:cNvSpPr/>
      </dsp:nvSpPr>
      <dsp:spPr>
        <a:xfrm>
          <a:off x="411360" y="1469980"/>
          <a:ext cx="4327743" cy="4723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794" tIns="0" rIns="233794" bIns="0" numCol="1" spcCol="1270" anchor="ctr" anchorCtr="0">
          <a:noAutofit/>
        </a:bodyPr>
        <a:lstStyle/>
        <a:p>
          <a:pPr lvl="0" algn="l" defTabSz="711200">
            <a:lnSpc>
              <a:spcPct val="90000"/>
            </a:lnSpc>
            <a:spcBef>
              <a:spcPct val="0"/>
            </a:spcBef>
            <a:spcAft>
              <a:spcPct val="35000"/>
            </a:spcAft>
          </a:pPr>
          <a:r>
            <a:rPr lang="zh-TW" altLang="en-US" sz="1600" b="1" kern="1200" dirty="0">
              <a:latin typeface="微軟正黑體" pitchFamily="34" charset="-120"/>
              <a:ea typeface="微軟正黑體" pitchFamily="34" charset="-120"/>
            </a:rPr>
            <a:t>二、教育人員任用條例暨其施行細則</a:t>
          </a:r>
        </a:p>
      </dsp:txBody>
      <dsp:txXfrm>
        <a:off x="434417" y="1493037"/>
        <a:ext cx="4281629" cy="426206"/>
      </dsp:txXfrm>
    </dsp:sp>
    <dsp:sp modelId="{D6EC670A-1DCA-4AEA-85B3-D28388732509}">
      <dsp:nvSpPr>
        <dsp:cNvPr id="0" name=""/>
        <dsp:cNvSpPr/>
      </dsp:nvSpPr>
      <dsp:spPr>
        <a:xfrm>
          <a:off x="0" y="2588171"/>
          <a:ext cx="8836296" cy="403200"/>
        </a:xfrm>
        <a:prstGeom prst="rect">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2DF52A-DD15-4B42-8F64-69279594A8DA}">
      <dsp:nvSpPr>
        <dsp:cNvPr id="0" name=""/>
        <dsp:cNvSpPr/>
      </dsp:nvSpPr>
      <dsp:spPr>
        <a:xfrm>
          <a:off x="458095" y="2267707"/>
          <a:ext cx="6905512" cy="472320"/>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3794" tIns="0" rIns="233794" bIns="0" numCol="1" spcCol="1270" anchor="ctr" anchorCtr="0">
          <a:noAutofit/>
        </a:bodyPr>
        <a:lstStyle/>
        <a:p>
          <a:pPr lvl="0" algn="l" defTabSz="711200">
            <a:lnSpc>
              <a:spcPct val="90000"/>
            </a:lnSpc>
            <a:spcBef>
              <a:spcPct val="0"/>
            </a:spcBef>
            <a:spcAft>
              <a:spcPct val="35000"/>
            </a:spcAft>
          </a:pPr>
          <a:r>
            <a:rPr lang="zh-TW" altLang="en-US" sz="1600" b="1" kern="1200" dirty="0">
              <a:latin typeface="微軟正黑體" pitchFamily="34" charset="-120"/>
              <a:ea typeface="微軟正黑體" pitchFamily="34" charset="-120"/>
            </a:rPr>
            <a:t>三、其他</a:t>
          </a:r>
          <a:r>
            <a:rPr lang="en-US" altLang="zh-TW" sz="1600" b="1" kern="1200" dirty="0">
              <a:latin typeface="微軟正黑體" pitchFamily="34" charset="-120"/>
              <a:ea typeface="微軟正黑體" pitchFamily="34" charset="-120"/>
            </a:rPr>
            <a:t>(</a:t>
          </a:r>
          <a:r>
            <a:rPr lang="zh-TW" altLang="en-US" sz="1600" b="1" kern="1200" dirty="0">
              <a:latin typeface="微軟正黑體" pitchFamily="34" charset="-120"/>
              <a:ea typeface="微軟正黑體" pitchFamily="34" charset="-120"/>
            </a:rPr>
            <a:t>性平法、性工法、性騷擾防治法及本校相關規定等</a:t>
          </a:r>
          <a:r>
            <a:rPr lang="en-US" altLang="zh-TW" sz="1600" b="1" kern="1200" dirty="0">
              <a:latin typeface="微軟正黑體" pitchFamily="34" charset="-120"/>
              <a:ea typeface="微軟正黑體" pitchFamily="34" charset="-120"/>
            </a:rPr>
            <a:t>)</a:t>
          </a:r>
          <a:endParaRPr lang="zh-TW" altLang="en-US" sz="1600" b="1" kern="1200" dirty="0">
            <a:latin typeface="微軟正黑體" pitchFamily="34" charset="-120"/>
            <a:ea typeface="微軟正黑體" pitchFamily="34" charset="-120"/>
          </a:endParaRPr>
        </a:p>
      </dsp:txBody>
      <dsp:txXfrm>
        <a:off x="481152" y="2290764"/>
        <a:ext cx="6859398" cy="426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C8C01D-5D4D-4107-B58F-E4CC6F9B8ADE}">
      <dsp:nvSpPr>
        <dsp:cNvPr id="0" name=""/>
        <dsp:cNvSpPr/>
      </dsp:nvSpPr>
      <dsp:spPr>
        <a:xfrm>
          <a:off x="0" y="286622"/>
          <a:ext cx="8229600" cy="1421550"/>
        </a:xfrm>
        <a:prstGeom prst="roundRect">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altLang="zh-TW" sz="2700" kern="1200" dirty="0">
              <a:solidFill>
                <a:schemeClr val="tx1"/>
              </a:solidFill>
              <a:latin typeface="微軟正黑體" pitchFamily="34" charset="-120"/>
              <a:ea typeface="微軟正黑體" pitchFamily="34" charset="-120"/>
            </a:rPr>
            <a:t>5.</a:t>
          </a:r>
          <a:r>
            <a:rPr lang="zh-TW" altLang="en-US" sz="2700" kern="1200" dirty="0">
              <a:solidFill>
                <a:schemeClr val="tx1"/>
              </a:solidFill>
              <a:latin typeface="微軟正黑體" pitchFamily="34" charset="-120"/>
              <a:ea typeface="微軟正黑體" pitchFamily="34" charset="-120"/>
            </a:rPr>
            <a:t>主管對於所屬同仁差勤將嚴格審核，未依規定填寫或所附證件不齊者應不予核准，並請注意下列事項</a:t>
          </a:r>
          <a:r>
            <a:rPr lang="en-US" altLang="zh-TW" sz="2700" kern="1200" dirty="0">
              <a:solidFill>
                <a:schemeClr val="tx1"/>
              </a:solidFill>
              <a:latin typeface="微軟正黑體" pitchFamily="34" charset="-120"/>
              <a:ea typeface="微軟正黑體" pitchFamily="34" charset="-120"/>
            </a:rPr>
            <a:t>:</a:t>
          </a:r>
          <a:endParaRPr lang="zh-TW" altLang="en-US" sz="2700" kern="1200" dirty="0">
            <a:solidFill>
              <a:schemeClr val="tx1"/>
            </a:solidFill>
            <a:latin typeface="微軟正黑體" pitchFamily="34" charset="-120"/>
            <a:ea typeface="微軟正黑體" pitchFamily="34" charset="-120"/>
          </a:endParaRPr>
        </a:p>
      </dsp:txBody>
      <dsp:txXfrm>
        <a:off x="69394" y="356016"/>
        <a:ext cx="8090812" cy="1282762"/>
      </dsp:txXfrm>
    </dsp:sp>
    <dsp:sp modelId="{31CAABCF-690D-48B7-B7A4-A96BDF56E547}">
      <dsp:nvSpPr>
        <dsp:cNvPr id="0" name=""/>
        <dsp:cNvSpPr/>
      </dsp:nvSpPr>
      <dsp:spPr>
        <a:xfrm>
          <a:off x="0" y="1646391"/>
          <a:ext cx="8229600" cy="2459159"/>
        </a:xfrm>
        <a:prstGeom prst="rect">
          <a:avLst/>
        </a:prstGeom>
        <a:solidFill>
          <a:schemeClr val="tx2">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61290"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altLang="zh-TW" sz="2100" kern="1200" dirty="0">
              <a:latin typeface="微軟正黑體" pitchFamily="34" charset="-120"/>
              <a:ea typeface="微軟正黑體" pitchFamily="34" charset="-120"/>
            </a:rPr>
            <a:t>(1)</a:t>
          </a:r>
          <a:r>
            <a:rPr lang="zh-TW" altLang="en-US" sz="2100" kern="1200" dirty="0">
              <a:latin typeface="微軟正黑體" pitchFamily="34" charset="-120"/>
              <a:ea typeface="微軟正黑體" pitchFamily="34" charset="-120"/>
            </a:rPr>
            <a:t>請假單未附證明者，駁回申請。</a:t>
          </a:r>
        </a:p>
        <a:p>
          <a:pPr marL="228600" lvl="1" indent="-228600" algn="l" defTabSz="933450">
            <a:lnSpc>
              <a:spcPct val="90000"/>
            </a:lnSpc>
            <a:spcBef>
              <a:spcPct val="0"/>
            </a:spcBef>
            <a:spcAft>
              <a:spcPct val="20000"/>
            </a:spcAft>
            <a:buChar char="••"/>
          </a:pPr>
          <a:r>
            <a:rPr lang="en-US" altLang="zh-TW" sz="2100" kern="1200" dirty="0">
              <a:latin typeface="微軟正黑體" pitchFamily="34" charset="-120"/>
              <a:ea typeface="微軟正黑體" pitchFamily="34" charset="-120"/>
            </a:rPr>
            <a:t>(2)</a:t>
          </a:r>
          <a:r>
            <a:rPr lang="zh-TW" altLang="en-US" sz="2100" kern="1200" dirty="0">
              <a:latin typeface="微軟正黑體" pitchFamily="34" charset="-120"/>
              <a:ea typeface="微軟正黑體" pitchFamily="34" charset="-120"/>
            </a:rPr>
            <a:t>請假日期與證明所載日期不符，駁回申請。 </a:t>
          </a:r>
          <a:endParaRPr lang="en-US" altLang="zh-TW" sz="2100" kern="1200" dirty="0">
            <a:latin typeface="微軟正黑體" pitchFamily="34" charset="-120"/>
            <a:ea typeface="微軟正黑體" pitchFamily="34" charset="-120"/>
          </a:endParaRPr>
        </a:p>
        <a:p>
          <a:pPr marL="228600" lvl="1" indent="-228600" algn="l" defTabSz="933450">
            <a:lnSpc>
              <a:spcPct val="90000"/>
            </a:lnSpc>
            <a:spcBef>
              <a:spcPct val="0"/>
            </a:spcBef>
            <a:spcAft>
              <a:spcPct val="20000"/>
            </a:spcAft>
            <a:buChar char="••"/>
          </a:pPr>
          <a:r>
            <a:rPr lang="en-US" altLang="zh-TW" sz="2100" kern="1200" dirty="0">
              <a:latin typeface="微軟正黑體" pitchFamily="34" charset="-120"/>
              <a:ea typeface="微軟正黑體" pitchFamily="34" charset="-120"/>
            </a:rPr>
            <a:t>(3)</a:t>
          </a:r>
          <a:r>
            <a:rPr lang="zh-TW" altLang="en-US" sz="2100" kern="1200" dirty="0">
              <a:latin typeface="微軟正黑體" pitchFamily="34" charset="-120"/>
              <a:ea typeface="微軟正黑體" pitchFamily="34" charset="-120"/>
            </a:rPr>
            <a:t>判別假別合理性：公假、公差是否檢附相關證明文件；加班是否核實，是否正常出勤。</a:t>
          </a:r>
          <a:endParaRPr lang="en-US" altLang="zh-TW" sz="2100" kern="1200" dirty="0">
            <a:latin typeface="微軟正黑體" pitchFamily="34" charset="-120"/>
            <a:ea typeface="微軟正黑體" pitchFamily="34" charset="-120"/>
          </a:endParaRPr>
        </a:p>
        <a:p>
          <a:pPr marL="228600" lvl="1" indent="-228600" algn="l" defTabSz="933450">
            <a:lnSpc>
              <a:spcPct val="90000"/>
            </a:lnSpc>
            <a:spcBef>
              <a:spcPct val="0"/>
            </a:spcBef>
            <a:spcAft>
              <a:spcPct val="20000"/>
            </a:spcAft>
            <a:buChar char="••"/>
          </a:pPr>
          <a:r>
            <a:rPr lang="en-US" altLang="zh-TW" sz="2100" kern="1200" dirty="0">
              <a:latin typeface="微軟正黑體" pitchFamily="34" charset="-120"/>
              <a:ea typeface="微軟正黑體" pitchFamily="34" charset="-120"/>
            </a:rPr>
            <a:t>(4)</a:t>
          </a:r>
          <a:r>
            <a:rPr lang="zh-TW" altLang="en-US" sz="2100" kern="1200" dirty="0">
              <a:latin typeface="微軟正黑體" pitchFamily="34" charset="-120"/>
              <a:ea typeface="微軟正黑體" pitchFamily="34" charset="-120"/>
            </a:rPr>
            <a:t>落實職務代理制度，未覓妥職務代理人者，駁回申請。</a:t>
          </a:r>
          <a:endParaRPr lang="en-US" altLang="zh-TW" sz="2100" kern="1200" dirty="0">
            <a:latin typeface="微軟正黑體" pitchFamily="34" charset="-120"/>
            <a:ea typeface="微軟正黑體" pitchFamily="34" charset="-120"/>
          </a:endParaRPr>
        </a:p>
      </dsp:txBody>
      <dsp:txXfrm>
        <a:off x="0" y="1646391"/>
        <a:ext cx="8229600" cy="24591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5EB8B9-A66D-4E6D-A43F-0273A283B1E6}">
      <dsp:nvSpPr>
        <dsp:cNvPr id="0" name=""/>
        <dsp:cNvSpPr/>
      </dsp:nvSpPr>
      <dsp:spPr>
        <a:xfrm>
          <a:off x="0" y="777406"/>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340BEA-7915-48F7-8460-C2100D40D33D}">
      <dsp:nvSpPr>
        <dsp:cNvPr id="0" name=""/>
        <dsp:cNvSpPr/>
      </dsp:nvSpPr>
      <dsp:spPr>
        <a:xfrm>
          <a:off x="402594" y="165568"/>
          <a:ext cx="5636323" cy="759437"/>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1.</a:t>
          </a:r>
          <a:r>
            <a:rPr lang="zh-TW" altLang="zh-TW" sz="2000" b="1" kern="1200" dirty="0">
              <a:effectLst/>
              <a:latin typeface="華康談楷體W5" pitchFamily="65" charset="-120"/>
              <a:ea typeface="華康談楷體W5" pitchFamily="65" charset="-120"/>
            </a:rPr>
            <a:t>造假</a:t>
          </a:r>
          <a:r>
            <a:rPr lang="zh-TW" altLang="zh-TW" sz="2000" kern="1200" dirty="0">
              <a:latin typeface="華康談楷體W5" pitchFamily="65" charset="-120"/>
              <a:ea typeface="華康談楷體W5" pitchFamily="65" charset="-120"/>
            </a:rPr>
            <a:t>：虛構不存在之申請資料、研究資料或研究成果。</a:t>
          </a:r>
          <a:endParaRPr lang="zh-TW" altLang="en-US" sz="2000" b="1" kern="1200" dirty="0">
            <a:latin typeface="華康談楷體W5" pitchFamily="65" charset="-120"/>
            <a:ea typeface="華康談楷體W5" pitchFamily="65" charset="-120"/>
          </a:endParaRPr>
        </a:p>
      </dsp:txBody>
      <dsp:txXfrm>
        <a:off x="439667" y="202641"/>
        <a:ext cx="5562177" cy="685291"/>
      </dsp:txXfrm>
    </dsp:sp>
    <dsp:sp modelId="{8CBB2354-A0DA-4EEC-ADB6-266822A56AA6}">
      <dsp:nvSpPr>
        <dsp:cNvPr id="0" name=""/>
        <dsp:cNvSpPr/>
      </dsp:nvSpPr>
      <dsp:spPr>
        <a:xfrm>
          <a:off x="0" y="1626411"/>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C4C7BA-16AC-4740-94C3-1D33C47AC565}">
      <dsp:nvSpPr>
        <dsp:cNvPr id="0" name=""/>
        <dsp:cNvSpPr/>
      </dsp:nvSpPr>
      <dsp:spPr>
        <a:xfrm>
          <a:off x="402988" y="1083406"/>
          <a:ext cx="5641833" cy="69060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2.</a:t>
          </a:r>
          <a:r>
            <a:rPr lang="zh-TW" altLang="zh-TW" sz="2000" b="1" kern="1200" dirty="0">
              <a:effectLst/>
              <a:latin typeface="華康談楷體W5" pitchFamily="65" charset="-120"/>
              <a:ea typeface="華康談楷體W5" pitchFamily="65" charset="-120"/>
            </a:rPr>
            <a:t>變造</a:t>
          </a:r>
          <a:r>
            <a:rPr lang="zh-TW" altLang="zh-TW" sz="2000" kern="1200" dirty="0">
              <a:latin typeface="華康談楷體W5" pitchFamily="65" charset="-120"/>
              <a:ea typeface="華康談楷體W5" pitchFamily="65" charset="-120"/>
            </a:rPr>
            <a:t>：不實變更申請資料、研究資料或研究成果。</a:t>
          </a:r>
          <a:endParaRPr lang="zh-TW" altLang="en-US" sz="2000" b="1" kern="1200" dirty="0">
            <a:latin typeface="華康談楷體W5" pitchFamily="65" charset="-120"/>
            <a:ea typeface="華康談楷體W5" pitchFamily="65" charset="-120"/>
          </a:endParaRPr>
        </a:p>
      </dsp:txBody>
      <dsp:txXfrm>
        <a:off x="436701" y="1117119"/>
        <a:ext cx="5574407" cy="623179"/>
      </dsp:txXfrm>
    </dsp:sp>
    <dsp:sp modelId="{34419978-225B-4603-BEB0-E43245462477}">
      <dsp:nvSpPr>
        <dsp:cNvPr id="0" name=""/>
        <dsp:cNvSpPr/>
      </dsp:nvSpPr>
      <dsp:spPr>
        <a:xfrm>
          <a:off x="0" y="2761950"/>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C8C88-B401-4CB7-B731-47F9D6284414}">
      <dsp:nvSpPr>
        <dsp:cNvPr id="0" name=""/>
        <dsp:cNvSpPr/>
      </dsp:nvSpPr>
      <dsp:spPr>
        <a:xfrm>
          <a:off x="402594" y="1932411"/>
          <a:ext cx="5636323" cy="977138"/>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3.</a:t>
          </a:r>
          <a:r>
            <a:rPr lang="zh-TW" altLang="zh-TW" sz="2000" b="1" kern="1200" dirty="0">
              <a:effectLst/>
              <a:latin typeface="華康談楷體W5" pitchFamily="65" charset="-120"/>
              <a:ea typeface="華康談楷體W5" pitchFamily="65" charset="-120"/>
            </a:rPr>
            <a:t>抄襲</a:t>
          </a:r>
          <a:r>
            <a:rPr lang="zh-TW" altLang="zh-TW" sz="2000" kern="1200" dirty="0">
              <a:latin typeface="華康談楷體W5" pitchFamily="65" charset="-120"/>
              <a:ea typeface="華康談楷體W5" pitchFamily="65" charset="-120"/>
            </a:rPr>
            <a:t>：援用他人之申請資料、研究資料或研究成果未註明出處。註明出處不當，情節重大者，以抄襲論。</a:t>
          </a:r>
          <a:endParaRPr lang="zh-TW" altLang="en-US" sz="2000" b="1" kern="1200" dirty="0">
            <a:latin typeface="華康談楷體W5" pitchFamily="65" charset="-120"/>
            <a:ea typeface="華康談楷體W5" pitchFamily="65" charset="-120"/>
          </a:endParaRPr>
        </a:p>
      </dsp:txBody>
      <dsp:txXfrm>
        <a:off x="450294" y="1980111"/>
        <a:ext cx="5540923" cy="881738"/>
      </dsp:txXfrm>
    </dsp:sp>
    <dsp:sp modelId="{A324DD3F-E763-4BE8-BCF0-482D64882B3A}">
      <dsp:nvSpPr>
        <dsp:cNvPr id="0" name=""/>
        <dsp:cNvSpPr/>
      </dsp:nvSpPr>
      <dsp:spPr>
        <a:xfrm>
          <a:off x="0" y="3321922"/>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5337D0-9A25-400A-BC9D-9F066BCD7EF6}">
      <dsp:nvSpPr>
        <dsp:cNvPr id="0" name=""/>
        <dsp:cNvSpPr/>
      </dsp:nvSpPr>
      <dsp:spPr>
        <a:xfrm>
          <a:off x="402988" y="3067950"/>
          <a:ext cx="5641833" cy="401572"/>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4.</a:t>
          </a:r>
          <a:r>
            <a:rPr lang="zh-TW" altLang="zh-TW" sz="2000" kern="1200" dirty="0">
              <a:latin typeface="華康談楷體W5" pitchFamily="65" charset="-120"/>
              <a:ea typeface="華康談楷體W5" pitchFamily="65" charset="-120"/>
            </a:rPr>
            <a:t>由他人</a:t>
          </a:r>
          <a:r>
            <a:rPr lang="zh-TW" altLang="zh-TW" sz="2000" b="1" kern="1200" dirty="0">
              <a:effectLst/>
              <a:latin typeface="華康談楷體W5" pitchFamily="65" charset="-120"/>
              <a:ea typeface="華康談楷體W5" pitchFamily="65" charset="-120"/>
            </a:rPr>
            <a:t>代寫</a:t>
          </a:r>
          <a:r>
            <a:rPr lang="zh-TW" altLang="zh-TW" sz="2000" kern="1200" dirty="0">
              <a:latin typeface="華康談楷體W5" pitchFamily="65" charset="-120"/>
              <a:ea typeface="華康談楷體W5" pitchFamily="65" charset="-120"/>
            </a:rPr>
            <a:t>。</a:t>
          </a:r>
          <a:endParaRPr lang="zh-TW" altLang="en-US" sz="2000" b="1" kern="1200" dirty="0">
            <a:latin typeface="華康談楷體W5" pitchFamily="65" charset="-120"/>
            <a:ea typeface="華康談楷體W5" pitchFamily="65" charset="-120"/>
          </a:endParaRPr>
        </a:p>
      </dsp:txBody>
      <dsp:txXfrm>
        <a:off x="422591" y="3087553"/>
        <a:ext cx="5602627" cy="362366"/>
      </dsp:txXfrm>
    </dsp:sp>
    <dsp:sp modelId="{44FB520E-A346-4387-93BC-2EE18FFF8379}">
      <dsp:nvSpPr>
        <dsp:cNvPr id="0" name=""/>
        <dsp:cNvSpPr/>
      </dsp:nvSpPr>
      <dsp:spPr>
        <a:xfrm>
          <a:off x="0" y="3857969"/>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438974-D242-4614-9994-1F3BE1C872C5}">
      <dsp:nvSpPr>
        <dsp:cNvPr id="0" name=""/>
        <dsp:cNvSpPr/>
      </dsp:nvSpPr>
      <dsp:spPr>
        <a:xfrm>
          <a:off x="402988" y="3627922"/>
          <a:ext cx="5641833" cy="377646"/>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5.</a:t>
          </a:r>
          <a:r>
            <a:rPr lang="zh-TW" altLang="zh-TW" sz="2000" kern="1200" dirty="0">
              <a:latin typeface="華康談楷體W5" pitchFamily="65" charset="-120"/>
              <a:ea typeface="華康談楷體W5" pitchFamily="65" charset="-120"/>
            </a:rPr>
            <a:t>未經註明而</a:t>
          </a:r>
          <a:r>
            <a:rPr lang="zh-TW" altLang="zh-TW" sz="2000" b="1" kern="1200" dirty="0">
              <a:effectLst/>
              <a:latin typeface="華康談楷體W5" pitchFamily="65" charset="-120"/>
              <a:ea typeface="華康談楷體W5" pitchFamily="65" charset="-120"/>
            </a:rPr>
            <a:t>重複出版公開發行</a:t>
          </a:r>
          <a:r>
            <a:rPr lang="zh-TW" altLang="zh-TW" sz="2000" kern="1200" dirty="0">
              <a:effectLst/>
              <a:latin typeface="華康談楷體W5" pitchFamily="65" charset="-120"/>
              <a:ea typeface="華康談楷體W5" pitchFamily="65" charset="-120"/>
            </a:rPr>
            <a:t>。</a:t>
          </a:r>
          <a:endParaRPr lang="en-US" altLang="zh-TW" sz="2000" b="1" kern="1200" dirty="0">
            <a:effectLst/>
            <a:latin typeface="華康談楷體W5" pitchFamily="65" charset="-120"/>
            <a:ea typeface="華康談楷體W5" pitchFamily="65" charset="-120"/>
          </a:endParaRPr>
        </a:p>
      </dsp:txBody>
      <dsp:txXfrm>
        <a:off x="421423" y="3646357"/>
        <a:ext cx="5604963" cy="340776"/>
      </dsp:txXfrm>
    </dsp:sp>
    <dsp:sp modelId="{BF4EA95A-4BD2-410A-A2DE-24EFA4F1A2B8}">
      <dsp:nvSpPr>
        <dsp:cNvPr id="0" name=""/>
        <dsp:cNvSpPr/>
      </dsp:nvSpPr>
      <dsp:spPr>
        <a:xfrm>
          <a:off x="0" y="4362343"/>
          <a:ext cx="8059762" cy="2520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6D135B-1505-4930-9A3E-01D25341A78D}">
      <dsp:nvSpPr>
        <dsp:cNvPr id="0" name=""/>
        <dsp:cNvSpPr/>
      </dsp:nvSpPr>
      <dsp:spPr>
        <a:xfrm>
          <a:off x="402988" y="4163969"/>
          <a:ext cx="5641833" cy="345974"/>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248" tIns="0" rIns="213248"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6.</a:t>
          </a:r>
          <a:r>
            <a:rPr lang="zh-TW" altLang="zh-TW" sz="2000" kern="1200" dirty="0">
              <a:latin typeface="華康談楷體W5" pitchFamily="65" charset="-120"/>
              <a:ea typeface="華康談楷體W5" pitchFamily="65" charset="-120"/>
            </a:rPr>
            <a:t>大幅引用自己已發表之著作，</a:t>
          </a:r>
          <a:r>
            <a:rPr lang="zh-TW" altLang="zh-TW" sz="2000" b="1" kern="1200" dirty="0">
              <a:latin typeface="華康談楷體W5" pitchFamily="65" charset="-120"/>
              <a:ea typeface="華康談楷體W5" pitchFamily="65" charset="-120"/>
            </a:rPr>
            <a:t>未適當引註</a:t>
          </a:r>
          <a:r>
            <a:rPr lang="zh-TW" altLang="zh-TW" sz="2000" kern="1200" dirty="0">
              <a:latin typeface="華康談楷體W5" pitchFamily="65" charset="-120"/>
              <a:ea typeface="華康談楷體W5" pitchFamily="65" charset="-120"/>
            </a:rPr>
            <a:t>。</a:t>
          </a:r>
          <a:endParaRPr lang="en-US" altLang="zh-TW" sz="2000" b="1" kern="1200" dirty="0">
            <a:effectLst/>
            <a:latin typeface="華康談楷體W5" pitchFamily="65" charset="-120"/>
            <a:ea typeface="華康談楷體W5" pitchFamily="65" charset="-120"/>
          </a:endParaRPr>
        </a:p>
      </dsp:txBody>
      <dsp:txXfrm>
        <a:off x="419877" y="4180858"/>
        <a:ext cx="5608055" cy="3121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BB2354-A0DA-4EEC-ADB6-266822A56AA6}">
      <dsp:nvSpPr>
        <dsp:cNvPr id="0" name=""/>
        <dsp:cNvSpPr/>
      </dsp:nvSpPr>
      <dsp:spPr>
        <a:xfrm>
          <a:off x="0" y="295414"/>
          <a:ext cx="8011450" cy="2772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C4C7BA-16AC-4740-94C3-1D33C47AC565}">
      <dsp:nvSpPr>
        <dsp:cNvPr id="0" name=""/>
        <dsp:cNvSpPr/>
      </dsp:nvSpPr>
      <dsp:spPr>
        <a:xfrm>
          <a:off x="400572" y="10274"/>
          <a:ext cx="5832223" cy="447499"/>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970" tIns="0" rIns="211970"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7.</a:t>
          </a:r>
          <a:r>
            <a:rPr lang="zh-TW" altLang="zh-TW" sz="2000" kern="1200" dirty="0">
              <a:latin typeface="華康談楷體W5" pitchFamily="65" charset="-120"/>
              <a:ea typeface="華康談楷體W5" pitchFamily="65" charset="-120"/>
            </a:rPr>
            <a:t>以翻譯代替論著，並未適當註明。</a:t>
          </a:r>
          <a:endParaRPr lang="zh-TW" altLang="en-US" sz="2000" b="1" kern="1200" dirty="0">
            <a:latin typeface="華康談楷體W5" pitchFamily="65" charset="-120"/>
            <a:ea typeface="華康談楷體W5" pitchFamily="65" charset="-120"/>
          </a:endParaRPr>
        </a:p>
      </dsp:txBody>
      <dsp:txXfrm>
        <a:off x="422417" y="32119"/>
        <a:ext cx="5788533" cy="403809"/>
      </dsp:txXfrm>
    </dsp:sp>
    <dsp:sp modelId="{34419978-225B-4603-BEB0-E43245462477}">
      <dsp:nvSpPr>
        <dsp:cNvPr id="0" name=""/>
        <dsp:cNvSpPr/>
      </dsp:nvSpPr>
      <dsp:spPr>
        <a:xfrm>
          <a:off x="0" y="1176144"/>
          <a:ext cx="8011450" cy="2772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FC8C88-B401-4CB7-B731-47F9D6284414}">
      <dsp:nvSpPr>
        <dsp:cNvPr id="0" name=""/>
        <dsp:cNvSpPr/>
      </dsp:nvSpPr>
      <dsp:spPr>
        <a:xfrm>
          <a:off x="400181" y="632014"/>
          <a:ext cx="5826527" cy="70649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970" tIns="0" rIns="211970"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8.</a:t>
          </a:r>
          <a:r>
            <a:rPr lang="zh-TW" altLang="zh-TW" sz="2000" kern="1200" dirty="0">
              <a:latin typeface="華康談楷體W5" pitchFamily="65" charset="-120"/>
              <a:ea typeface="華康談楷體W5" pitchFamily="65" charset="-120"/>
            </a:rPr>
            <a:t>教師資格審查履歷表、合著人證明登載不實、代表作未確實填載為合著及繳交合著人證明。</a:t>
          </a:r>
          <a:endParaRPr lang="zh-TW" altLang="en-US" sz="2000" b="1" kern="1200" dirty="0">
            <a:latin typeface="華康談楷體W5" pitchFamily="65" charset="-120"/>
            <a:ea typeface="華康談楷體W5" pitchFamily="65" charset="-120"/>
          </a:endParaRPr>
        </a:p>
      </dsp:txBody>
      <dsp:txXfrm>
        <a:off x="434669" y="666502"/>
        <a:ext cx="5757551" cy="637514"/>
      </dsp:txXfrm>
    </dsp:sp>
    <dsp:sp modelId="{A324DD3F-E763-4BE8-BCF0-482D64882B3A}">
      <dsp:nvSpPr>
        <dsp:cNvPr id="0" name=""/>
        <dsp:cNvSpPr/>
      </dsp:nvSpPr>
      <dsp:spPr>
        <a:xfrm>
          <a:off x="0" y="2224251"/>
          <a:ext cx="8011450" cy="2772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5337D0-9A25-400A-BC9D-9F066BCD7EF6}">
      <dsp:nvSpPr>
        <dsp:cNvPr id="0" name=""/>
        <dsp:cNvSpPr/>
      </dsp:nvSpPr>
      <dsp:spPr>
        <a:xfrm>
          <a:off x="400181" y="1512744"/>
          <a:ext cx="5838461" cy="873866"/>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970" tIns="0" rIns="211970"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9.</a:t>
          </a:r>
          <a:r>
            <a:rPr lang="zh-TW" altLang="zh-TW" sz="2000" kern="1200" dirty="0">
              <a:latin typeface="華康談楷體W5" pitchFamily="65" charset="-120"/>
              <a:ea typeface="華康談楷體W5" pitchFamily="65" charset="-120"/>
            </a:rPr>
            <a:t>送審人本人或經由他人有請託、關說、利誘、威脅或其他干擾審查人或審查程序之情事，或送審人以違法或不當手段影響論文之審查。</a:t>
          </a:r>
          <a:endParaRPr lang="zh-TW" altLang="en-US" sz="2000" b="1" kern="1200" dirty="0">
            <a:latin typeface="華康談楷體W5" pitchFamily="65" charset="-120"/>
            <a:ea typeface="華康談楷體W5" pitchFamily="65" charset="-120"/>
          </a:endParaRPr>
        </a:p>
      </dsp:txBody>
      <dsp:txXfrm>
        <a:off x="442840" y="1555403"/>
        <a:ext cx="5753143" cy="788548"/>
      </dsp:txXfrm>
    </dsp:sp>
    <dsp:sp modelId="{44FB520E-A346-4387-93BC-2EE18FFF8379}">
      <dsp:nvSpPr>
        <dsp:cNvPr id="0" name=""/>
        <dsp:cNvSpPr/>
      </dsp:nvSpPr>
      <dsp:spPr>
        <a:xfrm>
          <a:off x="0" y="2853694"/>
          <a:ext cx="8011450" cy="277200"/>
        </a:xfrm>
        <a:prstGeom prst="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438974-D242-4614-9994-1F3BE1C872C5}">
      <dsp:nvSpPr>
        <dsp:cNvPr id="0" name=""/>
        <dsp:cNvSpPr/>
      </dsp:nvSpPr>
      <dsp:spPr>
        <a:xfrm>
          <a:off x="400572" y="2560851"/>
          <a:ext cx="5832223" cy="455202"/>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970" tIns="0" rIns="211970" bIns="0" numCol="1" spcCol="1270" anchor="ctr" anchorCtr="0">
          <a:noAutofit/>
        </a:bodyPr>
        <a:lstStyle/>
        <a:p>
          <a:pPr lvl="0" algn="l" defTabSz="889000">
            <a:lnSpc>
              <a:spcPct val="80000"/>
            </a:lnSpc>
            <a:spcBef>
              <a:spcPct val="0"/>
            </a:spcBef>
            <a:spcAft>
              <a:spcPts val="0"/>
            </a:spcAft>
          </a:pPr>
          <a:r>
            <a:rPr lang="en-US" altLang="zh-TW" sz="2000" kern="1200" dirty="0">
              <a:latin typeface="華康談楷體W5" pitchFamily="65" charset="-120"/>
              <a:ea typeface="華康談楷體W5" pitchFamily="65" charset="-120"/>
            </a:rPr>
            <a:t>10.</a:t>
          </a:r>
          <a:r>
            <a:rPr lang="zh-TW" altLang="zh-TW" sz="2000" kern="1200" dirty="0">
              <a:latin typeface="華康談楷體W5" pitchFamily="65" charset="-120"/>
              <a:ea typeface="華康談楷體W5" pitchFamily="65" charset="-120"/>
            </a:rPr>
            <a:t>其他違反學術倫理行為。</a:t>
          </a:r>
          <a:endParaRPr lang="en-US" altLang="zh-TW" sz="2000" b="1" kern="1200" dirty="0">
            <a:latin typeface="華康談楷體W5" pitchFamily="65" charset="-120"/>
            <a:ea typeface="華康談楷體W5" pitchFamily="65" charset="-120"/>
          </a:endParaRPr>
        </a:p>
      </dsp:txBody>
      <dsp:txXfrm>
        <a:off x="422793" y="2583072"/>
        <a:ext cx="5787781" cy="4107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D2A56-A186-4FAC-90CA-D25E2AB10DC7}">
      <dsp:nvSpPr>
        <dsp:cNvPr id="0" name=""/>
        <dsp:cNvSpPr/>
      </dsp:nvSpPr>
      <dsp:spPr>
        <a:xfrm>
          <a:off x="0" y="0"/>
          <a:ext cx="7883374" cy="180020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B72ECE-B211-4E92-8773-D4C521197E9D}">
      <dsp:nvSpPr>
        <dsp:cNvPr id="0" name=""/>
        <dsp:cNvSpPr/>
      </dsp:nvSpPr>
      <dsp:spPr>
        <a:xfrm>
          <a:off x="2049" y="432047"/>
          <a:ext cx="5022976" cy="93610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a:latin typeface="華康談楷體W5" pitchFamily="65" charset="-120"/>
              <a:ea typeface="華康談楷體W5" pitchFamily="65" charset="-120"/>
            </a:rPr>
            <a:t>專科以上學校學術倫理案件處理原則第</a:t>
          </a:r>
          <a:r>
            <a:rPr lang="en-US" altLang="en-US" sz="1800" kern="1200" dirty="0">
              <a:latin typeface="華康談楷體W5" pitchFamily="65" charset="-120"/>
              <a:ea typeface="華康談楷體W5" pitchFamily="65" charset="-120"/>
            </a:rPr>
            <a:t>7</a:t>
          </a:r>
          <a:r>
            <a:rPr lang="zh-TW" altLang="en-US" sz="1800" kern="1200" dirty="0">
              <a:latin typeface="華康談楷體W5" pitchFamily="65" charset="-120"/>
              <a:ea typeface="華康談楷體W5" pitchFamily="65" charset="-120"/>
            </a:rPr>
            <a:t>點第</a:t>
          </a:r>
          <a:r>
            <a:rPr lang="en-US" altLang="en-US" sz="1800" kern="1200" dirty="0">
              <a:latin typeface="華康談楷體W5" pitchFamily="65" charset="-120"/>
              <a:ea typeface="華康談楷體W5" pitchFamily="65" charset="-120"/>
            </a:rPr>
            <a:t>2</a:t>
          </a:r>
          <a:r>
            <a:rPr lang="zh-TW" altLang="en-US" sz="1800" kern="1200" dirty="0">
              <a:latin typeface="華康談楷體W5" pitchFamily="65" charset="-120"/>
              <a:ea typeface="華康談楷體W5" pitchFamily="65" charset="-120"/>
            </a:rPr>
            <a:t>款規定：涉及教師資格送審案件：依專科以上學校教師資格審定辦法及其相關規定辦理。</a:t>
          </a:r>
        </a:p>
      </dsp:txBody>
      <dsp:txXfrm>
        <a:off x="47746" y="477744"/>
        <a:ext cx="4931582" cy="844710"/>
      </dsp:txXfrm>
    </dsp:sp>
    <dsp:sp modelId="{824FA272-5909-4E62-82A2-719918674E90}">
      <dsp:nvSpPr>
        <dsp:cNvPr id="0" name=""/>
        <dsp:cNvSpPr/>
      </dsp:nvSpPr>
      <dsp:spPr>
        <a:xfrm>
          <a:off x="5239678" y="432047"/>
          <a:ext cx="2679152" cy="93610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a:latin typeface="華康談楷體W5" pitchFamily="65" charset="-120"/>
              <a:ea typeface="華康談楷體W5" pitchFamily="65" charset="-120"/>
            </a:rPr>
            <a:t>專科以上學校教師資格審定辦法第</a:t>
          </a:r>
          <a:r>
            <a:rPr lang="en-US" altLang="en-US" sz="1800" kern="1200" dirty="0">
              <a:latin typeface="華康談楷體W5" pitchFamily="65" charset="-120"/>
              <a:ea typeface="華康談楷體W5" pitchFamily="65" charset="-120"/>
            </a:rPr>
            <a:t>44</a:t>
          </a:r>
          <a:r>
            <a:rPr lang="zh-TW" altLang="en-US" sz="1800" kern="1200" dirty="0">
              <a:latin typeface="華康談楷體W5" pitchFamily="65" charset="-120"/>
              <a:ea typeface="華康談楷體W5" pitchFamily="65" charset="-120"/>
            </a:rPr>
            <a:t>條</a:t>
          </a:r>
        </a:p>
      </dsp:txBody>
      <dsp:txXfrm>
        <a:off x="5285375" y="477744"/>
        <a:ext cx="2587758" cy="84471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6400" cy="496967"/>
          </a:xfrm>
          <a:prstGeom prst="rect">
            <a:avLst/>
          </a:prstGeom>
        </p:spPr>
        <p:txBody>
          <a:bodyPr vert="horz" lIns="91435" tIns="45718" rIns="91435" bIns="45718" rtlCol="0"/>
          <a:lstStyle>
            <a:lvl1pPr algn="l">
              <a:defRPr sz="1200"/>
            </a:lvl1pPr>
          </a:lstStyle>
          <a:p>
            <a:endParaRPr lang="zh-TW" altLang="en-US"/>
          </a:p>
        </p:txBody>
      </p:sp>
      <p:sp>
        <p:nvSpPr>
          <p:cNvPr id="3" name="日期版面配置區 2"/>
          <p:cNvSpPr>
            <a:spLocks noGrp="1"/>
          </p:cNvSpPr>
          <p:nvPr>
            <p:ph type="dt" sz="quarter" idx="1"/>
          </p:nvPr>
        </p:nvSpPr>
        <p:spPr>
          <a:xfrm>
            <a:off x="3849689" y="0"/>
            <a:ext cx="2946400" cy="496967"/>
          </a:xfrm>
          <a:prstGeom prst="rect">
            <a:avLst/>
          </a:prstGeom>
        </p:spPr>
        <p:txBody>
          <a:bodyPr vert="horz" lIns="91435" tIns="45718" rIns="91435" bIns="45718" rtlCol="0"/>
          <a:lstStyle>
            <a:lvl1pPr algn="r">
              <a:defRPr sz="1200"/>
            </a:lvl1pPr>
          </a:lstStyle>
          <a:p>
            <a:r>
              <a:rPr lang="en-US" altLang="zh-TW" smtClean="0"/>
              <a:t>2025/9/10</a:t>
            </a:r>
            <a:endParaRPr lang="zh-TW" altLang="en-US"/>
          </a:p>
        </p:txBody>
      </p:sp>
      <p:sp>
        <p:nvSpPr>
          <p:cNvPr id="4" name="頁尾版面配置區 3"/>
          <p:cNvSpPr>
            <a:spLocks noGrp="1"/>
          </p:cNvSpPr>
          <p:nvPr>
            <p:ph type="ftr" sz="quarter" idx="2"/>
          </p:nvPr>
        </p:nvSpPr>
        <p:spPr>
          <a:xfrm>
            <a:off x="1" y="9431258"/>
            <a:ext cx="2946400" cy="496967"/>
          </a:xfrm>
          <a:prstGeom prst="rect">
            <a:avLst/>
          </a:prstGeom>
        </p:spPr>
        <p:txBody>
          <a:bodyPr vert="horz" lIns="91435" tIns="45718" rIns="91435" bIns="45718"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9" y="9431258"/>
            <a:ext cx="2946400" cy="496967"/>
          </a:xfrm>
          <a:prstGeom prst="rect">
            <a:avLst/>
          </a:prstGeom>
        </p:spPr>
        <p:txBody>
          <a:bodyPr vert="horz" lIns="91435" tIns="45718" rIns="91435" bIns="45718" rtlCol="0" anchor="b"/>
          <a:lstStyle>
            <a:lvl1pPr algn="r">
              <a:defRPr sz="1200"/>
            </a:lvl1pPr>
          </a:lstStyle>
          <a:p>
            <a:fld id="{C01ACCC9-C873-4F31-967A-55A538CA79E1}" type="slidenum">
              <a:rPr lang="zh-TW" altLang="en-US" smtClean="0"/>
              <a:t>‹#›</a:t>
            </a:fld>
            <a:endParaRPr lang="zh-TW" altLang="en-US"/>
          </a:p>
        </p:txBody>
      </p:sp>
    </p:spTree>
    <p:extLst>
      <p:ext uri="{BB962C8B-B14F-4D97-AF65-F5344CB8AC3E}">
        <p14:creationId xmlns:p14="http://schemas.microsoft.com/office/powerpoint/2010/main" val="196983302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5659" cy="496412"/>
          </a:xfrm>
          <a:prstGeom prst="rect">
            <a:avLst/>
          </a:prstGeom>
        </p:spPr>
        <p:txBody>
          <a:bodyPr vert="horz" lIns="91435" tIns="45718" rIns="91435" bIns="45718" rtlCol="0"/>
          <a:lstStyle>
            <a:lvl1pPr algn="l">
              <a:defRPr sz="1200"/>
            </a:lvl1pPr>
          </a:lstStyle>
          <a:p>
            <a:endParaRPr lang="zh-TW" altLang="en-US"/>
          </a:p>
        </p:txBody>
      </p:sp>
      <p:sp>
        <p:nvSpPr>
          <p:cNvPr id="3" name="日期版面配置區 2"/>
          <p:cNvSpPr>
            <a:spLocks noGrp="1"/>
          </p:cNvSpPr>
          <p:nvPr>
            <p:ph type="dt" idx="1"/>
          </p:nvPr>
        </p:nvSpPr>
        <p:spPr>
          <a:xfrm>
            <a:off x="3850444" y="0"/>
            <a:ext cx="2945659" cy="496412"/>
          </a:xfrm>
          <a:prstGeom prst="rect">
            <a:avLst/>
          </a:prstGeom>
        </p:spPr>
        <p:txBody>
          <a:bodyPr vert="horz" lIns="91435" tIns="45718" rIns="91435" bIns="45718" rtlCol="0"/>
          <a:lstStyle>
            <a:lvl1pPr algn="r">
              <a:defRPr sz="1200"/>
            </a:lvl1pPr>
          </a:lstStyle>
          <a:p>
            <a:r>
              <a:rPr lang="en-US" altLang="zh-TW" smtClean="0"/>
              <a:t>2025/9/10</a:t>
            </a:r>
            <a:endParaRPr lang="zh-TW" altLang="en-US"/>
          </a:p>
        </p:txBody>
      </p:sp>
      <p:sp>
        <p:nvSpPr>
          <p:cNvPr id="4" name="投影片圖像版面配置區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35" tIns="45718" rIns="91435" bIns="45718" rtlCol="0" anchor="ctr"/>
          <a:lstStyle/>
          <a:p>
            <a:endParaRPr lang="zh-TW" altLang="en-US"/>
          </a:p>
        </p:txBody>
      </p:sp>
      <p:sp>
        <p:nvSpPr>
          <p:cNvPr id="5" name="備忘稿版面配置區 4"/>
          <p:cNvSpPr>
            <a:spLocks noGrp="1"/>
          </p:cNvSpPr>
          <p:nvPr>
            <p:ph type="body" sz="quarter" idx="3"/>
          </p:nvPr>
        </p:nvSpPr>
        <p:spPr>
          <a:xfrm>
            <a:off x="679768" y="4715908"/>
            <a:ext cx="5438140" cy="4467701"/>
          </a:xfrm>
          <a:prstGeom prst="rect">
            <a:avLst/>
          </a:prstGeom>
        </p:spPr>
        <p:txBody>
          <a:bodyPr vert="horz" lIns="91435" tIns="45718" rIns="91435" bIns="45718"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1" y="9430090"/>
            <a:ext cx="2945659" cy="496412"/>
          </a:xfrm>
          <a:prstGeom prst="rect">
            <a:avLst/>
          </a:prstGeom>
        </p:spPr>
        <p:txBody>
          <a:bodyPr vert="horz" lIns="91435" tIns="45718" rIns="91435" bIns="45718"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4" y="9430090"/>
            <a:ext cx="2945659" cy="496412"/>
          </a:xfrm>
          <a:prstGeom prst="rect">
            <a:avLst/>
          </a:prstGeom>
        </p:spPr>
        <p:txBody>
          <a:bodyPr vert="horz" lIns="91435" tIns="45718" rIns="91435" bIns="45718" rtlCol="0" anchor="b"/>
          <a:lstStyle>
            <a:lvl1pPr algn="r">
              <a:defRPr sz="1200"/>
            </a:lvl1pPr>
          </a:lstStyle>
          <a:p>
            <a:fld id="{CD7F752B-05D7-4C87-8F95-54AE6C4903D1}" type="slidenum">
              <a:rPr lang="zh-TW" altLang="en-US" smtClean="0"/>
              <a:t>‹#›</a:t>
            </a:fld>
            <a:endParaRPr lang="zh-TW" altLang="en-US"/>
          </a:p>
        </p:txBody>
      </p:sp>
    </p:spTree>
    <p:extLst>
      <p:ext uri="{BB962C8B-B14F-4D97-AF65-F5344CB8AC3E}">
        <p14:creationId xmlns:p14="http://schemas.microsoft.com/office/powerpoint/2010/main" val="348246820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254951A8-3D60-4D15-AC39-D4911030E581}" type="slidenum">
              <a:rPr lang="zh-TW" altLang="en-US" smtClean="0"/>
              <a:t>2</a:t>
            </a:fld>
            <a:endParaRPr lang="zh-TW" altLang="en-US"/>
          </a:p>
        </p:txBody>
      </p:sp>
      <p:sp>
        <p:nvSpPr>
          <p:cNvPr id="5" name="日期版面配置區 4"/>
          <p:cNvSpPr>
            <a:spLocks noGrp="1"/>
          </p:cNvSpPr>
          <p:nvPr>
            <p:ph type="dt" idx="11"/>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3347849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FBCD16D8-B92F-4079-BB38-3A692F9B5260}" type="slidenum">
              <a:rPr lang="en-US" altLang="zh-TW" smtClean="0">
                <a:solidFill>
                  <a:prstClr val="black"/>
                </a:solidFill>
              </a:rPr>
              <a:pPr/>
              <a:t>31</a:t>
            </a:fld>
            <a:endParaRPr lang="en-US" altLang="zh-TW">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fld id="{C6E9E5DB-39E3-422D-9FB2-79020997422C}" type="slidenum">
              <a:rPr lang="en-US" altLang="zh-TW" smtClean="0"/>
              <a:pPr eaLnBrk="1" hangingPunct="1"/>
              <a:t>31</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1401670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FBCD16D8-B92F-4079-BB38-3A692F9B5260}" type="slidenum">
              <a:rPr lang="en-US" altLang="zh-TW" smtClean="0">
                <a:solidFill>
                  <a:prstClr val="black"/>
                </a:solidFill>
              </a:rPr>
              <a:pPr/>
              <a:t>32</a:t>
            </a:fld>
            <a:endParaRPr lang="en-US" altLang="zh-TW">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fld id="{C6E9E5DB-39E3-422D-9FB2-79020997422C}" type="slidenum">
              <a:rPr lang="en-US" altLang="zh-TW" smtClean="0"/>
              <a:pPr eaLnBrk="1" hangingPunct="1"/>
              <a:t>32</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602453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FBCD16D8-B92F-4079-BB38-3A692F9B5260}" type="slidenum">
              <a:rPr lang="en-US" altLang="zh-TW" smtClean="0">
                <a:solidFill>
                  <a:prstClr val="black"/>
                </a:solidFill>
              </a:rPr>
              <a:pPr/>
              <a:t>33</a:t>
            </a:fld>
            <a:endParaRPr lang="en-US" altLang="zh-TW">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fld id="{C6E9E5DB-39E3-422D-9FB2-79020997422C}" type="slidenum">
              <a:rPr lang="en-US" altLang="zh-TW" smtClean="0"/>
              <a:pPr eaLnBrk="1" hangingPunct="1"/>
              <a:t>33</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3751490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FBCD16D8-B92F-4079-BB38-3A692F9B5260}" type="slidenum">
              <a:rPr lang="en-US" altLang="zh-TW" smtClean="0">
                <a:solidFill>
                  <a:prstClr val="black"/>
                </a:solidFill>
              </a:rPr>
              <a:pPr/>
              <a:t>34</a:t>
            </a:fld>
            <a:endParaRPr lang="en-US" altLang="zh-TW">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fld id="{C6E9E5DB-39E3-422D-9FB2-79020997422C}" type="slidenum">
              <a:rPr lang="en-US" altLang="zh-TW" smtClean="0"/>
              <a:pPr eaLnBrk="1" hangingPunct="1"/>
              <a:t>34</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1998899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C593C5A9-ABB0-40D0-896B-420023D152EE}" type="slidenum">
              <a:rPr lang="en-US" altLang="zh-TW" smtClean="0">
                <a:solidFill>
                  <a:prstClr val="black"/>
                </a:solidFill>
              </a:rPr>
              <a:pPr/>
              <a:t>35</a:t>
            </a:fld>
            <a:endParaRPr lang="en-US" altLang="zh-TW">
              <a:solidFill>
                <a:prstClr val="black"/>
              </a:solidFill>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fld id="{33703BB3-1F19-4F71-9D75-516EEDD191A3}" type="slidenum">
              <a:rPr lang="en-US" altLang="zh-TW" smtClean="0"/>
              <a:pPr eaLnBrk="1" hangingPunct="1"/>
              <a:t>35</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514909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68AC486B-1D45-4D92-922F-99D980C0AEFE}" type="slidenum">
              <a:rPr lang="en-US" altLang="zh-TW" smtClean="0">
                <a:solidFill>
                  <a:srgbClr val="000000"/>
                </a:solidFill>
              </a:rPr>
              <a:pPr/>
              <a:t>14</a:t>
            </a:fld>
            <a:endParaRPr lang="en-US" altLang="zh-TW">
              <a:solidFill>
                <a:srgbClr val="000000"/>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fld id="{CD1E523B-0F08-4E0A-B95D-52E10947F6BC}" type="slidenum">
              <a:rPr lang="en-US" altLang="zh-TW" smtClean="0"/>
              <a:pPr eaLnBrk="1" hangingPunct="1"/>
              <a:t>14</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1405947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608F65E7-71E0-41E8-9BFF-1AD255E33466}" type="slidenum">
              <a:rPr lang="en-US" altLang="zh-TW" smtClean="0">
                <a:solidFill>
                  <a:srgbClr val="000000"/>
                </a:solidFill>
              </a:rPr>
              <a:pPr/>
              <a:t>15</a:t>
            </a:fld>
            <a:endParaRPr lang="en-US" altLang="zh-TW">
              <a:solidFill>
                <a:srgbClr val="000000"/>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fld id="{83852F3C-D4C5-47FA-93F2-DB95AB31BE09}" type="slidenum">
              <a:rPr lang="en-US" altLang="zh-TW" smtClean="0"/>
              <a:pPr eaLnBrk="1" hangingPunct="1"/>
              <a:t>15</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3232187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miter lim="800000"/>
            <a:headEnd/>
            <a:tailEnd/>
          </a:ln>
        </p:spPr>
        <p:txBody>
          <a:bodyPr/>
          <a:lstStyle/>
          <a:p>
            <a:fld id="{24FAE7B0-3974-4773-89E7-8541B72D32A0}" type="slidenum">
              <a:rPr lang="en-US" altLang="zh-TW" smtClean="0">
                <a:solidFill>
                  <a:prstClr val="black"/>
                </a:solidFill>
              </a:rPr>
              <a:pPr/>
              <a:t>19</a:t>
            </a:fld>
            <a:endParaRPr lang="en-US" altLang="zh-TW">
              <a:solidFill>
                <a:prstClr val="black"/>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fld id="{129A7902-B710-4854-BF80-E81B48E8C01A}" type="slidenum">
              <a:rPr lang="en-US" altLang="zh-TW" smtClean="0"/>
              <a:pPr eaLnBrk="1" hangingPunct="1"/>
              <a:t>19</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597736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11AC931A-64F3-425B-A285-1EB6D0534374}" type="slidenum">
              <a:rPr lang="en-US" altLang="zh-TW" smtClean="0">
                <a:solidFill>
                  <a:prstClr val="black"/>
                </a:solidFill>
              </a:rPr>
              <a:pPr/>
              <a:t>20</a:t>
            </a:fld>
            <a:endParaRPr lang="en-US" altLang="zh-TW">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fld id="{7409A161-67F6-47D8-95D2-EB248C4DE984}" type="slidenum">
              <a:rPr lang="en-US" altLang="zh-TW" smtClean="0"/>
              <a:pPr eaLnBrk="1" hangingPunct="1"/>
              <a:t>20</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424935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miter lim="800000"/>
            <a:headEnd/>
            <a:tailEnd/>
          </a:ln>
        </p:spPr>
        <p:txBody>
          <a:bodyPr/>
          <a:lstStyle/>
          <a:p>
            <a:fld id="{DED85516-7A09-4618-AC75-6448E6AF72B2}" type="slidenum">
              <a:rPr lang="en-US" altLang="zh-TW" smtClean="0">
                <a:solidFill>
                  <a:prstClr val="black"/>
                </a:solidFill>
              </a:rPr>
              <a:pPr/>
              <a:t>21</a:t>
            </a:fld>
            <a:endParaRPr lang="en-US" altLang="zh-TW">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fld id="{D4E963DF-6F26-4D5D-903D-C3B2A295627F}" type="slidenum">
              <a:rPr lang="en-US" altLang="zh-TW" smtClean="0"/>
              <a:pPr eaLnBrk="1" hangingPunct="1"/>
              <a:t>21</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1248646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miter lim="800000"/>
            <a:headEnd/>
            <a:tailEnd/>
          </a:ln>
        </p:spPr>
        <p:txBody>
          <a:bodyPr/>
          <a:lstStyle/>
          <a:p>
            <a:fld id="{4BD12D64-8EAE-4345-AEDF-5BC85D5A1CC9}" type="slidenum">
              <a:rPr lang="en-US" altLang="zh-TW" smtClean="0">
                <a:solidFill>
                  <a:prstClr val="black"/>
                </a:solidFill>
              </a:rPr>
              <a:pPr/>
              <a:t>28</a:t>
            </a:fld>
            <a:endParaRPr lang="en-US" altLang="zh-TW">
              <a:solidFill>
                <a:prstClr val="black"/>
              </a:solidFill>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fld id="{A5111ADB-E379-427D-B67E-4387C1237488}" type="slidenum">
              <a:rPr lang="en-US" altLang="zh-TW" smtClean="0"/>
              <a:pPr eaLnBrk="1" hangingPunct="1"/>
              <a:t>28</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1487960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miter lim="800000"/>
            <a:headEnd/>
            <a:tailEnd/>
          </a:ln>
        </p:spPr>
        <p:txBody>
          <a:bodyPr/>
          <a:lstStyle/>
          <a:p>
            <a:fld id="{AD5BAE56-9AA4-4DAC-BD4F-878ADD22CB5D}" type="slidenum">
              <a:rPr lang="en-US" altLang="zh-TW" smtClean="0">
                <a:solidFill>
                  <a:srgbClr val="000000"/>
                </a:solidFill>
              </a:rPr>
              <a:pPr/>
              <a:t>29</a:t>
            </a:fld>
            <a:endParaRPr lang="en-US" altLang="zh-TW">
              <a:solidFill>
                <a:srgbClr val="000000"/>
              </a:solidFill>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fld id="{CE1FF21F-B0D4-483B-A188-75219224A386}" type="slidenum">
              <a:rPr lang="en-US" altLang="zh-TW" smtClean="0"/>
              <a:pPr eaLnBrk="1" hangingPunct="1"/>
              <a:t>29</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3790182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fld id="{6663CCBF-8BF7-44E0-B627-2B1E53F3BA5F}" type="slidenum">
              <a:rPr lang="en-US" altLang="zh-TW" smtClean="0">
                <a:solidFill>
                  <a:srgbClr val="000000"/>
                </a:solidFill>
              </a:rPr>
              <a:pPr/>
              <a:t>30</a:t>
            </a:fld>
            <a:endParaRPr lang="en-US" altLang="zh-TW">
              <a:solidFill>
                <a:srgbClr val="000000"/>
              </a:solidFill>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fld id="{396442E7-8832-4E63-8D67-74B693D9C187}" type="slidenum">
              <a:rPr lang="en-US" altLang="zh-TW" smtClean="0"/>
              <a:pPr eaLnBrk="1" hangingPunct="1"/>
              <a:t>30</a:t>
            </a:fld>
            <a:endParaRPr lang="en-US" altLang="zh-TW"/>
          </a:p>
        </p:txBody>
      </p:sp>
      <p:sp>
        <p:nvSpPr>
          <p:cNvPr id="2" name="日期版面配置區 1"/>
          <p:cNvSpPr>
            <a:spLocks noGrp="1"/>
          </p:cNvSpPr>
          <p:nvPr>
            <p:ph type="dt" idx="10"/>
          </p:nvPr>
        </p:nvSpPr>
        <p:spPr/>
        <p:txBody>
          <a:bodyPr/>
          <a:lstStyle/>
          <a:p>
            <a:r>
              <a:rPr lang="en-US" altLang="zh-TW" smtClean="0"/>
              <a:t>2025/9/10</a:t>
            </a:r>
            <a:endParaRPr lang="zh-TW" altLang="en-US"/>
          </a:p>
        </p:txBody>
      </p:sp>
    </p:spTree>
    <p:extLst>
      <p:ext uri="{BB962C8B-B14F-4D97-AF65-F5344CB8AC3E}">
        <p14:creationId xmlns:p14="http://schemas.microsoft.com/office/powerpoint/2010/main" val="3713045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236248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226378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3025898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173398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2987448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3987128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2075459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2832345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129428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1261608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FE035C0E-E520-40F1-90A5-C43371050FEF}" type="datetimeFigureOut">
              <a:rPr lang="zh-TW" altLang="en-US" smtClean="0"/>
              <a:t>2025/8/5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112542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35C0E-E520-40F1-90A5-C43371050FEF}" type="datetimeFigureOut">
              <a:rPr lang="zh-TW" altLang="en-US" smtClean="0"/>
              <a:t>2025/8/5</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C6E67-2C2A-4C24-BEA2-37FD6AEBCD3A}" type="slidenum">
              <a:rPr lang="zh-TW" altLang="en-US" smtClean="0"/>
              <a:t>‹#›</a:t>
            </a:fld>
            <a:endParaRPr lang="zh-TW" altLang="en-US"/>
          </a:p>
        </p:txBody>
      </p:sp>
    </p:spTree>
    <p:extLst>
      <p:ext uri="{BB962C8B-B14F-4D97-AF65-F5344CB8AC3E}">
        <p14:creationId xmlns:p14="http://schemas.microsoft.com/office/powerpoint/2010/main" val="3736227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schprs.edu.tw/wSite/Control?function=IndexPag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7.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691680" y="499659"/>
            <a:ext cx="6551712" cy="1584176"/>
          </a:xfrm>
        </p:spPr>
        <p:txBody>
          <a:bodyPr>
            <a:noAutofit/>
          </a:bodyPr>
          <a:lstStyle/>
          <a:p>
            <a:r>
              <a:rPr lang="zh-TW" altLang="en-US" sz="6000" b="1" dirty="0">
                <a:latin typeface="微軟正黑體" panose="020B0604030504040204" pitchFamily="34" charset="-120"/>
                <a:ea typeface="微軟正黑體" panose="020B0604030504040204" pitchFamily="34" charset="-120"/>
              </a:rPr>
              <a:t>國立澎湖科技大學</a:t>
            </a:r>
            <a:endParaRPr lang="zh-TW" altLang="en-US" sz="6000" b="1" dirty="0">
              <a:latin typeface="微軟正黑體" panose="020B0604030504040204" pitchFamily="34" charset="-120"/>
              <a:ea typeface="微軟正黑體" panose="020B0604030504040204" pitchFamily="34" charset="-120"/>
              <a:cs typeface="華康楷書體W5" pitchFamily="65" charset="-120"/>
            </a:endParaRPr>
          </a:p>
        </p:txBody>
      </p:sp>
      <p:sp>
        <p:nvSpPr>
          <p:cNvPr id="3" name="副標題 2"/>
          <p:cNvSpPr>
            <a:spLocks noGrp="1"/>
          </p:cNvSpPr>
          <p:nvPr>
            <p:ph type="subTitle" idx="1"/>
          </p:nvPr>
        </p:nvSpPr>
        <p:spPr>
          <a:xfrm>
            <a:off x="3347864" y="4725144"/>
            <a:ext cx="5497263" cy="1368151"/>
          </a:xfrm>
        </p:spPr>
        <p:txBody>
          <a:bodyPr>
            <a:noAutofit/>
          </a:bodyPr>
          <a:lstStyle/>
          <a:p>
            <a:pPr algn="r"/>
            <a:r>
              <a:rPr lang="zh-TW" altLang="en-US" sz="4000" dirty="0">
                <a:solidFill>
                  <a:schemeClr val="tx1"/>
                </a:solidFill>
                <a:latin typeface="微軟正黑體" panose="020B0604030504040204" pitchFamily="34" charset="-120"/>
                <a:ea typeface="微軟正黑體" panose="020B0604030504040204" pitchFamily="34" charset="-120"/>
              </a:rPr>
              <a:t>報告單位：人事室</a:t>
            </a:r>
            <a:endParaRPr lang="en-US" altLang="zh-TW" sz="4000" dirty="0">
              <a:solidFill>
                <a:schemeClr val="tx1"/>
              </a:solidFill>
              <a:latin typeface="微軟正黑體" panose="020B0604030504040204" pitchFamily="34" charset="-120"/>
              <a:ea typeface="微軟正黑體" panose="020B0604030504040204" pitchFamily="34" charset="-120"/>
            </a:endParaRPr>
          </a:p>
          <a:p>
            <a:pPr algn="r"/>
            <a:r>
              <a:rPr lang="en-US" altLang="zh-TW" sz="4000" smtClean="0">
                <a:solidFill>
                  <a:schemeClr val="tx1"/>
                </a:solidFill>
                <a:latin typeface="微軟正黑體" panose="020B0604030504040204" pitchFamily="34" charset="-120"/>
                <a:ea typeface="微軟正黑體" panose="020B0604030504040204" pitchFamily="34" charset="-120"/>
              </a:rPr>
              <a:t>114.09</a:t>
            </a:r>
            <a:endParaRPr lang="en-US" altLang="zh-TW" sz="4000" dirty="0">
              <a:solidFill>
                <a:schemeClr val="bg1"/>
              </a:solidFill>
              <a:latin typeface="華康魏碑體" pitchFamily="65" charset="-120"/>
              <a:ea typeface="華康魏碑體" pitchFamily="65" charset="-120"/>
            </a:endParaRPr>
          </a:p>
          <a:p>
            <a:pPr algn="r"/>
            <a:endParaRPr lang="en-US" altLang="zh-TW" sz="4000" dirty="0">
              <a:solidFill>
                <a:schemeClr val="bg1"/>
              </a:solidFill>
              <a:latin typeface="華康魏碑體" pitchFamily="65" charset="-120"/>
              <a:ea typeface="華康魏碑體" pitchFamily="65" charset="-12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7" name="標題 1"/>
          <p:cNvSpPr txBox="1">
            <a:spLocks/>
          </p:cNvSpPr>
          <p:nvPr/>
        </p:nvSpPr>
        <p:spPr>
          <a:xfrm>
            <a:off x="1584176" y="2420392"/>
            <a:ext cx="6263680" cy="158417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TW" altLang="en-US" sz="4000" b="1" dirty="0">
                <a:latin typeface="微軟正黑體" panose="020B0604030504040204" pitchFamily="34" charset="-120"/>
                <a:ea typeface="微軟正黑體" panose="020B0604030504040204" pitchFamily="34" charset="-120"/>
              </a:rPr>
              <a:t>人事室業務簡介</a:t>
            </a:r>
          </a:p>
        </p:txBody>
      </p:sp>
      <p:pic>
        <p:nvPicPr>
          <p:cNvPr id="5" name="圖片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32656"/>
            <a:ext cx="1313871" cy="1313871"/>
          </a:xfrm>
          <a:prstGeom prst="rect">
            <a:avLst/>
          </a:prstGeom>
        </p:spPr>
      </p:pic>
    </p:spTree>
    <p:extLst>
      <p:ext uri="{BB962C8B-B14F-4D97-AF65-F5344CB8AC3E}">
        <p14:creationId xmlns:p14="http://schemas.microsoft.com/office/powerpoint/2010/main" val="2584434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latin typeface="微軟正黑體" pitchFamily="34" charset="-120"/>
                <a:ea typeface="微軟正黑體" pitchFamily="34" charset="-120"/>
              </a:rPr>
              <a:t>教師法第</a:t>
            </a:r>
            <a:r>
              <a:rPr lang="en-US" altLang="zh-TW" dirty="0">
                <a:latin typeface="微軟正黑體" pitchFamily="34" charset="-120"/>
                <a:ea typeface="微軟正黑體" pitchFamily="34" charset="-120"/>
              </a:rPr>
              <a:t>31</a:t>
            </a:r>
            <a:r>
              <a:rPr lang="zh-TW" altLang="zh-TW" dirty="0">
                <a:latin typeface="微軟正黑體" pitchFamily="34" charset="-120"/>
                <a:ea typeface="微軟正黑體" pitchFamily="34" charset="-120"/>
              </a:rPr>
              <a:t>條</a:t>
            </a:r>
            <a:endParaRPr lang="zh-TW" altLang="en-US" sz="4800" dirty="0">
              <a:latin typeface="微軟正黑體" pitchFamily="34" charset="-120"/>
              <a:ea typeface="微軟正黑體" pitchFamily="34"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188544844"/>
              </p:ext>
            </p:extLst>
          </p:nvPr>
        </p:nvGraphicFramePr>
        <p:xfrm>
          <a:off x="467544" y="1340765"/>
          <a:ext cx="8208912" cy="5296424"/>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20000"/>
                    </a:ext>
                  </a:extLst>
                </a:gridCol>
                <a:gridCol w="7632848">
                  <a:extLst>
                    <a:ext uri="{9D8B030D-6E8A-4147-A177-3AD203B41FA5}">
                      <a16:colId xmlns:a16="http://schemas.microsoft.com/office/drawing/2014/main" val="20001"/>
                    </a:ext>
                  </a:extLst>
                </a:gridCol>
              </a:tblGrid>
              <a:tr h="482654">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800" dirty="0">
                          <a:latin typeface="微軟正黑體" pitchFamily="34" charset="-120"/>
                          <a:ea typeface="微軟正黑體" pitchFamily="34" charset="-120"/>
                        </a:rPr>
                        <a:t>教師接受聘任後，依有關法令及學校章則之規定，</a:t>
                      </a:r>
                      <a:r>
                        <a:rPr lang="zh-TW" altLang="zh-TW" sz="1800" b="1" dirty="0">
                          <a:latin typeface="微軟正黑體" pitchFamily="34" charset="-120"/>
                          <a:ea typeface="微軟正黑體" pitchFamily="34" charset="-120"/>
                        </a:rPr>
                        <a:t>享有下列</a:t>
                      </a:r>
                      <a:r>
                        <a:rPr lang="zh-TW" altLang="zh-TW" sz="1800" b="1" dirty="0">
                          <a:solidFill>
                            <a:srgbClr val="FF0000"/>
                          </a:solidFill>
                          <a:latin typeface="微軟正黑體" pitchFamily="34" charset="-120"/>
                          <a:ea typeface="微軟正黑體" pitchFamily="34" charset="-120"/>
                        </a:rPr>
                        <a:t>權利</a:t>
                      </a:r>
                      <a:r>
                        <a:rPr lang="zh-TW" altLang="zh-TW" sz="1800" dirty="0">
                          <a:latin typeface="微軟正黑體" pitchFamily="34" charset="-120"/>
                          <a:ea typeface="微軟正黑體" pitchFamily="34" charset="-120"/>
                        </a:rPr>
                        <a:t>：</a:t>
                      </a:r>
                      <a:endParaRPr lang="en-US" altLang="zh-TW" sz="1800" dirty="0">
                        <a:latin typeface="微軟正黑體" pitchFamily="34" charset="-120"/>
                        <a:ea typeface="微軟正黑體" pitchFamily="34" charset="-120"/>
                      </a:endParaRPr>
                    </a:p>
                  </a:txBody>
                  <a:tcPr anchor="ctr"/>
                </a:tc>
                <a:tc hMerge="1">
                  <a:txBody>
                    <a:bodyPr/>
                    <a:lstStyle/>
                    <a:p>
                      <a:endParaRPr lang="zh-TW" altLang="en-US" dirty="0"/>
                    </a:p>
                  </a:txBody>
                  <a:tcPr/>
                </a:tc>
                <a:extLst>
                  <a:ext uri="{0D108BD9-81ED-4DB2-BD59-A6C34878D82A}">
                    <a16:rowId xmlns:a16="http://schemas.microsoft.com/office/drawing/2014/main" val="10000"/>
                  </a:ext>
                </a:extLst>
              </a:tr>
              <a:tr h="401148">
                <a:tc>
                  <a:txBody>
                    <a:bodyPr/>
                    <a:lstStyle/>
                    <a:p>
                      <a:r>
                        <a:rPr lang="zh-TW" altLang="en-US" dirty="0">
                          <a:latin typeface="微軟正黑體" pitchFamily="34" charset="-120"/>
                          <a:ea typeface="微軟正黑體" pitchFamily="34" charset="-120"/>
                        </a:rPr>
                        <a:t>一、</a:t>
                      </a:r>
                    </a:p>
                  </a:txBody>
                  <a:tcPr anchor="ctr"/>
                </a:tc>
                <a:tc>
                  <a:txBody>
                    <a:bodyPr/>
                    <a:lstStyle/>
                    <a:p>
                      <a:r>
                        <a:rPr lang="zh-TW" altLang="en-US" dirty="0">
                          <a:latin typeface="微軟正黑體" pitchFamily="34" charset="-120"/>
                          <a:ea typeface="微軟正黑體" pitchFamily="34" charset="-120"/>
                        </a:rPr>
                        <a:t>對學校教學及行政事項提供興革意見。</a:t>
                      </a:r>
                    </a:p>
                  </a:txBody>
                  <a:tcPr anchor="ctr"/>
                </a:tc>
                <a:extLst>
                  <a:ext uri="{0D108BD9-81ED-4DB2-BD59-A6C34878D82A}">
                    <a16:rowId xmlns:a16="http://schemas.microsoft.com/office/drawing/2014/main" val="10001"/>
                  </a:ext>
                </a:extLst>
              </a:tr>
              <a:tr h="401148">
                <a:tc>
                  <a:txBody>
                    <a:bodyPr/>
                    <a:lstStyle/>
                    <a:p>
                      <a:r>
                        <a:rPr lang="zh-TW" altLang="en-US" dirty="0">
                          <a:latin typeface="微軟正黑體" pitchFamily="34" charset="-120"/>
                          <a:ea typeface="微軟正黑體" pitchFamily="34" charset="-120"/>
                        </a:rPr>
                        <a:t>二、</a:t>
                      </a:r>
                    </a:p>
                  </a:txBody>
                  <a:tcPr anchor="ctr"/>
                </a:tc>
                <a:tc>
                  <a:txBody>
                    <a:bodyPr/>
                    <a:lstStyle/>
                    <a:p>
                      <a:r>
                        <a:rPr lang="zh-TW" altLang="en-US" dirty="0">
                          <a:latin typeface="微軟正黑體" pitchFamily="34" charset="-120"/>
                          <a:ea typeface="微軟正黑體" pitchFamily="34" charset="-120"/>
                        </a:rPr>
                        <a:t>享有待遇、福利、退休、撫卹、資遣、保險等權益及保障。</a:t>
                      </a:r>
                    </a:p>
                  </a:txBody>
                  <a:tcPr anchor="ctr"/>
                </a:tc>
                <a:extLst>
                  <a:ext uri="{0D108BD9-81ED-4DB2-BD59-A6C34878D82A}">
                    <a16:rowId xmlns:a16="http://schemas.microsoft.com/office/drawing/2014/main" val="10002"/>
                  </a:ext>
                </a:extLst>
              </a:tr>
              <a:tr h="401148">
                <a:tc>
                  <a:txBody>
                    <a:bodyPr/>
                    <a:lstStyle/>
                    <a:p>
                      <a:r>
                        <a:rPr lang="zh-TW" altLang="en-US" dirty="0">
                          <a:latin typeface="微軟正黑體" pitchFamily="34" charset="-120"/>
                          <a:ea typeface="微軟正黑體" pitchFamily="34" charset="-120"/>
                        </a:rPr>
                        <a:t>三、</a:t>
                      </a:r>
                    </a:p>
                  </a:txBody>
                  <a:tcPr anchor="ctr"/>
                </a:tc>
                <a:tc>
                  <a:txBody>
                    <a:bodyPr/>
                    <a:lstStyle/>
                    <a:p>
                      <a:r>
                        <a:rPr lang="zh-TW" altLang="en-US" dirty="0">
                          <a:latin typeface="微軟正黑體" pitchFamily="34" charset="-120"/>
                          <a:ea typeface="微軟正黑體" pitchFamily="34" charset="-120"/>
                        </a:rPr>
                        <a:t>參加在職進修、研究及學術交流活動。</a:t>
                      </a:r>
                    </a:p>
                  </a:txBody>
                  <a:tcPr anchor="ctr"/>
                </a:tc>
                <a:extLst>
                  <a:ext uri="{0D108BD9-81ED-4DB2-BD59-A6C34878D82A}">
                    <a16:rowId xmlns:a16="http://schemas.microsoft.com/office/drawing/2014/main" val="10003"/>
                  </a:ext>
                </a:extLst>
              </a:tr>
              <a:tr h="401148">
                <a:tc>
                  <a:txBody>
                    <a:bodyPr/>
                    <a:lstStyle/>
                    <a:p>
                      <a:r>
                        <a:rPr lang="zh-TW" altLang="en-US" dirty="0">
                          <a:latin typeface="微軟正黑體" pitchFamily="34" charset="-120"/>
                          <a:ea typeface="微軟正黑體" pitchFamily="34" charset="-120"/>
                        </a:rPr>
                        <a:t>四、</a:t>
                      </a:r>
                    </a:p>
                  </a:txBody>
                  <a:tcPr anchor="ctr"/>
                </a:tc>
                <a:tc>
                  <a:txBody>
                    <a:bodyPr/>
                    <a:lstStyle/>
                    <a:p>
                      <a:r>
                        <a:rPr lang="zh-TW" altLang="en-US" dirty="0">
                          <a:latin typeface="微軟正黑體" pitchFamily="34" charset="-120"/>
                          <a:ea typeface="微軟正黑體" pitchFamily="34" charset="-120"/>
                        </a:rPr>
                        <a:t>參加教師組織，並參與其他依法令規定所舉辦之活動。</a:t>
                      </a:r>
                    </a:p>
                  </a:txBody>
                  <a:tcPr anchor="ctr"/>
                </a:tc>
                <a:extLst>
                  <a:ext uri="{0D108BD9-81ED-4DB2-BD59-A6C34878D82A}">
                    <a16:rowId xmlns:a16="http://schemas.microsoft.com/office/drawing/2014/main" val="10004"/>
                  </a:ext>
                </a:extLst>
              </a:tr>
              <a:tr h="702007">
                <a:tc>
                  <a:txBody>
                    <a:bodyPr/>
                    <a:lstStyle/>
                    <a:p>
                      <a:r>
                        <a:rPr lang="zh-TW" altLang="en-US" dirty="0">
                          <a:latin typeface="微軟正黑體" pitchFamily="34" charset="-120"/>
                          <a:ea typeface="微軟正黑體" pitchFamily="34" charset="-120"/>
                        </a:rPr>
                        <a:t>五、</a:t>
                      </a:r>
                    </a:p>
                  </a:txBody>
                  <a:tcPr anchor="ctr"/>
                </a:tc>
                <a:tc>
                  <a:txBody>
                    <a:bodyPr/>
                    <a:lstStyle/>
                    <a:p>
                      <a:r>
                        <a:rPr lang="zh-TW" altLang="en-US" dirty="0">
                          <a:latin typeface="微軟正黑體" pitchFamily="34" charset="-120"/>
                          <a:ea typeface="微軟正黑體" pitchFamily="34" charset="-120"/>
                        </a:rPr>
                        <a:t>對主管教育行政機關或學校有關其個人之措施，認為違法或不當致損害其權益者，得依法提出申訴。</a:t>
                      </a:r>
                    </a:p>
                  </a:txBody>
                  <a:tcPr anchor="ctr"/>
                </a:tc>
                <a:extLst>
                  <a:ext uri="{0D108BD9-81ED-4DB2-BD59-A6C34878D82A}">
                    <a16:rowId xmlns:a16="http://schemas.microsoft.com/office/drawing/2014/main" val="10005"/>
                  </a:ext>
                </a:extLst>
              </a:tr>
              <a:tr h="401148">
                <a:tc>
                  <a:txBody>
                    <a:bodyPr/>
                    <a:lstStyle/>
                    <a:p>
                      <a:r>
                        <a:rPr lang="zh-TW" altLang="en-US" dirty="0">
                          <a:latin typeface="微軟正黑體" pitchFamily="34" charset="-120"/>
                          <a:ea typeface="微軟正黑體" pitchFamily="34" charset="-120"/>
                        </a:rPr>
                        <a:t>六、</a:t>
                      </a:r>
                    </a:p>
                  </a:txBody>
                  <a:tcPr anchor="ctr"/>
                </a:tc>
                <a:tc>
                  <a:txBody>
                    <a:bodyPr/>
                    <a:lstStyle/>
                    <a:p>
                      <a:r>
                        <a:rPr lang="zh-TW" altLang="en-US" dirty="0">
                          <a:latin typeface="微軟正黑體" pitchFamily="34" charset="-120"/>
                          <a:ea typeface="微軟正黑體" pitchFamily="34" charset="-120"/>
                        </a:rPr>
                        <a:t>教師之教學及對學生之輔導依法令及學校章則享有專業自主。</a:t>
                      </a:r>
                    </a:p>
                  </a:txBody>
                  <a:tcPr anchor="ctr"/>
                </a:tc>
                <a:extLst>
                  <a:ext uri="{0D108BD9-81ED-4DB2-BD59-A6C34878D82A}">
                    <a16:rowId xmlns:a16="http://schemas.microsoft.com/office/drawing/2014/main" val="10006"/>
                  </a:ext>
                </a:extLst>
              </a:tr>
              <a:tr h="702007">
                <a:tc>
                  <a:txBody>
                    <a:bodyPr/>
                    <a:lstStyle/>
                    <a:p>
                      <a:r>
                        <a:rPr lang="zh-TW" altLang="en-US" dirty="0">
                          <a:latin typeface="微軟正黑體" pitchFamily="34" charset="-120"/>
                          <a:ea typeface="微軟正黑體" pitchFamily="34" charset="-120"/>
                        </a:rPr>
                        <a:t>七、</a:t>
                      </a:r>
                    </a:p>
                  </a:txBody>
                  <a:tcPr anchor="ctr">
                    <a:solidFill>
                      <a:schemeClr val="accent1">
                        <a:tint val="40000"/>
                        <a:alpha val="80000"/>
                      </a:schemeClr>
                    </a:solidFill>
                  </a:tcPr>
                </a:tc>
                <a:tc>
                  <a:txBody>
                    <a:bodyPr/>
                    <a:lstStyle/>
                    <a:p>
                      <a:r>
                        <a:rPr lang="zh-TW" altLang="en-US" dirty="0">
                          <a:latin typeface="微軟正黑體" pitchFamily="34" charset="-120"/>
                          <a:ea typeface="微軟正黑體" pitchFamily="34" charset="-120"/>
                        </a:rPr>
                        <a:t>除法令另有規定者外，教師得拒絕參與教育行政機關或學校所指派與教學無關之工作或活動。</a:t>
                      </a:r>
                    </a:p>
                  </a:txBody>
                  <a:tcPr anchor="ctr">
                    <a:solidFill>
                      <a:schemeClr val="accent1">
                        <a:tint val="40000"/>
                        <a:alpha val="80000"/>
                      </a:schemeClr>
                    </a:solidFill>
                  </a:tcPr>
                </a:tc>
                <a:extLst>
                  <a:ext uri="{0D108BD9-81ED-4DB2-BD59-A6C34878D82A}">
                    <a16:rowId xmlns:a16="http://schemas.microsoft.com/office/drawing/2014/main" val="10007"/>
                  </a:ext>
                </a:extLst>
              </a:tr>
              <a:tr h="1002868">
                <a:tc>
                  <a:txBody>
                    <a:bodyPr/>
                    <a:lstStyle/>
                    <a:p>
                      <a:r>
                        <a:rPr lang="zh-TW" altLang="en-US" dirty="0">
                          <a:latin typeface="微軟正黑體" pitchFamily="34" charset="-120"/>
                          <a:ea typeface="微軟正黑體" pitchFamily="34" charset="-120"/>
                        </a:rPr>
                        <a:t>八、</a:t>
                      </a:r>
                    </a:p>
                  </a:txBody>
                  <a:tcPr anchor="ctr">
                    <a:solidFill>
                      <a:schemeClr val="accent1">
                        <a:tint val="20000"/>
                        <a:alpha val="80000"/>
                      </a:schemeClr>
                    </a:solidFill>
                  </a:tcPr>
                </a:tc>
                <a:tc>
                  <a:txBody>
                    <a:bodyPr/>
                    <a:lstStyle/>
                    <a:p>
                      <a:r>
                        <a:rPr lang="zh-TW" altLang="en-US" dirty="0">
                          <a:latin typeface="微軟正黑體" pitchFamily="34" charset="-120"/>
                          <a:ea typeface="微軟正黑體" pitchFamily="34" charset="-120"/>
                        </a:rPr>
                        <a:t>教師依法執行職務涉訟時，其服務學校應延聘律師為其辯護及提供法律上之協助。（涉訟係因教師之故意或重大過失所致者，教師應繳還涉訟輔助費用）</a:t>
                      </a:r>
                    </a:p>
                  </a:txBody>
                  <a:tcPr anchor="ctr">
                    <a:solidFill>
                      <a:schemeClr val="accent1">
                        <a:tint val="20000"/>
                        <a:alpha val="80000"/>
                      </a:schemeClr>
                    </a:solidFill>
                  </a:tcPr>
                </a:tc>
                <a:extLst>
                  <a:ext uri="{0D108BD9-81ED-4DB2-BD59-A6C34878D82A}">
                    <a16:rowId xmlns:a16="http://schemas.microsoft.com/office/drawing/2014/main" val="10008"/>
                  </a:ext>
                </a:extLst>
              </a:tr>
              <a:tr h="401148">
                <a:tc>
                  <a:txBody>
                    <a:bodyPr/>
                    <a:lstStyle/>
                    <a:p>
                      <a:r>
                        <a:rPr lang="zh-TW" altLang="en-US" dirty="0">
                          <a:latin typeface="微軟正黑體" pitchFamily="34" charset="-120"/>
                          <a:ea typeface="微軟正黑體" pitchFamily="34" charset="-120"/>
                        </a:rPr>
                        <a:t>九、</a:t>
                      </a:r>
                    </a:p>
                  </a:txBody>
                  <a:tcPr anchor="ctr">
                    <a:solidFill>
                      <a:schemeClr val="accent1">
                        <a:tint val="40000"/>
                        <a:alpha val="60000"/>
                      </a:schemeClr>
                    </a:solidFill>
                  </a:tcPr>
                </a:tc>
                <a:tc>
                  <a:txBody>
                    <a:bodyPr/>
                    <a:lstStyle/>
                    <a:p>
                      <a:r>
                        <a:rPr lang="zh-TW" altLang="en-US" dirty="0">
                          <a:latin typeface="微軟正黑體" pitchFamily="34" charset="-120"/>
                          <a:ea typeface="微軟正黑體" pitchFamily="34" charset="-120"/>
                        </a:rPr>
                        <a:t>其他依本法或其他法律應享之權利。</a:t>
                      </a:r>
                    </a:p>
                  </a:txBody>
                  <a:tcPr anchor="ctr">
                    <a:solidFill>
                      <a:schemeClr val="accent1">
                        <a:tint val="40000"/>
                        <a:alpha val="60000"/>
                      </a:schemeClr>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066981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80011"/>
            <a:ext cx="8229600" cy="1143000"/>
          </a:xfrm>
        </p:spPr>
        <p:txBody>
          <a:bodyPr/>
          <a:lstStyle/>
          <a:p>
            <a:r>
              <a:rPr lang="zh-TW" altLang="zh-TW" dirty="0">
                <a:latin typeface="微軟正黑體" pitchFamily="34" charset="-120"/>
                <a:ea typeface="微軟正黑體" pitchFamily="34" charset="-120"/>
              </a:rPr>
              <a:t>教師法第</a:t>
            </a:r>
            <a:r>
              <a:rPr lang="en-US" altLang="zh-TW" dirty="0">
                <a:latin typeface="微軟正黑體" pitchFamily="34" charset="-120"/>
                <a:ea typeface="微軟正黑體" pitchFamily="34" charset="-120"/>
              </a:rPr>
              <a:t>32</a:t>
            </a:r>
            <a:r>
              <a:rPr lang="zh-TW" altLang="zh-TW" dirty="0">
                <a:latin typeface="微軟正黑體" pitchFamily="34" charset="-120"/>
                <a:ea typeface="微軟正黑體" pitchFamily="34" charset="-120"/>
              </a:rPr>
              <a:t>條</a:t>
            </a:r>
            <a:endParaRPr lang="zh-TW" altLang="en-US" sz="1800" dirty="0">
              <a:latin typeface="微軟正黑體" pitchFamily="34" charset="-120"/>
              <a:ea typeface="微軟正黑體" pitchFamily="34"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984527694"/>
              </p:ext>
            </p:extLst>
          </p:nvPr>
        </p:nvGraphicFramePr>
        <p:xfrm>
          <a:off x="467544" y="1484784"/>
          <a:ext cx="8208912" cy="4708917"/>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20000"/>
                    </a:ext>
                  </a:extLst>
                </a:gridCol>
                <a:gridCol w="7632848">
                  <a:extLst>
                    <a:ext uri="{9D8B030D-6E8A-4147-A177-3AD203B41FA5}">
                      <a16:colId xmlns:a16="http://schemas.microsoft.com/office/drawing/2014/main" val="20001"/>
                    </a:ext>
                  </a:extLst>
                </a:gridCol>
              </a:tblGrid>
              <a:tr h="54149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dirty="0">
                          <a:latin typeface="微軟正黑體" pitchFamily="34" charset="-120"/>
                          <a:ea typeface="微軟正黑體" pitchFamily="34" charset="-120"/>
                        </a:rPr>
                        <a:t>教師除應遵守法令履行聘約外，並負有下列</a:t>
                      </a:r>
                      <a:r>
                        <a:rPr lang="zh-TW" altLang="en-US" sz="1800" b="1" dirty="0">
                          <a:solidFill>
                            <a:srgbClr val="FF0000"/>
                          </a:solidFill>
                          <a:latin typeface="微軟正黑體" pitchFamily="34" charset="-120"/>
                          <a:ea typeface="微軟正黑體" pitchFamily="34" charset="-120"/>
                        </a:rPr>
                        <a:t>義務</a:t>
                      </a:r>
                      <a:r>
                        <a:rPr lang="zh-TW" altLang="en-US" sz="1800" dirty="0">
                          <a:latin typeface="微軟正黑體" pitchFamily="34" charset="-120"/>
                          <a:ea typeface="微軟正黑體" pitchFamily="34" charset="-120"/>
                        </a:rPr>
                        <a:t>：</a:t>
                      </a:r>
                      <a:endParaRPr lang="en-US" altLang="zh-TW" sz="1800" dirty="0">
                        <a:latin typeface="微軟正黑體" pitchFamily="34" charset="-120"/>
                        <a:ea typeface="微軟正黑體" pitchFamily="34" charset="-120"/>
                      </a:endParaRPr>
                    </a:p>
                  </a:txBody>
                  <a:tcPr anchor="ctr"/>
                </a:tc>
                <a:tc hMerge="1">
                  <a:txBody>
                    <a:bodyPr/>
                    <a:lstStyle/>
                    <a:p>
                      <a:endParaRPr lang="zh-TW" altLang="en-US" dirty="0"/>
                    </a:p>
                  </a:txBody>
                  <a:tcPr/>
                </a:tc>
                <a:extLst>
                  <a:ext uri="{0D108BD9-81ED-4DB2-BD59-A6C34878D82A}">
                    <a16:rowId xmlns:a16="http://schemas.microsoft.com/office/drawing/2014/main" val="10000"/>
                  </a:ext>
                </a:extLst>
              </a:tr>
              <a:tr h="416742">
                <a:tc>
                  <a:txBody>
                    <a:bodyPr/>
                    <a:lstStyle/>
                    <a:p>
                      <a:r>
                        <a:rPr lang="zh-TW" altLang="en-US" dirty="0">
                          <a:latin typeface="微軟正黑體" pitchFamily="34" charset="-120"/>
                          <a:ea typeface="微軟正黑體" pitchFamily="34" charset="-120"/>
                        </a:rPr>
                        <a:t>一、</a:t>
                      </a:r>
                    </a:p>
                  </a:txBody>
                  <a:tcPr anchor="ctr"/>
                </a:tc>
                <a:tc>
                  <a:txBody>
                    <a:bodyPr/>
                    <a:lstStyle/>
                    <a:p>
                      <a:r>
                        <a:rPr lang="zh-TW" altLang="zh-TW" sz="1800" kern="1200" dirty="0">
                          <a:solidFill>
                            <a:schemeClr val="dk1"/>
                          </a:solidFill>
                          <a:effectLst/>
                          <a:latin typeface="微軟正黑體" pitchFamily="34" charset="-120"/>
                          <a:ea typeface="微軟正黑體" pitchFamily="34" charset="-120"/>
                          <a:cs typeface="+mn-cs"/>
                        </a:rPr>
                        <a:t>遵守聘約規定，維護校譽。</a:t>
                      </a:r>
                      <a:endParaRPr lang="zh-TW" altLang="en-US" dirty="0">
                        <a:latin typeface="微軟正黑體" pitchFamily="34" charset="-120"/>
                        <a:ea typeface="微軟正黑體" pitchFamily="34" charset="-120"/>
                      </a:endParaRPr>
                    </a:p>
                  </a:txBody>
                  <a:tcPr anchor="ctr"/>
                </a:tc>
                <a:extLst>
                  <a:ext uri="{0D108BD9-81ED-4DB2-BD59-A6C34878D82A}">
                    <a16:rowId xmlns:a16="http://schemas.microsoft.com/office/drawing/2014/main" val="10001"/>
                  </a:ext>
                </a:extLst>
              </a:tr>
              <a:tr h="416742">
                <a:tc>
                  <a:txBody>
                    <a:bodyPr/>
                    <a:lstStyle/>
                    <a:p>
                      <a:r>
                        <a:rPr lang="zh-TW" altLang="en-US" dirty="0">
                          <a:latin typeface="微軟正黑體" pitchFamily="34" charset="-120"/>
                          <a:ea typeface="微軟正黑體" pitchFamily="34" charset="-120"/>
                        </a:rPr>
                        <a:t>二、</a:t>
                      </a:r>
                    </a:p>
                  </a:txBody>
                  <a:tcPr anchor="ctr"/>
                </a:tc>
                <a:tc>
                  <a:txBody>
                    <a:bodyPr/>
                    <a:lstStyle/>
                    <a:p>
                      <a:r>
                        <a:rPr lang="zh-TW" altLang="en-US" dirty="0">
                          <a:latin typeface="微軟正黑體" pitchFamily="34" charset="-120"/>
                          <a:ea typeface="微軟正黑體" pitchFamily="34" charset="-120"/>
                        </a:rPr>
                        <a:t>積極維護學生受教之權益。</a:t>
                      </a:r>
                    </a:p>
                  </a:txBody>
                  <a:tcPr anchor="ctr"/>
                </a:tc>
                <a:extLst>
                  <a:ext uri="{0D108BD9-81ED-4DB2-BD59-A6C34878D82A}">
                    <a16:rowId xmlns:a16="http://schemas.microsoft.com/office/drawing/2014/main" val="10002"/>
                  </a:ext>
                </a:extLst>
              </a:tr>
              <a:tr h="416742">
                <a:tc>
                  <a:txBody>
                    <a:bodyPr/>
                    <a:lstStyle/>
                    <a:p>
                      <a:r>
                        <a:rPr lang="zh-TW" altLang="en-US" dirty="0">
                          <a:latin typeface="微軟正黑體" pitchFamily="34" charset="-120"/>
                          <a:ea typeface="微軟正黑體" pitchFamily="34" charset="-120"/>
                        </a:rPr>
                        <a:t>三、</a:t>
                      </a:r>
                    </a:p>
                  </a:txBody>
                  <a:tcPr anchor="ctr"/>
                </a:tc>
                <a:tc>
                  <a:txBody>
                    <a:bodyPr/>
                    <a:lstStyle/>
                    <a:p>
                      <a:r>
                        <a:rPr lang="zh-TW" altLang="en-US" dirty="0">
                          <a:latin typeface="微軟正黑體" pitchFamily="34" charset="-120"/>
                          <a:ea typeface="微軟正黑體" pitchFamily="34" charset="-120"/>
                        </a:rPr>
                        <a:t>依有關法令及學校安排之課程，實施適性教學活動。</a:t>
                      </a:r>
                    </a:p>
                  </a:txBody>
                  <a:tcPr anchor="ctr"/>
                </a:tc>
                <a:extLst>
                  <a:ext uri="{0D108BD9-81ED-4DB2-BD59-A6C34878D82A}">
                    <a16:rowId xmlns:a16="http://schemas.microsoft.com/office/drawing/2014/main" val="10003"/>
                  </a:ext>
                </a:extLst>
              </a:tr>
              <a:tr h="416742">
                <a:tc>
                  <a:txBody>
                    <a:bodyPr/>
                    <a:lstStyle/>
                    <a:p>
                      <a:r>
                        <a:rPr lang="zh-TW" altLang="en-US" dirty="0">
                          <a:latin typeface="微軟正黑體" pitchFamily="34" charset="-120"/>
                          <a:ea typeface="微軟正黑體" pitchFamily="34" charset="-120"/>
                        </a:rPr>
                        <a:t>四、</a:t>
                      </a:r>
                    </a:p>
                  </a:txBody>
                  <a:tcPr anchor="ctr"/>
                </a:tc>
                <a:tc>
                  <a:txBody>
                    <a:bodyPr/>
                    <a:lstStyle/>
                    <a:p>
                      <a:r>
                        <a:rPr lang="zh-TW" altLang="en-US" dirty="0">
                          <a:latin typeface="微軟正黑體" pitchFamily="34" charset="-120"/>
                          <a:ea typeface="微軟正黑體" pitchFamily="34" charset="-120"/>
                        </a:rPr>
                        <a:t>輔導或管教學生，導引其適性發展，並培養其健全人格。</a:t>
                      </a:r>
                    </a:p>
                  </a:txBody>
                  <a:tcPr anchor="ctr"/>
                </a:tc>
                <a:extLst>
                  <a:ext uri="{0D108BD9-81ED-4DB2-BD59-A6C34878D82A}">
                    <a16:rowId xmlns:a16="http://schemas.microsoft.com/office/drawing/2014/main" val="10004"/>
                  </a:ext>
                </a:extLst>
              </a:tr>
              <a:tr h="416742">
                <a:tc>
                  <a:txBody>
                    <a:bodyPr/>
                    <a:lstStyle/>
                    <a:p>
                      <a:r>
                        <a:rPr lang="zh-TW" altLang="en-US" dirty="0">
                          <a:latin typeface="微軟正黑體" pitchFamily="34" charset="-120"/>
                          <a:ea typeface="微軟正黑體" pitchFamily="34" charset="-120"/>
                        </a:rPr>
                        <a:t>五、</a:t>
                      </a:r>
                    </a:p>
                  </a:txBody>
                  <a:tcPr anchor="ctr"/>
                </a:tc>
                <a:tc>
                  <a:txBody>
                    <a:bodyPr/>
                    <a:lstStyle/>
                    <a:p>
                      <a:r>
                        <a:rPr lang="zh-TW" altLang="en-US" dirty="0">
                          <a:latin typeface="微軟正黑體" pitchFamily="34" charset="-120"/>
                          <a:ea typeface="微軟正黑體" pitchFamily="34" charset="-120"/>
                        </a:rPr>
                        <a:t>從事與教學有關之研究、進修。</a:t>
                      </a:r>
                    </a:p>
                  </a:txBody>
                  <a:tcPr anchor="ctr"/>
                </a:tc>
                <a:extLst>
                  <a:ext uri="{0D108BD9-81ED-4DB2-BD59-A6C34878D82A}">
                    <a16:rowId xmlns:a16="http://schemas.microsoft.com/office/drawing/2014/main" val="10005"/>
                  </a:ext>
                </a:extLst>
              </a:tr>
              <a:tr h="416742">
                <a:tc>
                  <a:txBody>
                    <a:bodyPr/>
                    <a:lstStyle/>
                    <a:p>
                      <a:r>
                        <a:rPr lang="zh-TW" altLang="en-US" dirty="0">
                          <a:latin typeface="微軟正黑體" pitchFamily="34" charset="-120"/>
                          <a:ea typeface="微軟正黑體" pitchFamily="34" charset="-120"/>
                        </a:rPr>
                        <a:t>六、</a:t>
                      </a:r>
                    </a:p>
                  </a:txBody>
                  <a:tcPr anchor="ctr"/>
                </a:tc>
                <a:tc>
                  <a:txBody>
                    <a:bodyPr/>
                    <a:lstStyle/>
                    <a:p>
                      <a:r>
                        <a:rPr lang="zh-TW" altLang="en-US" dirty="0">
                          <a:latin typeface="微軟正黑體" pitchFamily="34" charset="-120"/>
                          <a:ea typeface="微軟正黑體" pitchFamily="34" charset="-120"/>
                        </a:rPr>
                        <a:t>嚴守職分，本於良知，發揚師道及專業精神。</a:t>
                      </a:r>
                    </a:p>
                  </a:txBody>
                  <a:tcPr anchor="ctr"/>
                </a:tc>
                <a:extLst>
                  <a:ext uri="{0D108BD9-81ED-4DB2-BD59-A6C34878D82A}">
                    <a16:rowId xmlns:a16="http://schemas.microsoft.com/office/drawing/2014/main" val="10006"/>
                  </a:ext>
                </a:extLst>
              </a:tr>
              <a:tr h="416742">
                <a:tc>
                  <a:txBody>
                    <a:bodyPr/>
                    <a:lstStyle/>
                    <a:p>
                      <a:r>
                        <a:rPr lang="zh-TW" altLang="en-US" dirty="0">
                          <a:latin typeface="微軟正黑體" pitchFamily="34" charset="-120"/>
                          <a:ea typeface="微軟正黑體" pitchFamily="34" charset="-120"/>
                        </a:rPr>
                        <a:t>七、</a:t>
                      </a:r>
                    </a:p>
                  </a:txBody>
                  <a:tcPr anchor="ctr">
                    <a:solidFill>
                      <a:schemeClr val="accent1">
                        <a:tint val="40000"/>
                        <a:alpha val="80000"/>
                      </a:schemeClr>
                    </a:solidFill>
                  </a:tcPr>
                </a:tc>
                <a:tc>
                  <a:txBody>
                    <a:bodyPr/>
                    <a:lstStyle/>
                    <a:p>
                      <a:r>
                        <a:rPr lang="zh-TW" altLang="en-US" dirty="0">
                          <a:latin typeface="微軟正黑體" pitchFamily="34" charset="-120"/>
                          <a:ea typeface="微軟正黑體" pitchFamily="34" charset="-120"/>
                        </a:rPr>
                        <a:t>依有關法令參與學校學術、行政工作及社會教育活動。</a:t>
                      </a:r>
                    </a:p>
                  </a:txBody>
                  <a:tcPr anchor="ctr">
                    <a:solidFill>
                      <a:schemeClr val="accent1">
                        <a:tint val="40000"/>
                        <a:alpha val="80000"/>
                      </a:schemeClr>
                    </a:solidFill>
                  </a:tcPr>
                </a:tc>
                <a:extLst>
                  <a:ext uri="{0D108BD9-81ED-4DB2-BD59-A6C34878D82A}">
                    <a16:rowId xmlns:a16="http://schemas.microsoft.com/office/drawing/2014/main" val="10007"/>
                  </a:ext>
                </a:extLst>
              </a:tr>
              <a:tr h="416742">
                <a:tc>
                  <a:txBody>
                    <a:bodyPr/>
                    <a:lstStyle/>
                    <a:p>
                      <a:r>
                        <a:rPr lang="zh-TW" altLang="en-US" dirty="0">
                          <a:latin typeface="微軟正黑體" pitchFamily="34" charset="-120"/>
                          <a:ea typeface="微軟正黑體" pitchFamily="34" charset="-120"/>
                        </a:rPr>
                        <a:t>八、</a:t>
                      </a:r>
                    </a:p>
                  </a:txBody>
                  <a:tcPr anchor="ctr">
                    <a:solidFill>
                      <a:schemeClr val="accent1">
                        <a:tint val="20000"/>
                        <a:alpha val="80000"/>
                      </a:schemeClr>
                    </a:solidFill>
                  </a:tcPr>
                </a:tc>
                <a:tc>
                  <a:txBody>
                    <a:bodyPr/>
                    <a:lstStyle/>
                    <a:p>
                      <a:r>
                        <a:rPr lang="zh-TW" altLang="en-US" dirty="0">
                          <a:latin typeface="微軟正黑體" pitchFamily="34" charset="-120"/>
                          <a:ea typeface="微軟正黑體" pitchFamily="34" charset="-120"/>
                        </a:rPr>
                        <a:t>非依法律規定不得洩漏學生個人或其家庭資料。</a:t>
                      </a:r>
                    </a:p>
                  </a:txBody>
                  <a:tcPr anchor="ctr">
                    <a:solidFill>
                      <a:schemeClr val="accent1">
                        <a:tint val="20000"/>
                        <a:alpha val="80000"/>
                      </a:schemeClr>
                    </a:solidFill>
                  </a:tcPr>
                </a:tc>
                <a:extLst>
                  <a:ext uri="{0D108BD9-81ED-4DB2-BD59-A6C34878D82A}">
                    <a16:rowId xmlns:a16="http://schemas.microsoft.com/office/drawing/2014/main" val="10008"/>
                  </a:ext>
                </a:extLst>
              </a:tr>
              <a:tr h="416742">
                <a:tc>
                  <a:txBody>
                    <a:bodyPr/>
                    <a:lstStyle/>
                    <a:p>
                      <a:r>
                        <a:rPr lang="zh-TW" altLang="en-US" dirty="0">
                          <a:latin typeface="微軟正黑體" pitchFamily="34" charset="-120"/>
                          <a:ea typeface="微軟正黑體" pitchFamily="34" charset="-120"/>
                        </a:rPr>
                        <a:t>九、</a:t>
                      </a:r>
                    </a:p>
                  </a:txBody>
                  <a:tcPr anchor="ctr">
                    <a:solidFill>
                      <a:schemeClr val="accent1">
                        <a:tint val="40000"/>
                        <a:alpha val="60000"/>
                      </a:schemeClr>
                    </a:solidFill>
                  </a:tcPr>
                </a:tc>
                <a:tc>
                  <a:txBody>
                    <a:bodyPr/>
                    <a:lstStyle/>
                    <a:p>
                      <a:r>
                        <a:rPr lang="zh-TW" altLang="en-US" dirty="0">
                          <a:latin typeface="微軟正黑體" pitchFamily="34" charset="-120"/>
                          <a:ea typeface="微軟正黑體" pitchFamily="34" charset="-120"/>
                        </a:rPr>
                        <a:t>擔任導師。</a:t>
                      </a:r>
                    </a:p>
                  </a:txBody>
                  <a:tcPr anchor="ctr">
                    <a:solidFill>
                      <a:schemeClr val="accent1">
                        <a:tint val="40000"/>
                        <a:alpha val="60000"/>
                      </a:schemeClr>
                    </a:solidFill>
                  </a:tcPr>
                </a:tc>
                <a:extLst>
                  <a:ext uri="{0D108BD9-81ED-4DB2-BD59-A6C34878D82A}">
                    <a16:rowId xmlns:a16="http://schemas.microsoft.com/office/drawing/2014/main" val="10009"/>
                  </a:ext>
                </a:extLst>
              </a:tr>
              <a:tr h="416742">
                <a:tc>
                  <a:txBody>
                    <a:bodyPr/>
                    <a:lstStyle/>
                    <a:p>
                      <a:r>
                        <a:rPr lang="zh-TW" altLang="en-US" dirty="0">
                          <a:latin typeface="微軟正黑體" pitchFamily="34" charset="-120"/>
                          <a:ea typeface="微軟正黑體" pitchFamily="34" charset="-120"/>
                        </a:rPr>
                        <a:t>十、</a:t>
                      </a:r>
                    </a:p>
                  </a:txBody>
                  <a:tcPr anchor="ctr">
                    <a:solidFill>
                      <a:srgbClr val="E4EDF8">
                        <a:alpha val="60000"/>
                      </a:srgbClr>
                    </a:solidFill>
                  </a:tcPr>
                </a:tc>
                <a:tc>
                  <a:txBody>
                    <a:bodyPr/>
                    <a:lstStyle/>
                    <a:p>
                      <a:r>
                        <a:rPr lang="zh-TW" altLang="en-US" dirty="0">
                          <a:latin typeface="微軟正黑體" pitchFamily="34" charset="-120"/>
                          <a:ea typeface="微軟正黑體" pitchFamily="34" charset="-120"/>
                        </a:rPr>
                        <a:t>其他依本法或其他法律規定應盡之義務。</a:t>
                      </a:r>
                    </a:p>
                  </a:txBody>
                  <a:tcPr anchor="ctr">
                    <a:solidFill>
                      <a:srgbClr val="E4EDF8">
                        <a:alpha val="60000"/>
                      </a:srgbClr>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159635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3600" dirty="0">
                <a:solidFill>
                  <a:prstClr val="black"/>
                </a:solidFill>
                <a:latin typeface="標楷體" pitchFamily="65" charset="-120"/>
                <a:ea typeface="標楷體" pitchFamily="65" charset="-120"/>
              </a:rPr>
              <a:t>  </a:t>
            </a:r>
            <a:r>
              <a:rPr lang="zh-TW" altLang="en-US" sz="3600" dirty="0">
                <a:solidFill>
                  <a:prstClr val="black"/>
                </a:solidFill>
                <a:latin typeface="微軟正黑體" pitchFamily="34" charset="-120"/>
                <a:ea typeface="微軟正黑體" pitchFamily="34" charset="-120"/>
              </a:rPr>
              <a:t>教育人員任用條例</a:t>
            </a:r>
            <a:r>
              <a:rPr lang="zh-TW" altLang="zh-TW" sz="3600" dirty="0">
                <a:solidFill>
                  <a:prstClr val="black"/>
                </a:solidFill>
                <a:latin typeface="微軟正黑體" pitchFamily="34" charset="-120"/>
                <a:ea typeface="微軟正黑體" pitchFamily="34" charset="-120"/>
              </a:rPr>
              <a:t>第</a:t>
            </a:r>
            <a:r>
              <a:rPr lang="en-US" altLang="zh-TW" sz="3600" dirty="0">
                <a:solidFill>
                  <a:prstClr val="black"/>
                </a:solidFill>
                <a:latin typeface="微軟正黑體" pitchFamily="34" charset="-120"/>
                <a:ea typeface="微軟正黑體" pitchFamily="34" charset="-120"/>
              </a:rPr>
              <a:t>31</a:t>
            </a:r>
            <a:r>
              <a:rPr lang="zh-TW" altLang="zh-TW" sz="3600" dirty="0">
                <a:solidFill>
                  <a:prstClr val="black"/>
                </a:solidFill>
                <a:latin typeface="微軟正黑體" pitchFamily="34" charset="-120"/>
                <a:ea typeface="微軟正黑體" pitchFamily="34" charset="-120"/>
              </a:rPr>
              <a:t>條</a:t>
            </a:r>
            <a:endParaRPr lang="zh-TW" altLang="en-US" dirty="0">
              <a:latin typeface="微軟正黑體" pitchFamily="34" charset="-120"/>
              <a:ea typeface="微軟正黑體" pitchFamily="34"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3699744644"/>
              </p:ext>
            </p:extLst>
          </p:nvPr>
        </p:nvGraphicFramePr>
        <p:xfrm>
          <a:off x="576908" y="1124745"/>
          <a:ext cx="8208912" cy="5605263"/>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20000"/>
                    </a:ext>
                  </a:extLst>
                </a:gridCol>
                <a:gridCol w="7632848">
                  <a:extLst>
                    <a:ext uri="{9D8B030D-6E8A-4147-A177-3AD203B41FA5}">
                      <a16:colId xmlns:a16="http://schemas.microsoft.com/office/drawing/2014/main" val="20001"/>
                    </a:ext>
                  </a:extLst>
                </a:gridCol>
              </a:tblGrid>
              <a:tr h="71339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800" dirty="0">
                          <a:latin typeface="微軟正黑體" pitchFamily="34" charset="-120"/>
                          <a:ea typeface="微軟正黑體" pitchFamily="34" charset="-120"/>
                        </a:rPr>
                        <a:t>具有下列情事之一者，不得為教育人員；其已任用者，應報請主管教育行政機關核准後，予以</a:t>
                      </a:r>
                      <a:r>
                        <a:rPr lang="zh-TW" altLang="en-US" sz="1800" dirty="0">
                          <a:solidFill>
                            <a:srgbClr val="FF0000"/>
                          </a:solidFill>
                          <a:latin typeface="微軟正黑體" pitchFamily="34" charset="-120"/>
                          <a:ea typeface="微軟正黑體" pitchFamily="34" charset="-120"/>
                        </a:rPr>
                        <a:t>解聘或免職</a:t>
                      </a:r>
                      <a:r>
                        <a:rPr lang="zh-TW" altLang="en-US" sz="1800" dirty="0">
                          <a:latin typeface="微軟正黑體" pitchFamily="34" charset="-120"/>
                          <a:ea typeface="微軟正黑體" pitchFamily="34" charset="-120"/>
                        </a:rPr>
                        <a:t>：</a:t>
                      </a:r>
                      <a:endParaRPr lang="en-US" altLang="zh-TW" sz="1800" dirty="0">
                        <a:latin typeface="微軟正黑體" pitchFamily="34" charset="-120"/>
                        <a:ea typeface="微軟正黑體" pitchFamily="34" charset="-120"/>
                      </a:endParaRPr>
                    </a:p>
                  </a:txBody>
                  <a:tcPr anchor="ctr"/>
                </a:tc>
                <a:tc hMerge="1">
                  <a:txBody>
                    <a:bodyPr/>
                    <a:lstStyle/>
                    <a:p>
                      <a:endParaRPr lang="zh-TW" altLang="en-US" dirty="0"/>
                    </a:p>
                  </a:txBody>
                  <a:tcPr/>
                </a:tc>
                <a:extLst>
                  <a:ext uri="{0D108BD9-81ED-4DB2-BD59-A6C34878D82A}">
                    <a16:rowId xmlns:a16="http://schemas.microsoft.com/office/drawing/2014/main" val="10000"/>
                  </a:ext>
                </a:extLst>
              </a:tr>
              <a:tr h="339713">
                <a:tc>
                  <a:txBody>
                    <a:bodyPr/>
                    <a:lstStyle/>
                    <a:p>
                      <a:r>
                        <a:rPr lang="zh-TW" altLang="en-US" sz="1400" dirty="0">
                          <a:latin typeface="微軟正黑體" pitchFamily="34" charset="-120"/>
                          <a:ea typeface="微軟正黑體" pitchFamily="34" charset="-120"/>
                        </a:rPr>
                        <a:t>一、</a:t>
                      </a:r>
                    </a:p>
                  </a:txBody>
                  <a:tcPr anchor="ctr"/>
                </a:tc>
                <a:tc>
                  <a:txBody>
                    <a:bodyPr/>
                    <a:lstStyle/>
                    <a:p>
                      <a:r>
                        <a:rPr lang="zh-TW" altLang="en-US" sz="1400" dirty="0">
                          <a:latin typeface="微軟正黑體" pitchFamily="34" charset="-120"/>
                          <a:ea typeface="微軟正黑體" pitchFamily="34" charset="-120"/>
                        </a:rPr>
                        <a:t>曾犯內亂、外患罪，經有罪判決確定或通緝有案尚未結案。</a:t>
                      </a:r>
                    </a:p>
                  </a:txBody>
                  <a:tcPr anchor="ctr"/>
                </a:tc>
                <a:extLst>
                  <a:ext uri="{0D108BD9-81ED-4DB2-BD59-A6C34878D82A}">
                    <a16:rowId xmlns:a16="http://schemas.microsoft.com/office/drawing/2014/main" val="10001"/>
                  </a:ext>
                </a:extLst>
              </a:tr>
              <a:tr h="339713">
                <a:tc>
                  <a:txBody>
                    <a:bodyPr/>
                    <a:lstStyle/>
                    <a:p>
                      <a:r>
                        <a:rPr lang="zh-TW" altLang="en-US" sz="1400" dirty="0">
                          <a:latin typeface="微軟正黑體" pitchFamily="34" charset="-120"/>
                          <a:ea typeface="微軟正黑體" pitchFamily="34" charset="-120"/>
                        </a:rPr>
                        <a:t>二、</a:t>
                      </a:r>
                    </a:p>
                  </a:txBody>
                  <a:tcPr anchor="ctr"/>
                </a:tc>
                <a:tc>
                  <a:txBody>
                    <a:bodyPr/>
                    <a:lstStyle/>
                    <a:p>
                      <a:r>
                        <a:rPr lang="zh-TW" altLang="en-US" sz="1400" dirty="0">
                          <a:latin typeface="微軟正黑體" pitchFamily="34" charset="-120"/>
                          <a:ea typeface="微軟正黑體" pitchFamily="34" charset="-120"/>
                        </a:rPr>
                        <a:t>曾服公務，因貪污瀆職經有罪判決確定或通緝有案尚未結案。</a:t>
                      </a:r>
                    </a:p>
                  </a:txBody>
                  <a:tcPr anchor="ctr"/>
                </a:tc>
                <a:extLst>
                  <a:ext uri="{0D108BD9-81ED-4DB2-BD59-A6C34878D82A}">
                    <a16:rowId xmlns:a16="http://schemas.microsoft.com/office/drawing/2014/main" val="10002"/>
                  </a:ext>
                </a:extLst>
              </a:tr>
              <a:tr h="339713">
                <a:tc>
                  <a:txBody>
                    <a:bodyPr/>
                    <a:lstStyle/>
                    <a:p>
                      <a:r>
                        <a:rPr lang="zh-TW" altLang="en-US" sz="1400" dirty="0">
                          <a:latin typeface="微軟正黑體" pitchFamily="34" charset="-120"/>
                          <a:ea typeface="微軟正黑體" pitchFamily="34" charset="-120"/>
                        </a:rPr>
                        <a:t>三、</a:t>
                      </a:r>
                    </a:p>
                  </a:txBody>
                  <a:tcPr anchor="ctr"/>
                </a:tc>
                <a:tc>
                  <a:txBody>
                    <a:bodyPr/>
                    <a:lstStyle/>
                    <a:p>
                      <a:r>
                        <a:rPr lang="zh-TW" altLang="en-US" sz="1400" dirty="0">
                          <a:latin typeface="微軟正黑體" pitchFamily="34" charset="-120"/>
                          <a:ea typeface="微軟正黑體" pitchFamily="34" charset="-120"/>
                        </a:rPr>
                        <a:t>曾犯性侵害犯罪防治法第二條第一項所定之罪，經有罪判決確定。</a:t>
                      </a:r>
                    </a:p>
                  </a:txBody>
                  <a:tcPr anchor="ctr"/>
                </a:tc>
                <a:extLst>
                  <a:ext uri="{0D108BD9-81ED-4DB2-BD59-A6C34878D82A}">
                    <a16:rowId xmlns:a16="http://schemas.microsoft.com/office/drawing/2014/main" val="10003"/>
                  </a:ext>
                </a:extLst>
              </a:tr>
              <a:tr h="339713">
                <a:tc>
                  <a:txBody>
                    <a:bodyPr/>
                    <a:lstStyle/>
                    <a:p>
                      <a:r>
                        <a:rPr lang="zh-TW" altLang="en-US" sz="1400" dirty="0">
                          <a:latin typeface="微軟正黑體" pitchFamily="34" charset="-120"/>
                          <a:ea typeface="微軟正黑體" pitchFamily="34" charset="-120"/>
                        </a:rPr>
                        <a:t>四、</a:t>
                      </a:r>
                    </a:p>
                  </a:txBody>
                  <a:tcPr anchor="ctr"/>
                </a:tc>
                <a:tc>
                  <a:txBody>
                    <a:bodyPr/>
                    <a:lstStyle/>
                    <a:p>
                      <a:r>
                        <a:rPr lang="zh-TW" altLang="en-US" sz="1400" dirty="0">
                          <a:latin typeface="微軟正黑體" pitchFamily="34" charset="-120"/>
                          <a:ea typeface="微軟正黑體" pitchFamily="34" charset="-120"/>
                        </a:rPr>
                        <a:t>依法停止任用，或受休職處分尚未期滿，或因案停止職務，其原因尚未消滅。</a:t>
                      </a:r>
                    </a:p>
                  </a:txBody>
                  <a:tcPr anchor="ctr"/>
                </a:tc>
                <a:extLst>
                  <a:ext uri="{0D108BD9-81ED-4DB2-BD59-A6C34878D82A}">
                    <a16:rowId xmlns:a16="http://schemas.microsoft.com/office/drawing/2014/main" val="10004"/>
                  </a:ext>
                </a:extLst>
              </a:tr>
              <a:tr h="339713">
                <a:tc>
                  <a:txBody>
                    <a:bodyPr/>
                    <a:lstStyle/>
                    <a:p>
                      <a:r>
                        <a:rPr lang="zh-TW" altLang="en-US" sz="1400" dirty="0">
                          <a:latin typeface="微軟正黑體" pitchFamily="34" charset="-120"/>
                          <a:ea typeface="微軟正黑體" pitchFamily="34" charset="-120"/>
                        </a:rPr>
                        <a:t>五、</a:t>
                      </a:r>
                    </a:p>
                  </a:txBody>
                  <a:tcPr anchor="ctr"/>
                </a:tc>
                <a:tc>
                  <a:txBody>
                    <a:bodyPr/>
                    <a:lstStyle/>
                    <a:p>
                      <a:r>
                        <a:rPr lang="zh-TW" altLang="en-US" sz="1400" dirty="0">
                          <a:latin typeface="微軟正黑體" pitchFamily="34" charset="-120"/>
                          <a:ea typeface="微軟正黑體" pitchFamily="34" charset="-120"/>
                        </a:rPr>
                        <a:t>褫奪公權尚未復權。</a:t>
                      </a:r>
                    </a:p>
                  </a:txBody>
                  <a:tcPr anchor="ctr"/>
                </a:tc>
                <a:extLst>
                  <a:ext uri="{0D108BD9-81ED-4DB2-BD59-A6C34878D82A}">
                    <a16:rowId xmlns:a16="http://schemas.microsoft.com/office/drawing/2014/main" val="10005"/>
                  </a:ext>
                </a:extLst>
              </a:tr>
              <a:tr h="339713">
                <a:tc>
                  <a:txBody>
                    <a:bodyPr/>
                    <a:lstStyle/>
                    <a:p>
                      <a:r>
                        <a:rPr lang="zh-TW" altLang="en-US" sz="1400" dirty="0">
                          <a:latin typeface="微軟正黑體" pitchFamily="34" charset="-120"/>
                          <a:ea typeface="微軟正黑體" pitchFamily="34" charset="-120"/>
                        </a:rPr>
                        <a:t>六、</a:t>
                      </a:r>
                    </a:p>
                  </a:txBody>
                  <a:tcPr anchor="ctr"/>
                </a:tc>
                <a:tc>
                  <a:txBody>
                    <a:bodyPr/>
                    <a:lstStyle/>
                    <a:p>
                      <a:r>
                        <a:rPr lang="zh-TW" altLang="en-US" sz="1400" dirty="0">
                          <a:latin typeface="微軟正黑體" pitchFamily="34" charset="-120"/>
                          <a:ea typeface="微軟正黑體" pitchFamily="34" charset="-120"/>
                        </a:rPr>
                        <a:t>受監護或輔助宣告尚未撤銷。</a:t>
                      </a:r>
                    </a:p>
                  </a:txBody>
                  <a:tcPr anchor="ctr"/>
                </a:tc>
                <a:extLst>
                  <a:ext uri="{0D108BD9-81ED-4DB2-BD59-A6C34878D82A}">
                    <a16:rowId xmlns:a16="http://schemas.microsoft.com/office/drawing/2014/main" val="10006"/>
                  </a:ext>
                </a:extLst>
              </a:tr>
              <a:tr h="339713">
                <a:tc>
                  <a:txBody>
                    <a:bodyPr/>
                    <a:lstStyle/>
                    <a:p>
                      <a:r>
                        <a:rPr lang="zh-TW" altLang="en-US" sz="1400" dirty="0">
                          <a:latin typeface="微軟正黑體" pitchFamily="34" charset="-120"/>
                          <a:ea typeface="微軟正黑體" pitchFamily="34" charset="-120"/>
                        </a:rPr>
                        <a:t>七、</a:t>
                      </a:r>
                    </a:p>
                  </a:txBody>
                  <a:tcPr anchor="ctr">
                    <a:solidFill>
                      <a:schemeClr val="accent1">
                        <a:tint val="40000"/>
                        <a:alpha val="80000"/>
                      </a:schemeClr>
                    </a:solidFill>
                  </a:tcPr>
                </a:tc>
                <a:tc>
                  <a:txBody>
                    <a:bodyPr/>
                    <a:lstStyle/>
                    <a:p>
                      <a:r>
                        <a:rPr lang="zh-TW" altLang="en-US" sz="1400" dirty="0">
                          <a:latin typeface="微軟正黑體" pitchFamily="34" charset="-120"/>
                          <a:ea typeface="微軟正黑體" pitchFamily="34" charset="-120"/>
                        </a:rPr>
                        <a:t>經合格醫師證明有精神病尚未痊癒。</a:t>
                      </a:r>
                    </a:p>
                  </a:txBody>
                  <a:tcPr anchor="ctr">
                    <a:solidFill>
                      <a:schemeClr val="accent1">
                        <a:tint val="40000"/>
                        <a:alpha val="80000"/>
                      </a:schemeClr>
                    </a:solidFill>
                  </a:tcPr>
                </a:tc>
                <a:extLst>
                  <a:ext uri="{0D108BD9-81ED-4DB2-BD59-A6C34878D82A}">
                    <a16:rowId xmlns:a16="http://schemas.microsoft.com/office/drawing/2014/main" val="10007"/>
                  </a:ext>
                </a:extLst>
              </a:tr>
              <a:tr h="339713">
                <a:tc>
                  <a:txBody>
                    <a:bodyPr/>
                    <a:lstStyle/>
                    <a:p>
                      <a:r>
                        <a:rPr lang="zh-TW" altLang="en-US" sz="1400" dirty="0">
                          <a:latin typeface="微軟正黑體" pitchFamily="34" charset="-120"/>
                          <a:ea typeface="微軟正黑體" pitchFamily="34" charset="-120"/>
                        </a:rPr>
                        <a:t>八、</a:t>
                      </a:r>
                    </a:p>
                  </a:txBody>
                  <a:tcPr anchor="ctr">
                    <a:solidFill>
                      <a:schemeClr val="accent1">
                        <a:tint val="20000"/>
                        <a:alpha val="80000"/>
                      </a:schemeClr>
                    </a:solidFill>
                  </a:tcPr>
                </a:tc>
                <a:tc>
                  <a:txBody>
                    <a:bodyPr/>
                    <a:lstStyle/>
                    <a:p>
                      <a:r>
                        <a:rPr lang="zh-TW" altLang="en-US" sz="1400" dirty="0">
                          <a:latin typeface="微軟正黑體" pitchFamily="34" charset="-120"/>
                          <a:ea typeface="微軟正黑體" pitchFamily="34" charset="-120"/>
                        </a:rPr>
                        <a:t>經學校性別平等教育委員會或依法組成之相關委員會調查確認有性侵害行為屬實。</a:t>
                      </a:r>
                    </a:p>
                  </a:txBody>
                  <a:tcPr anchor="ctr">
                    <a:solidFill>
                      <a:schemeClr val="accent1">
                        <a:tint val="20000"/>
                        <a:alpha val="80000"/>
                      </a:schemeClr>
                    </a:solidFill>
                  </a:tcPr>
                </a:tc>
                <a:extLst>
                  <a:ext uri="{0D108BD9-81ED-4DB2-BD59-A6C34878D82A}">
                    <a16:rowId xmlns:a16="http://schemas.microsoft.com/office/drawing/2014/main" val="10008"/>
                  </a:ext>
                </a:extLst>
              </a:tr>
              <a:tr h="577512">
                <a:tc>
                  <a:txBody>
                    <a:bodyPr/>
                    <a:lstStyle/>
                    <a:p>
                      <a:r>
                        <a:rPr lang="zh-TW" altLang="en-US" sz="1400" dirty="0">
                          <a:latin typeface="微軟正黑體" pitchFamily="34" charset="-120"/>
                          <a:ea typeface="微軟正黑體" pitchFamily="34" charset="-120"/>
                        </a:rPr>
                        <a:t>九、</a:t>
                      </a:r>
                    </a:p>
                  </a:txBody>
                  <a:tcPr anchor="ctr">
                    <a:solidFill>
                      <a:schemeClr val="accent1">
                        <a:tint val="40000"/>
                        <a:alpha val="60000"/>
                      </a:schemeClr>
                    </a:solidFill>
                  </a:tcPr>
                </a:tc>
                <a:tc>
                  <a:txBody>
                    <a:bodyPr/>
                    <a:lstStyle/>
                    <a:p>
                      <a:r>
                        <a:rPr lang="zh-TW" altLang="en-US" sz="1400" dirty="0">
                          <a:latin typeface="微軟正黑體" pitchFamily="34" charset="-120"/>
                          <a:ea typeface="微軟正黑體" pitchFamily="34" charset="-120"/>
                        </a:rPr>
                        <a:t>經學校性別平等教育委員會或依法組成之相關委員會調查確認有性騷擾或性霸凌行為，且情節重大。</a:t>
                      </a:r>
                    </a:p>
                  </a:txBody>
                  <a:tcPr anchor="ctr">
                    <a:solidFill>
                      <a:schemeClr val="accent1">
                        <a:tint val="40000"/>
                        <a:alpha val="60000"/>
                      </a:schemeClr>
                    </a:solidFill>
                  </a:tcPr>
                </a:tc>
                <a:extLst>
                  <a:ext uri="{0D108BD9-81ED-4DB2-BD59-A6C34878D82A}">
                    <a16:rowId xmlns:a16="http://schemas.microsoft.com/office/drawing/2014/main" val="10009"/>
                  </a:ext>
                </a:extLst>
              </a:tr>
              <a:tr h="577512">
                <a:tc>
                  <a:txBody>
                    <a:bodyPr/>
                    <a:lstStyle/>
                    <a:p>
                      <a:r>
                        <a:rPr lang="zh-TW" altLang="en-US" sz="1400" dirty="0">
                          <a:latin typeface="微軟正黑體" pitchFamily="34" charset="-120"/>
                          <a:ea typeface="微軟正黑體" pitchFamily="34" charset="-120"/>
                        </a:rPr>
                        <a:t>十、</a:t>
                      </a:r>
                    </a:p>
                  </a:txBody>
                  <a:tcPr anchor="ctr">
                    <a:solidFill>
                      <a:srgbClr val="E4EDF8">
                        <a:alpha val="60000"/>
                      </a:srgbClr>
                    </a:solidFill>
                  </a:tcPr>
                </a:tc>
                <a:tc>
                  <a:txBody>
                    <a:bodyPr/>
                    <a:lstStyle/>
                    <a:p>
                      <a:r>
                        <a:rPr lang="zh-TW" altLang="en-US" sz="1400" dirty="0">
                          <a:latin typeface="微軟正黑體" pitchFamily="34" charset="-120"/>
                          <a:ea typeface="微軟正黑體" pitchFamily="34" charset="-120"/>
                        </a:rPr>
                        <a:t>知悉服務學校發生疑似校園性侵害事件，未依性別平等教育法規定通報，致再度發生校園性侵害事件；或偽造、變造、湮滅或隱匿他人所犯校園性侵害事件之證據，經有關機關查證屬實。</a:t>
                      </a:r>
                    </a:p>
                  </a:txBody>
                  <a:tcPr anchor="ctr">
                    <a:solidFill>
                      <a:srgbClr val="E4EDF8">
                        <a:alpha val="60000"/>
                      </a:srgbClr>
                    </a:solidFill>
                  </a:tcPr>
                </a:tc>
                <a:extLst>
                  <a:ext uri="{0D108BD9-81ED-4DB2-BD59-A6C34878D82A}">
                    <a16:rowId xmlns:a16="http://schemas.microsoft.com/office/drawing/2014/main" val="10010"/>
                  </a:ext>
                </a:extLst>
              </a:tr>
              <a:tr h="339713">
                <a:tc>
                  <a:txBody>
                    <a:bodyPr/>
                    <a:lstStyle/>
                    <a:p>
                      <a:r>
                        <a:rPr lang="zh-TW" altLang="en-US" sz="1400" dirty="0">
                          <a:latin typeface="微軟正黑體" pitchFamily="34" charset="-120"/>
                          <a:ea typeface="微軟正黑體" pitchFamily="34" charset="-120"/>
                        </a:rPr>
                        <a:t>十一、</a:t>
                      </a:r>
                    </a:p>
                  </a:txBody>
                  <a:tcPr anchor="ctr">
                    <a:solidFill>
                      <a:schemeClr val="tx2">
                        <a:lumMod val="20000"/>
                        <a:lumOff val="80000"/>
                        <a:alpha val="60000"/>
                      </a:schemeClr>
                    </a:solidFill>
                  </a:tcPr>
                </a:tc>
                <a:tc>
                  <a:txBody>
                    <a:bodyPr/>
                    <a:lstStyle/>
                    <a:p>
                      <a:r>
                        <a:rPr lang="zh-TW" altLang="en-US" sz="1400" dirty="0">
                          <a:latin typeface="微軟正黑體" pitchFamily="34" charset="-120"/>
                          <a:ea typeface="微軟正黑體" pitchFamily="34" charset="-120"/>
                        </a:rPr>
                        <a:t>偽造、變造或湮滅他人所犯校園毒品危害事件之證據，經有關機關查證屬實。</a:t>
                      </a:r>
                    </a:p>
                  </a:txBody>
                  <a:tcPr anchor="ctr">
                    <a:solidFill>
                      <a:schemeClr val="tx2">
                        <a:lumMod val="20000"/>
                        <a:lumOff val="80000"/>
                        <a:alpha val="60000"/>
                      </a:schemeClr>
                    </a:solidFill>
                  </a:tcPr>
                </a:tc>
                <a:extLst>
                  <a:ext uri="{0D108BD9-81ED-4DB2-BD59-A6C34878D82A}">
                    <a16:rowId xmlns:a16="http://schemas.microsoft.com/office/drawing/2014/main" val="10011"/>
                  </a:ext>
                </a:extLst>
              </a:tr>
              <a:tr h="339713">
                <a:tc>
                  <a:txBody>
                    <a:bodyPr/>
                    <a:lstStyle/>
                    <a:p>
                      <a:r>
                        <a:rPr lang="zh-TW" altLang="en-US" sz="1400" dirty="0">
                          <a:latin typeface="微軟正黑體" pitchFamily="34" charset="-120"/>
                          <a:ea typeface="微軟正黑體" pitchFamily="34" charset="-120"/>
                        </a:rPr>
                        <a:t>十二、</a:t>
                      </a:r>
                    </a:p>
                  </a:txBody>
                  <a:tcPr anchor="ctr">
                    <a:solidFill>
                      <a:srgbClr val="E4EDF8">
                        <a:alpha val="60000"/>
                      </a:srgbClr>
                    </a:solidFill>
                  </a:tcPr>
                </a:tc>
                <a:tc>
                  <a:txBody>
                    <a:bodyPr/>
                    <a:lstStyle/>
                    <a:p>
                      <a:r>
                        <a:rPr lang="zh-TW" altLang="en-US" sz="1400" dirty="0">
                          <a:latin typeface="微軟正黑體" pitchFamily="34" charset="-120"/>
                          <a:ea typeface="微軟正黑體" pitchFamily="34" charset="-120"/>
                        </a:rPr>
                        <a:t>體罰或霸凌學生，造成其身心嚴重侵害。</a:t>
                      </a:r>
                    </a:p>
                  </a:txBody>
                  <a:tcPr anchor="ctr">
                    <a:solidFill>
                      <a:srgbClr val="E4EDF8">
                        <a:alpha val="60000"/>
                      </a:srgbClr>
                    </a:solidFill>
                  </a:tcPr>
                </a:tc>
                <a:extLst>
                  <a:ext uri="{0D108BD9-81ED-4DB2-BD59-A6C34878D82A}">
                    <a16:rowId xmlns:a16="http://schemas.microsoft.com/office/drawing/2014/main" val="10012"/>
                  </a:ext>
                </a:extLst>
              </a:tr>
              <a:tr h="339713">
                <a:tc>
                  <a:txBody>
                    <a:bodyPr/>
                    <a:lstStyle/>
                    <a:p>
                      <a:r>
                        <a:rPr lang="zh-TW" altLang="en-US" sz="1400" dirty="0">
                          <a:latin typeface="微軟正黑體" pitchFamily="34" charset="-120"/>
                          <a:ea typeface="微軟正黑體" pitchFamily="34" charset="-120"/>
                        </a:rPr>
                        <a:t>十三、</a:t>
                      </a:r>
                    </a:p>
                  </a:txBody>
                  <a:tcPr anchor="ctr">
                    <a:solidFill>
                      <a:schemeClr val="tx2">
                        <a:lumMod val="20000"/>
                        <a:lumOff val="80000"/>
                        <a:alpha val="60000"/>
                      </a:schemeClr>
                    </a:solidFill>
                  </a:tcPr>
                </a:tc>
                <a:tc>
                  <a:txBody>
                    <a:bodyPr/>
                    <a:lstStyle/>
                    <a:p>
                      <a:r>
                        <a:rPr lang="zh-TW" altLang="en-US" sz="1400" dirty="0">
                          <a:latin typeface="微軟正黑體" pitchFamily="34" charset="-120"/>
                          <a:ea typeface="微軟正黑體" pitchFamily="34" charset="-120"/>
                        </a:rPr>
                        <a:t>行為違反相關法令，經有關機關查證屬實。</a:t>
                      </a:r>
                    </a:p>
                  </a:txBody>
                  <a:tcPr anchor="ctr">
                    <a:solidFill>
                      <a:schemeClr val="tx2">
                        <a:lumMod val="20000"/>
                        <a:lumOff val="80000"/>
                        <a:alpha val="60000"/>
                      </a:schemeClr>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408696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標題 1"/>
          <p:cNvSpPr>
            <a:spLocks noGrp="1"/>
          </p:cNvSpPr>
          <p:nvPr>
            <p:ph type="title"/>
          </p:nvPr>
        </p:nvSpPr>
        <p:spPr/>
        <p:txBody>
          <a:bodyPr/>
          <a:lstStyle/>
          <a:p>
            <a:r>
              <a:rPr lang="zh-TW" altLang="en-US" b="1" dirty="0">
                <a:latin typeface="微軟正黑體" panose="020B0604030504040204" pitchFamily="34" charset="-120"/>
                <a:ea typeface="微軟正黑體" panose="020B0604030504040204" pitchFamily="34" charset="-120"/>
              </a:rPr>
              <a:t>師生倫理性平事件注意事項</a:t>
            </a:r>
          </a:p>
        </p:txBody>
      </p:sp>
      <p:sp>
        <p:nvSpPr>
          <p:cNvPr id="3" name="內容版面配置區 2"/>
          <p:cNvSpPr>
            <a:spLocks noGrp="1"/>
          </p:cNvSpPr>
          <p:nvPr>
            <p:ph idx="1"/>
          </p:nvPr>
        </p:nvSpPr>
        <p:spPr/>
        <p:txBody>
          <a:bodyPr>
            <a:noAutofit/>
          </a:bodyPr>
          <a:lstStyle/>
          <a:p>
            <a:pPr>
              <a:lnSpc>
                <a:spcPct val="120000"/>
              </a:lnSpc>
              <a:defRPr/>
            </a:pPr>
            <a:r>
              <a:rPr lang="zh-TW" altLang="en-US" sz="2000" dirty="0">
                <a:latin typeface="微軟正黑體" panose="020B0604030504040204" pitchFamily="34" charset="-120"/>
                <a:ea typeface="微軟正黑體" panose="020B0604030504040204" pitchFamily="34" charset="-120"/>
              </a:rPr>
              <a:t>校長或教職員工與未成年學生，在與性或性別有關之人際互動上，不得發展以性行為或情感為基礎等有違專業倫理之關係</a:t>
            </a:r>
            <a:endParaRPr lang="en-US" altLang="zh-TW" sz="2000" dirty="0">
              <a:latin typeface="微軟正黑體" panose="020B0604030504040204" pitchFamily="34" charset="-120"/>
              <a:ea typeface="微軟正黑體" panose="020B0604030504040204" pitchFamily="34" charset="-120"/>
            </a:endParaRPr>
          </a:p>
          <a:p>
            <a:pPr>
              <a:lnSpc>
                <a:spcPct val="120000"/>
              </a:lnSpc>
              <a:defRPr/>
            </a:pPr>
            <a:r>
              <a:rPr lang="zh-TW" altLang="en-US" sz="2000" dirty="0">
                <a:latin typeface="微軟正黑體" panose="020B0604030504040204" pitchFamily="34" charset="-120"/>
                <a:ea typeface="微軟正黑體" panose="020B0604030504040204" pitchFamily="34" charset="-120"/>
              </a:rPr>
              <a:t>校長或教職員工於執行教學、指導、訓練、評鑑、管理、輔導或提供學生工作機會而有地位、知識、年齡、體力、身分、族群、或資源之不對等權勢關係時，與成年學生</a:t>
            </a:r>
            <a:r>
              <a:rPr lang="zh-TW" altLang="en-US" sz="2000" u="sng" dirty="0">
                <a:solidFill>
                  <a:srgbClr val="FF0000"/>
                </a:solidFill>
                <a:latin typeface="微軟正黑體" panose="020B0604030504040204" pitchFamily="34" charset="-120"/>
                <a:ea typeface="微軟正黑體" panose="020B0604030504040204" pitchFamily="34" charset="-120"/>
              </a:rPr>
              <a:t>在與性或性別有關之人際互動上，不得發展以性行為或情感為基礎等有違專業倫理之關係</a:t>
            </a:r>
            <a:endParaRPr lang="zh-TW" altLang="en-US" sz="2000" dirty="0">
              <a:latin typeface="微軟正黑體" panose="020B0604030504040204" pitchFamily="34" charset="-120"/>
              <a:ea typeface="微軟正黑體" panose="020B0604030504040204" pitchFamily="34" charset="-120"/>
            </a:endParaRPr>
          </a:p>
          <a:p>
            <a:pPr>
              <a:lnSpc>
                <a:spcPct val="120000"/>
              </a:lnSpc>
              <a:defRPr/>
            </a:pPr>
            <a:r>
              <a:rPr lang="zh-TW" altLang="en-US" sz="2000" dirty="0">
                <a:latin typeface="微軟正黑體" panose="020B0604030504040204" pitchFamily="34" charset="-120"/>
                <a:ea typeface="微軟正黑體" panose="020B0604030504040204" pitchFamily="34" charset="-120"/>
              </a:rPr>
              <a:t>教師發現其與學生之關係有違反前項專業倫理之虞，應</a:t>
            </a:r>
            <a:r>
              <a:rPr lang="zh-TW" altLang="en-US" sz="2000" u="sng" dirty="0">
                <a:solidFill>
                  <a:srgbClr val="FF0000"/>
                </a:solidFill>
                <a:latin typeface="微軟正黑體" panose="020B0604030504040204" pitchFamily="34" charset="-120"/>
                <a:ea typeface="微軟正黑體" panose="020B0604030504040204" pitchFamily="34" charset="-120"/>
              </a:rPr>
              <a:t>主動迴避或陳報</a:t>
            </a:r>
            <a:r>
              <a:rPr lang="zh-TW" altLang="en-US" sz="2000" dirty="0">
                <a:latin typeface="微軟正黑體" panose="020B0604030504040204" pitchFamily="34" charset="-120"/>
                <a:ea typeface="微軟正黑體" panose="020B0604030504040204" pitchFamily="34" charset="-120"/>
              </a:rPr>
              <a:t>學校或學校主管機關處理</a:t>
            </a:r>
            <a:endParaRPr lang="en-US" altLang="zh-TW" sz="2000" dirty="0">
              <a:latin typeface="微軟正黑體" panose="020B0604030504040204" pitchFamily="34" charset="-120"/>
              <a:ea typeface="微軟正黑體" panose="020B0604030504040204" pitchFamily="34" charset="-120"/>
            </a:endParaRPr>
          </a:p>
          <a:p>
            <a:pPr marL="0" indent="0">
              <a:lnSpc>
                <a:spcPct val="120000"/>
              </a:lnSpc>
              <a:buNone/>
              <a:defRPr/>
            </a:pPr>
            <a:r>
              <a:rPr lang="zh-TW" altLang="en-US" sz="2000" dirty="0">
                <a:solidFill>
                  <a:srgbClr val="0000FF"/>
                </a:solidFill>
                <a:latin typeface="微軟正黑體" panose="020B0604030504040204" pitchFamily="34" charset="-120"/>
                <a:ea typeface="微軟正黑體" panose="020B0604030504040204" pitchFamily="34" charset="-120"/>
              </a:rPr>
              <a:t>     </a:t>
            </a:r>
            <a:r>
              <a:rPr lang="en-US" altLang="zh-TW" sz="2000" dirty="0">
                <a:solidFill>
                  <a:srgbClr val="0000FF"/>
                </a:solidFill>
                <a:latin typeface="微軟正黑體" panose="020B0604030504040204" pitchFamily="34" charset="-120"/>
                <a:ea typeface="微軟正黑體" panose="020B0604030504040204" pitchFamily="34" charset="-120"/>
              </a:rPr>
              <a:t>(</a:t>
            </a:r>
            <a:r>
              <a:rPr lang="zh-TW" altLang="en-US" sz="2000" dirty="0">
                <a:solidFill>
                  <a:srgbClr val="0000FF"/>
                </a:solidFill>
                <a:latin typeface="微軟正黑體" panose="020B0604030504040204" pitchFamily="34" charset="-120"/>
                <a:ea typeface="微軟正黑體" panose="020B0604030504040204" pitchFamily="34" charset="-120"/>
              </a:rPr>
              <a:t>校園性別事件防治準則第</a:t>
            </a:r>
            <a:r>
              <a:rPr lang="en-US" altLang="zh-TW" sz="2000" dirty="0">
                <a:solidFill>
                  <a:srgbClr val="0000FF"/>
                </a:solidFill>
                <a:latin typeface="微軟正黑體" panose="020B0604030504040204" pitchFamily="34" charset="-120"/>
                <a:ea typeface="微軟正黑體" panose="020B0604030504040204" pitchFamily="34" charset="-120"/>
              </a:rPr>
              <a:t>8</a:t>
            </a:r>
            <a:r>
              <a:rPr lang="zh-TW" altLang="en-US" sz="2000" dirty="0">
                <a:solidFill>
                  <a:srgbClr val="0000FF"/>
                </a:solidFill>
                <a:latin typeface="微軟正黑體" panose="020B0604030504040204" pitchFamily="34" charset="-120"/>
                <a:ea typeface="微軟正黑體" panose="020B0604030504040204" pitchFamily="34" charset="-120"/>
              </a:rPr>
              <a:t>條</a:t>
            </a:r>
            <a:r>
              <a:rPr lang="en-US" altLang="zh-TW" sz="2000" dirty="0">
                <a:solidFill>
                  <a:srgbClr val="0000FF"/>
                </a:solidFill>
                <a:latin typeface="微軟正黑體" panose="020B0604030504040204" pitchFamily="34" charset="-120"/>
                <a:ea typeface="微軟正黑體" panose="020B0604030504040204" pitchFamily="34" charset="-120"/>
              </a:rPr>
              <a:t>)</a:t>
            </a:r>
            <a:endParaRPr lang="zh-TW" altLang="en-US" sz="2000" dirty="0">
              <a:solidFill>
                <a:srgbClr val="0000FF"/>
              </a:solidFill>
              <a:latin typeface="微軟正黑體" panose="020B0604030504040204" pitchFamily="34" charset="-120"/>
              <a:ea typeface="微軟正黑體" panose="020B0604030504040204" pitchFamily="34" charset="-120"/>
            </a:endParaRPr>
          </a:p>
          <a:p>
            <a:pPr>
              <a:lnSpc>
                <a:spcPct val="120000"/>
              </a:lnSpc>
              <a:defRPr/>
            </a:pPr>
            <a:r>
              <a:rPr lang="zh-TW" altLang="en-US" sz="2000" dirty="0">
                <a:latin typeface="微軟正黑體" panose="020B0604030504040204" pitchFamily="34" charset="-120"/>
                <a:ea typeface="微軟正黑體" panose="020B0604030504040204" pitchFamily="34" charset="-120"/>
              </a:rPr>
              <a:t>教師：</a:t>
            </a:r>
            <a:r>
              <a:rPr lang="zh-TW" altLang="en-US" sz="2000" dirty="0">
                <a:solidFill>
                  <a:srgbClr val="C00000"/>
                </a:solidFill>
                <a:latin typeface="微軟正黑體" panose="020B0604030504040204" pitchFamily="34" charset="-120"/>
                <a:ea typeface="微軟正黑體" panose="020B0604030504040204" pitchFamily="34" charset="-120"/>
              </a:rPr>
              <a:t>指專任教師、兼任教師、代理教師、代課教師、教官、運用於協助教學之志願服務人員、實際執行教學之教育實習人員及</a:t>
            </a:r>
            <a:r>
              <a:rPr lang="zh-TW" altLang="en-US" sz="2000" u="sng" dirty="0">
                <a:solidFill>
                  <a:srgbClr val="FF0000"/>
                </a:solidFill>
                <a:latin typeface="微軟正黑體" panose="020B0604030504040204" pitchFamily="34" charset="-120"/>
                <a:ea typeface="微軟正黑體" panose="020B0604030504040204" pitchFamily="34" charset="-120"/>
              </a:rPr>
              <a:t>其他執行教學或研究之人員</a:t>
            </a:r>
            <a:endParaRPr lang="en-US" altLang="zh-TW" sz="2000" dirty="0">
              <a:solidFill>
                <a:srgbClr val="C00000"/>
              </a:solidFill>
              <a:latin typeface="微軟正黑體" panose="020B0604030504040204" pitchFamily="34" charset="-120"/>
              <a:ea typeface="微軟正黑體" panose="020B0604030504040204" pitchFamily="34" charset="-120"/>
            </a:endParaRPr>
          </a:p>
          <a:p>
            <a:pPr>
              <a:defRPr/>
            </a:pPr>
            <a:endParaRPr lang="en-US" altLang="zh-TW" sz="2000" dirty="0">
              <a:latin typeface="標楷體" panose="03000509000000000000" pitchFamily="65" charset="-120"/>
              <a:ea typeface="標楷體" panose="03000509000000000000" pitchFamily="65" charset="-120"/>
            </a:endParaRPr>
          </a:p>
          <a:p>
            <a:pPr marL="0" indent="0">
              <a:buFont typeface="Wingdings" pitchFamily="2" charset="2"/>
              <a:buNone/>
              <a:defRPr/>
            </a:pPr>
            <a:r>
              <a:rPr lang="zh-TW" altLang="en-US" sz="2000" dirty="0">
                <a:latin typeface="標楷體" panose="03000509000000000000" pitchFamily="65" charset="-120"/>
                <a:ea typeface="標楷體" panose="03000509000000000000" pitchFamily="65" charset="-120"/>
              </a:rPr>
              <a:t>   </a:t>
            </a:r>
          </a:p>
        </p:txBody>
      </p:sp>
    </p:spTree>
    <p:extLst>
      <p:ext uri="{BB962C8B-B14F-4D97-AF65-F5344CB8AC3E}">
        <p14:creationId xmlns:p14="http://schemas.microsoft.com/office/powerpoint/2010/main" val="2827246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67544" y="260648"/>
            <a:ext cx="8229600" cy="706090"/>
          </a:xfrm>
        </p:spPr>
        <p:txBody>
          <a:bodyPr>
            <a:normAutofit fontScale="90000"/>
          </a:bodyPr>
          <a:lstStyle/>
          <a:p>
            <a:pPr>
              <a:defRPr/>
            </a:pPr>
            <a:r>
              <a:rPr lang="en-US" altLang="zh-TW" sz="4000" b="1" kern="0" dirty="0">
                <a:solidFill>
                  <a:srgbClr val="161412"/>
                </a:solidFill>
                <a:effectLst>
                  <a:outerShdw blurRad="38100" dist="38100" dir="2700000" algn="tl">
                    <a:srgbClr val="C0C0C0"/>
                  </a:outerShdw>
                </a:effectLst>
                <a:ea typeface="標楷體" pitchFamily="65" charset="-120"/>
              </a:rPr>
              <a:t/>
            </a:r>
            <a:br>
              <a:rPr lang="en-US" altLang="zh-TW" sz="4000" b="1" kern="0" dirty="0">
                <a:solidFill>
                  <a:srgbClr val="161412"/>
                </a:solidFill>
                <a:effectLst>
                  <a:outerShdw blurRad="38100" dist="38100" dir="2700000" algn="tl">
                    <a:srgbClr val="C0C0C0"/>
                  </a:outerShdw>
                </a:effectLst>
                <a:ea typeface="標楷體" pitchFamily="65" charset="-120"/>
              </a:rPr>
            </a:b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教師法解聘停聘不續聘規定</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一</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
            </a:r>
            <a:b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br>
            <a:endParaRPr lang="zh-TW" altLang="en-US" sz="4000" b="1" dirty="0">
              <a:effectLst>
                <a:outerShdw blurRad="38100" dist="38100" dir="2700000" algn="tl">
                  <a:srgbClr val="C0C0C0"/>
                </a:outerShdw>
              </a:effectLst>
              <a:latin typeface="微軟正黑體" panose="020B0604030504040204" pitchFamily="34" charset="-120"/>
              <a:ea typeface="微軟正黑體" panose="020B0604030504040204" pitchFamily="34" charset="-120"/>
            </a:endParaRPr>
          </a:p>
        </p:txBody>
      </p:sp>
      <p:sp>
        <p:nvSpPr>
          <p:cNvPr id="31747" name="Rectangle 3"/>
          <p:cNvSpPr>
            <a:spLocks noGrp="1" noChangeArrowheads="1"/>
          </p:cNvSpPr>
          <p:nvPr>
            <p:ph idx="1"/>
          </p:nvPr>
        </p:nvSpPr>
        <p:spPr>
          <a:xfrm>
            <a:off x="539552" y="980728"/>
            <a:ext cx="8435280" cy="5433467"/>
          </a:xfrm>
        </p:spPr>
        <p:txBody>
          <a:bodyPr>
            <a:normAutofit/>
          </a:bodyPr>
          <a:lstStyle/>
          <a:p>
            <a:pPr marL="0" indent="0">
              <a:lnSpc>
                <a:spcPts val="1800"/>
              </a:lnSpc>
              <a:buNone/>
              <a:defRPr/>
            </a:pPr>
            <a:r>
              <a:rPr lang="zh-TW" altLang="en-US" sz="1600" b="1" dirty="0">
                <a:latin typeface="微軟正黑體" panose="020B0604030504040204" pitchFamily="34" charset="-120"/>
                <a:ea typeface="微軟正黑體" panose="020B0604030504040204" pitchFamily="34" charset="-120"/>
              </a:rPr>
              <a:t>教師法第</a:t>
            </a:r>
            <a:r>
              <a:rPr lang="en-US" altLang="zh-TW" sz="1600" b="1" dirty="0">
                <a:latin typeface="微軟正黑體" panose="020B0604030504040204" pitchFamily="34" charset="-120"/>
                <a:ea typeface="微軟正黑體" panose="020B0604030504040204" pitchFamily="34" charset="-120"/>
              </a:rPr>
              <a:t>14</a:t>
            </a:r>
            <a:r>
              <a:rPr lang="zh-TW" altLang="en-US" sz="1600" b="1" dirty="0">
                <a:latin typeface="微軟正黑體" panose="020B0604030504040204" pitchFamily="34" charset="-120"/>
                <a:ea typeface="微軟正黑體" panose="020B0604030504040204" pitchFamily="34" charset="-120"/>
              </a:rPr>
              <a:t>條第</a:t>
            </a:r>
            <a:r>
              <a:rPr lang="en-US" altLang="zh-TW" sz="1600" b="1" dirty="0">
                <a:latin typeface="微軟正黑體" panose="020B0604030504040204" pitchFamily="34" charset="-120"/>
                <a:ea typeface="微軟正黑體" panose="020B0604030504040204" pitchFamily="34" charset="-120"/>
              </a:rPr>
              <a:t>1</a:t>
            </a:r>
            <a:r>
              <a:rPr lang="zh-TW" altLang="en-US" sz="1600" b="1" dirty="0">
                <a:latin typeface="微軟正黑體" panose="020B0604030504040204" pitchFamily="34" charset="-120"/>
                <a:ea typeface="微軟正黑體" panose="020B0604030504040204" pitchFamily="34" charset="-120"/>
              </a:rPr>
              <a:t>項</a:t>
            </a:r>
            <a:endParaRPr lang="en-US" altLang="zh-TW" sz="1600" b="1" dirty="0">
              <a:latin typeface="微軟正黑體" panose="020B0604030504040204" pitchFamily="34" charset="-120"/>
              <a:ea typeface="微軟正黑體" panose="020B0604030504040204" pitchFamily="34" charset="-120"/>
            </a:endParaRPr>
          </a:p>
          <a:p>
            <a:pPr marL="0" indent="0">
              <a:lnSpc>
                <a:spcPts val="1800"/>
              </a:lnSpc>
              <a:buNone/>
              <a:defRPr/>
            </a:pPr>
            <a:r>
              <a:rPr lang="zh-TW" altLang="en-US" sz="1600" dirty="0">
                <a:solidFill>
                  <a:schemeClr val="tx1"/>
                </a:solidFill>
                <a:latin typeface="微軟正黑體" panose="020B0604030504040204" pitchFamily="34" charset="-120"/>
                <a:ea typeface="微軟正黑體" panose="020B0604030504040204" pitchFamily="34" charset="-120"/>
              </a:rPr>
              <a:t>教師有下列各款情形之一者，應予解聘，且</a:t>
            </a:r>
            <a:r>
              <a:rPr lang="zh-TW" altLang="en-US" sz="1600" u="sng" dirty="0">
                <a:solidFill>
                  <a:srgbClr val="FF0000"/>
                </a:solidFill>
                <a:latin typeface="微軟正黑體" panose="020B0604030504040204" pitchFamily="34" charset="-120"/>
                <a:ea typeface="微軟正黑體" panose="020B0604030504040204" pitchFamily="34" charset="-120"/>
              </a:rPr>
              <a:t>終身不得聘任為教師</a:t>
            </a:r>
            <a:r>
              <a:rPr lang="zh-TW" altLang="en-US" sz="1600" dirty="0">
                <a:solidFill>
                  <a:schemeClr val="tx1"/>
                </a:solidFill>
                <a:latin typeface="微軟正黑體" panose="020B0604030504040204" pitchFamily="34" charset="-120"/>
                <a:ea typeface="微軟正黑體" panose="020B0604030504040204" pitchFamily="34" charset="-120"/>
              </a:rPr>
              <a:t>：</a:t>
            </a:r>
            <a:endParaRPr lang="en-US" altLang="zh-TW" sz="1600" dirty="0">
              <a:solidFill>
                <a:schemeClr val="tx1"/>
              </a:solidFill>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動員戡亂時期終止後，犯內亂、外患罪，經有罪判決確定</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服公務，因貪污行為經有罪判決確定</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犯</a:t>
            </a:r>
            <a:r>
              <a:rPr lang="zh-TW" altLang="en-US" sz="1600" u="sng" dirty="0">
                <a:solidFill>
                  <a:srgbClr val="FF0000"/>
                </a:solidFill>
                <a:latin typeface="微軟正黑體" panose="020B0604030504040204" pitchFamily="34" charset="-120"/>
                <a:ea typeface="微軟正黑體" panose="020B0604030504040204" pitchFamily="34" charset="-120"/>
              </a:rPr>
              <a:t>性侵害犯罪防治法</a:t>
            </a:r>
            <a:r>
              <a:rPr lang="zh-TW" altLang="en-US" sz="1600" dirty="0">
                <a:solidFill>
                  <a:schemeClr val="tx1"/>
                </a:solidFill>
                <a:latin typeface="微軟正黑體" panose="020B0604030504040204" pitchFamily="34" charset="-120"/>
                <a:ea typeface="微軟正黑體" panose="020B0604030504040204" pitchFamily="34" charset="-120"/>
              </a:rPr>
              <a:t>第二條第一項所定之罪，經有罪判決確定。</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經學校性別平等教育委員會或依法組成之相關委員會調查確認有</a:t>
            </a:r>
            <a:r>
              <a:rPr lang="zh-TW" altLang="en-US" sz="1600" u="sng" dirty="0">
                <a:solidFill>
                  <a:srgbClr val="FF0000"/>
                </a:solidFill>
                <a:latin typeface="微軟正黑體" panose="020B0604030504040204" pitchFamily="34" charset="-120"/>
                <a:ea typeface="微軟正黑體" panose="020B0604030504040204" pitchFamily="34" charset="-120"/>
              </a:rPr>
              <a:t>性侵害行為</a:t>
            </a:r>
            <a:r>
              <a:rPr lang="zh-TW" altLang="en-US" sz="1600" dirty="0">
                <a:solidFill>
                  <a:schemeClr val="tx1"/>
                </a:solidFill>
                <a:latin typeface="微軟正黑體" panose="020B0604030504040204" pitchFamily="34" charset="-120"/>
                <a:ea typeface="微軟正黑體" panose="020B0604030504040204" pitchFamily="34" charset="-120"/>
              </a:rPr>
              <a:t>屬實</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經學校性別平等教育委員會或依法組成之相關委員會調查確認有</a:t>
            </a:r>
            <a:r>
              <a:rPr lang="zh-TW" altLang="en-US" sz="1600" u="sng" dirty="0">
                <a:solidFill>
                  <a:srgbClr val="FF0000"/>
                </a:solidFill>
                <a:latin typeface="微軟正黑體" panose="020B0604030504040204" pitchFamily="34" charset="-120"/>
                <a:ea typeface="微軟正黑體" panose="020B0604030504040204" pitchFamily="34" charset="-120"/>
              </a:rPr>
              <a:t>性騷擾或性霸凌行為，有解聘及終身不得聘任為教師之必要</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受</a:t>
            </a:r>
            <a:r>
              <a:rPr lang="zh-TW" altLang="en-US" sz="1600" u="sng" dirty="0">
                <a:solidFill>
                  <a:srgbClr val="FF0000"/>
                </a:solidFill>
                <a:latin typeface="微軟正黑體" panose="020B0604030504040204" pitchFamily="34" charset="-120"/>
                <a:ea typeface="微軟正黑體" panose="020B0604030504040204" pitchFamily="34" charset="-120"/>
              </a:rPr>
              <a:t>兒童及少年性剝削防制條例</a:t>
            </a:r>
            <a:r>
              <a:rPr lang="zh-TW" altLang="en-US" sz="1600" dirty="0">
                <a:solidFill>
                  <a:schemeClr val="tx1"/>
                </a:solidFill>
                <a:latin typeface="微軟正黑體" panose="020B0604030504040204" pitchFamily="34" charset="-120"/>
                <a:ea typeface="微軟正黑體" panose="020B0604030504040204" pitchFamily="34" charset="-120"/>
              </a:rPr>
              <a:t>規定處罰，或受性騷擾防治法第二十條或第二十五條規定處罰，經學校性別平等教育委員會確認，有解聘及終身不得聘任為教師之必要</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經各級社政主管機關依兒童及少年福利與權益保障法第九十七條規定處罰，並經學校教師評審委員會確認，有解聘及終身不得聘任為教師之必要</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u="sng" dirty="0">
                <a:solidFill>
                  <a:srgbClr val="FF0000"/>
                </a:solidFill>
                <a:latin typeface="微軟正黑體" panose="020B0604030504040204" pitchFamily="34" charset="-120"/>
                <a:ea typeface="微軟正黑體" panose="020B0604030504040204" pitchFamily="34" charset="-120"/>
              </a:rPr>
              <a:t>知悉服務學校發生疑似校園性侵害事件，未依性別平等教育法規定通報</a:t>
            </a:r>
            <a:r>
              <a:rPr lang="zh-TW" altLang="en-US" sz="1600" dirty="0">
                <a:solidFill>
                  <a:schemeClr val="tx1"/>
                </a:solidFill>
                <a:latin typeface="微軟正黑體" panose="020B0604030504040204" pitchFamily="34" charset="-120"/>
                <a:ea typeface="微軟正黑體" panose="020B0604030504040204" pitchFamily="34" charset="-120"/>
              </a:rPr>
              <a:t>，致再度發生校園性侵害事件；或</a:t>
            </a:r>
            <a:r>
              <a:rPr lang="zh-TW" altLang="en-US" sz="1600" u="sng" dirty="0">
                <a:solidFill>
                  <a:srgbClr val="FF0000"/>
                </a:solidFill>
                <a:latin typeface="微軟正黑體" panose="020B0604030504040204" pitchFamily="34" charset="-120"/>
                <a:ea typeface="微軟正黑體" panose="020B0604030504040204" pitchFamily="34" charset="-120"/>
              </a:rPr>
              <a:t>偽造、變造、湮滅或隱匿他人所犯校園性侵害事件之證據</a:t>
            </a:r>
            <a:r>
              <a:rPr lang="zh-TW" altLang="en-US" sz="1600" dirty="0">
                <a:solidFill>
                  <a:schemeClr val="tx1"/>
                </a:solidFill>
                <a:latin typeface="微軟正黑體" panose="020B0604030504040204" pitchFamily="34" charset="-120"/>
                <a:ea typeface="微軟正黑體" panose="020B0604030504040204" pitchFamily="34" charset="-120"/>
              </a:rPr>
              <a:t>，經學校或有關機關查證屬實</a:t>
            </a:r>
            <a:endParaRPr lang="en-US" altLang="zh-TW" sz="1600" dirty="0">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偽造、變造或湮滅他人所犯校園</a:t>
            </a:r>
            <a:r>
              <a:rPr lang="zh-TW" altLang="en-US" sz="1600" u="sng" dirty="0">
                <a:solidFill>
                  <a:srgbClr val="FF0000"/>
                </a:solidFill>
                <a:latin typeface="微軟正黑體" panose="020B0604030504040204" pitchFamily="34" charset="-120"/>
                <a:ea typeface="微軟正黑體" panose="020B0604030504040204" pitchFamily="34" charset="-120"/>
              </a:rPr>
              <a:t>毒品危害</a:t>
            </a:r>
            <a:r>
              <a:rPr lang="zh-TW" altLang="en-US" sz="1600" dirty="0">
                <a:solidFill>
                  <a:schemeClr val="tx1"/>
                </a:solidFill>
                <a:latin typeface="微軟正黑體" panose="020B0604030504040204" pitchFamily="34" charset="-120"/>
                <a:ea typeface="微軟正黑體" panose="020B0604030504040204" pitchFamily="34" charset="-120"/>
              </a:rPr>
              <a:t>事件之證據，經學校或有關機關查證屬實</a:t>
            </a:r>
            <a:endParaRPr lang="en-US" altLang="zh-TW" sz="1600" dirty="0">
              <a:solidFill>
                <a:schemeClr val="tx1"/>
              </a:solidFill>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體罰或霸凌學生，造成其身心嚴重侵害</a:t>
            </a:r>
            <a:endParaRPr lang="en-US" altLang="zh-TW" sz="1600" dirty="0">
              <a:solidFill>
                <a:schemeClr val="tx1"/>
              </a:solidFill>
              <a:latin typeface="微軟正黑體" panose="020B0604030504040204" pitchFamily="34" charset="-120"/>
              <a:ea typeface="微軟正黑體" panose="020B0604030504040204" pitchFamily="34" charset="-120"/>
            </a:endParaRPr>
          </a:p>
          <a:p>
            <a:pPr eaLnBrk="1" hangingPunct="1">
              <a:lnSpc>
                <a:spcPts val="1800"/>
              </a:lnSpc>
              <a:buFont typeface="+mj-ea"/>
              <a:buAutoNum type="ea1ChtPeriod"/>
              <a:defRPr/>
            </a:pPr>
            <a:r>
              <a:rPr lang="zh-TW" altLang="en-US" sz="1600" dirty="0">
                <a:solidFill>
                  <a:schemeClr val="tx1"/>
                </a:solidFill>
                <a:latin typeface="微軟正黑體" panose="020B0604030504040204" pitchFamily="34" charset="-120"/>
                <a:ea typeface="微軟正黑體" panose="020B0604030504040204" pitchFamily="34" charset="-120"/>
              </a:rPr>
              <a:t>行為違反相關法規，經學校或有關機關查證屬實，有解聘及終身不得聘任為教師之必要</a:t>
            </a:r>
            <a:endParaRPr lang="zh-TW" altLang="en-US" sz="1600" b="1" dirty="0">
              <a:solidFill>
                <a:srgbClr val="161412"/>
              </a:solidFill>
              <a:latin typeface="微軟正黑體" panose="020B0604030504040204" pitchFamily="34" charset="-120"/>
              <a:ea typeface="微軟正黑體" panose="020B0604030504040204" pitchFamily="34" charset="-120"/>
            </a:endParaRPr>
          </a:p>
          <a:p>
            <a:pPr eaLnBrk="1" hangingPunct="1">
              <a:lnSpc>
                <a:spcPct val="80000"/>
              </a:lnSpc>
              <a:buFont typeface="Wingdings" pitchFamily="2" charset="2"/>
              <a:buNone/>
              <a:defRPr/>
            </a:pPr>
            <a:endParaRPr lang="zh-TW" altLang="en-US" sz="2000" b="1" dirty="0">
              <a:solidFill>
                <a:srgbClr val="161412"/>
              </a:solidFill>
              <a:ea typeface="標楷體" pitchFamily="65" charset="-120"/>
            </a:endParaRPr>
          </a:p>
        </p:txBody>
      </p:sp>
    </p:spTree>
    <p:extLst>
      <p:ext uri="{BB962C8B-B14F-4D97-AF65-F5344CB8AC3E}">
        <p14:creationId xmlns:p14="http://schemas.microsoft.com/office/powerpoint/2010/main" val="631788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marL="457200" indent="-457200" fontAlgn="base">
              <a:lnSpc>
                <a:spcPts val="2200"/>
              </a:lnSpc>
              <a:spcBef>
                <a:spcPct val="20000"/>
              </a:spcBef>
              <a:spcAft>
                <a:spcPct val="0"/>
              </a:spcAft>
              <a:defRPr/>
            </a:pP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
            </a:r>
            <a:b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b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
            </a:r>
            <a:b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b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教師法解聘停聘不續聘規定</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二</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
            </a:r>
            <a:b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br>
            <a:endParaRPr lang="zh-TW" altLang="en-US" sz="4000" b="1" dirty="0">
              <a:latin typeface="微軟正黑體" panose="020B0604030504040204" pitchFamily="34" charset="-120"/>
              <a:ea typeface="微軟正黑體" panose="020B0604030504040204" pitchFamily="34" charset="-120"/>
            </a:endParaRPr>
          </a:p>
        </p:txBody>
      </p:sp>
      <p:sp>
        <p:nvSpPr>
          <p:cNvPr id="6" name="Rectangle 3"/>
          <p:cNvSpPr txBox="1">
            <a:spLocks noChangeArrowheads="1"/>
          </p:cNvSpPr>
          <p:nvPr/>
        </p:nvSpPr>
        <p:spPr bwMode="auto">
          <a:xfrm>
            <a:off x="179512" y="1268760"/>
            <a:ext cx="8352927" cy="4392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fontAlgn="base">
              <a:lnSpc>
                <a:spcPts val="1800"/>
              </a:lnSpc>
              <a:spcBef>
                <a:spcPct val="20000"/>
              </a:spcBef>
              <a:spcAft>
                <a:spcPct val="0"/>
              </a:spcAft>
              <a:buClr>
                <a:srgbClr val="A50021"/>
              </a:buClr>
              <a:buSzPct val="75000"/>
              <a:defRPr/>
            </a:pPr>
            <a:endParaRPr lang="en-US" altLang="zh-TW" sz="2000" b="1" dirty="0">
              <a:latin typeface="微軟正黑體" panose="020B0604030504040204" pitchFamily="34" charset="-120"/>
              <a:ea typeface="微軟正黑體" panose="020B0604030504040204" pitchFamily="34" charset="-120"/>
            </a:endParaRPr>
          </a:p>
          <a:p>
            <a:pPr fontAlgn="base">
              <a:lnSpc>
                <a:spcPts val="1800"/>
              </a:lnSpc>
              <a:spcBef>
                <a:spcPct val="20000"/>
              </a:spcBef>
              <a:spcAft>
                <a:spcPct val="0"/>
              </a:spcAft>
              <a:buClr>
                <a:srgbClr val="A50021"/>
              </a:buClr>
              <a:buSzPct val="75000"/>
              <a:defRPr/>
            </a:pPr>
            <a:endParaRPr lang="en-US" altLang="zh-TW" sz="2000" b="1" dirty="0">
              <a:latin typeface="微軟正黑體" panose="020B0604030504040204" pitchFamily="34" charset="-120"/>
              <a:ea typeface="微軟正黑體" panose="020B0604030504040204" pitchFamily="34" charset="-120"/>
            </a:endParaRPr>
          </a:p>
          <a:p>
            <a:pPr fontAlgn="base">
              <a:lnSpc>
                <a:spcPts val="1800"/>
              </a:lnSpc>
              <a:spcBef>
                <a:spcPct val="20000"/>
              </a:spcBef>
              <a:spcAft>
                <a:spcPct val="0"/>
              </a:spcAft>
              <a:buClr>
                <a:srgbClr val="A50021"/>
              </a:buClr>
              <a:buSzPct val="75000"/>
              <a:defRPr/>
            </a:pPr>
            <a:r>
              <a:rPr lang="zh-TW" altLang="en-US" sz="2000" b="1" dirty="0">
                <a:latin typeface="微軟正黑體" panose="020B0604030504040204" pitchFamily="34" charset="-120"/>
                <a:ea typeface="微軟正黑體" panose="020B0604030504040204" pitchFamily="34" charset="-120"/>
              </a:rPr>
              <a:t>教師法第</a:t>
            </a:r>
            <a:r>
              <a:rPr lang="en-US" altLang="zh-TW" sz="2000" b="1" dirty="0">
                <a:latin typeface="微軟正黑體" panose="020B0604030504040204" pitchFamily="34" charset="-120"/>
                <a:ea typeface="微軟正黑體" panose="020B0604030504040204" pitchFamily="34" charset="-120"/>
              </a:rPr>
              <a:t>15</a:t>
            </a:r>
            <a:r>
              <a:rPr lang="zh-TW" altLang="en-US" sz="2000" b="1" dirty="0">
                <a:latin typeface="微軟正黑體" panose="020B0604030504040204" pitchFamily="34" charset="-120"/>
                <a:ea typeface="微軟正黑體" panose="020B0604030504040204" pitchFamily="34" charset="-120"/>
              </a:rPr>
              <a:t>條第</a:t>
            </a:r>
            <a:r>
              <a:rPr lang="en-US" altLang="zh-TW" sz="2000" b="1" dirty="0">
                <a:latin typeface="微軟正黑體" panose="020B0604030504040204" pitchFamily="34" charset="-120"/>
                <a:ea typeface="微軟正黑體" panose="020B0604030504040204" pitchFamily="34" charset="-120"/>
              </a:rPr>
              <a:t>1</a:t>
            </a:r>
            <a:r>
              <a:rPr lang="zh-TW" altLang="en-US" sz="2000" b="1" dirty="0">
                <a:latin typeface="微軟正黑體" panose="020B0604030504040204" pitchFamily="34" charset="-120"/>
                <a:ea typeface="微軟正黑體" panose="020B0604030504040204" pitchFamily="34" charset="-120"/>
              </a:rPr>
              <a:t>項</a:t>
            </a:r>
            <a:endParaRPr lang="en-US" altLang="zh-TW" sz="2000" b="1" dirty="0">
              <a:latin typeface="微軟正黑體" panose="020B0604030504040204" pitchFamily="34" charset="-120"/>
              <a:ea typeface="微軟正黑體" panose="020B0604030504040204" pitchFamily="34" charset="-120"/>
            </a:endParaRPr>
          </a:p>
          <a:p>
            <a:pPr fontAlgn="base">
              <a:lnSpc>
                <a:spcPts val="1800"/>
              </a:lnSpc>
              <a:spcBef>
                <a:spcPct val="20000"/>
              </a:spcBef>
              <a:spcAft>
                <a:spcPct val="0"/>
              </a:spcAft>
              <a:buClr>
                <a:srgbClr val="A50021"/>
              </a:buClr>
              <a:buSzPct val="75000"/>
              <a:defRPr/>
            </a:pPr>
            <a:r>
              <a:rPr kumimoji="1" lang="zh-TW" altLang="en-US" sz="2000" dirty="0">
                <a:latin typeface="微軟正黑體" panose="020B0604030504040204" pitchFamily="34" charset="-120"/>
                <a:ea typeface="微軟正黑體" panose="020B0604030504040204" pitchFamily="34" charset="-120"/>
              </a:rPr>
              <a:t>教師有下列各款情形之一者，應予解聘，且應議決一年至四年不得聘任為教師：</a:t>
            </a:r>
            <a:endParaRPr kumimoji="1" lang="en-US" altLang="zh-TW" sz="2000" dirty="0">
              <a:latin typeface="微軟正黑體" panose="020B0604030504040204" pitchFamily="34" charset="-120"/>
              <a:ea typeface="微軟正黑體" panose="020B0604030504040204" pitchFamily="34" charset="-120"/>
            </a:endParaRPr>
          </a:p>
          <a:p>
            <a:pPr marL="342900" indent="-342900" fontAlgn="base">
              <a:lnSpc>
                <a:spcPts val="2300"/>
              </a:lnSpc>
              <a:spcBef>
                <a:spcPct val="20000"/>
              </a:spcBef>
              <a:spcAft>
                <a:spcPct val="0"/>
              </a:spcAft>
              <a:buClr>
                <a:srgbClr val="A50021"/>
              </a:buClr>
              <a:buSzPct val="75000"/>
              <a:buFont typeface="+mj-ea"/>
              <a:buAutoNum type="ea1ChtPeriod"/>
              <a:defRPr/>
            </a:pPr>
            <a:r>
              <a:rPr kumimoji="1" lang="zh-TW" altLang="en-US" sz="2000" dirty="0">
                <a:latin typeface="微軟正黑體" panose="020B0604030504040204" pitchFamily="34" charset="-120"/>
                <a:ea typeface="微軟正黑體" panose="020B0604030504040204" pitchFamily="34" charset="-120"/>
              </a:rPr>
              <a:t>經學校性別平等教育委員會或依法組成之相關委員會調查確認有</a:t>
            </a:r>
            <a:r>
              <a:rPr kumimoji="1" lang="zh-TW" altLang="en-US" sz="2000" u="sng" dirty="0">
                <a:solidFill>
                  <a:srgbClr val="FF0000"/>
                </a:solidFill>
                <a:latin typeface="微軟正黑體" panose="020B0604030504040204" pitchFamily="34" charset="-120"/>
                <a:ea typeface="微軟正黑體" panose="020B0604030504040204" pitchFamily="34" charset="-120"/>
              </a:rPr>
              <a:t>性騷擾或性霸凌</a:t>
            </a:r>
            <a:r>
              <a:rPr kumimoji="1" lang="zh-TW" altLang="en-US" sz="2000" dirty="0">
                <a:latin typeface="微軟正黑體" panose="020B0604030504040204" pitchFamily="34" charset="-120"/>
                <a:ea typeface="微軟正黑體" panose="020B0604030504040204" pitchFamily="34" charset="-120"/>
              </a:rPr>
              <a:t>行為，有解聘之必要</a:t>
            </a:r>
            <a:endParaRPr kumimoji="1" lang="en-US" altLang="zh-TW" sz="2000" dirty="0">
              <a:latin typeface="微軟正黑體" panose="020B0604030504040204" pitchFamily="34" charset="-120"/>
              <a:ea typeface="微軟正黑體" panose="020B0604030504040204" pitchFamily="34" charset="-120"/>
            </a:endParaRPr>
          </a:p>
          <a:p>
            <a:pPr marL="342900" indent="-342900" fontAlgn="base">
              <a:lnSpc>
                <a:spcPts val="2300"/>
              </a:lnSpc>
              <a:spcBef>
                <a:spcPct val="20000"/>
              </a:spcBef>
              <a:spcAft>
                <a:spcPct val="0"/>
              </a:spcAft>
              <a:buClr>
                <a:srgbClr val="A50021"/>
              </a:buClr>
              <a:buSzPct val="75000"/>
              <a:buFont typeface="+mj-ea"/>
              <a:buAutoNum type="ea1ChtPeriod"/>
              <a:defRPr/>
            </a:pPr>
            <a:r>
              <a:rPr kumimoji="1" lang="zh-TW" altLang="en-US" sz="2000" dirty="0">
                <a:latin typeface="微軟正黑體" panose="020B0604030504040204" pitchFamily="34" charset="-120"/>
                <a:ea typeface="微軟正黑體" panose="020B0604030504040204" pitchFamily="34" charset="-120"/>
              </a:rPr>
              <a:t>受</a:t>
            </a:r>
            <a:r>
              <a:rPr kumimoji="1" lang="zh-TW" altLang="en-US" sz="2000" u="sng" dirty="0">
                <a:solidFill>
                  <a:srgbClr val="FF0000"/>
                </a:solidFill>
                <a:latin typeface="微軟正黑體" panose="020B0604030504040204" pitchFamily="34" charset="-120"/>
                <a:ea typeface="微軟正黑體" panose="020B0604030504040204" pitchFamily="34" charset="-120"/>
              </a:rPr>
              <a:t>兒童及少年性剝削防制條例</a:t>
            </a:r>
            <a:r>
              <a:rPr kumimoji="1" lang="zh-TW" altLang="en-US" sz="2000" dirty="0">
                <a:latin typeface="微軟正黑體" panose="020B0604030504040204" pitchFamily="34" charset="-120"/>
                <a:ea typeface="微軟正黑體" panose="020B0604030504040204" pitchFamily="34" charset="-120"/>
              </a:rPr>
              <a:t>規定處罰，或受</a:t>
            </a:r>
            <a:r>
              <a:rPr kumimoji="1" lang="zh-TW" altLang="en-US" sz="2000" u="sng" dirty="0">
                <a:solidFill>
                  <a:srgbClr val="FF0000"/>
                </a:solidFill>
                <a:latin typeface="微軟正黑體" panose="020B0604030504040204" pitchFamily="34" charset="-120"/>
                <a:ea typeface="微軟正黑體" panose="020B0604030504040204" pitchFamily="34" charset="-120"/>
              </a:rPr>
              <a:t>性騷擾防治</a:t>
            </a:r>
            <a:r>
              <a:rPr kumimoji="1" lang="zh-TW" altLang="en-US" sz="2000" u="sng" dirty="0">
                <a:latin typeface="微軟正黑體" panose="020B0604030504040204" pitchFamily="34" charset="-120"/>
                <a:ea typeface="微軟正黑體" panose="020B0604030504040204" pitchFamily="34" charset="-120"/>
              </a:rPr>
              <a:t>法</a:t>
            </a:r>
            <a:r>
              <a:rPr kumimoji="1" lang="zh-TW" altLang="en-US" sz="2000" dirty="0">
                <a:latin typeface="微軟正黑體" panose="020B0604030504040204" pitchFamily="34" charset="-120"/>
                <a:ea typeface="微軟正黑體" panose="020B0604030504040204" pitchFamily="34" charset="-120"/>
              </a:rPr>
              <a:t>第二十條或第二十五條規定處罰，經學校性別平等教育委員會確認，有解聘之必要</a:t>
            </a:r>
            <a:endParaRPr kumimoji="1" lang="en-US" altLang="zh-TW" sz="2000" dirty="0">
              <a:latin typeface="微軟正黑體" panose="020B0604030504040204" pitchFamily="34" charset="-120"/>
              <a:ea typeface="微軟正黑體" panose="020B0604030504040204" pitchFamily="34" charset="-120"/>
            </a:endParaRPr>
          </a:p>
          <a:p>
            <a:pPr marL="342900" indent="-342900" fontAlgn="base">
              <a:lnSpc>
                <a:spcPts val="2300"/>
              </a:lnSpc>
              <a:spcBef>
                <a:spcPct val="20000"/>
              </a:spcBef>
              <a:spcAft>
                <a:spcPct val="0"/>
              </a:spcAft>
              <a:buClr>
                <a:srgbClr val="A50021"/>
              </a:buClr>
              <a:buSzPct val="75000"/>
              <a:buFont typeface="+mj-ea"/>
              <a:buAutoNum type="ea1ChtPeriod"/>
              <a:defRPr/>
            </a:pPr>
            <a:r>
              <a:rPr kumimoji="1" lang="zh-TW" altLang="en-US" sz="2000" u="sng" dirty="0">
                <a:solidFill>
                  <a:srgbClr val="FF0000"/>
                </a:solidFill>
                <a:latin typeface="微軟正黑體" panose="020B0604030504040204" pitchFamily="34" charset="-120"/>
                <a:ea typeface="微軟正黑體" panose="020B0604030504040204" pitchFamily="34" charset="-120"/>
              </a:rPr>
              <a:t>體罰或霸凌</a:t>
            </a:r>
            <a:r>
              <a:rPr kumimoji="1" lang="zh-TW" altLang="en-US" sz="2000" dirty="0">
                <a:latin typeface="微軟正黑體" panose="020B0604030504040204" pitchFamily="34" charset="-120"/>
                <a:ea typeface="微軟正黑體" panose="020B0604030504040204" pitchFamily="34" charset="-120"/>
              </a:rPr>
              <a:t>學生，造成其身心侵害，有解聘之必要</a:t>
            </a:r>
            <a:endParaRPr kumimoji="1" lang="en-US" altLang="zh-TW" sz="2000" dirty="0">
              <a:latin typeface="微軟正黑體" panose="020B0604030504040204" pitchFamily="34" charset="-120"/>
              <a:ea typeface="微軟正黑體" panose="020B0604030504040204" pitchFamily="34" charset="-120"/>
            </a:endParaRPr>
          </a:p>
          <a:p>
            <a:pPr marL="342900" indent="-342900" fontAlgn="base">
              <a:lnSpc>
                <a:spcPts val="2300"/>
              </a:lnSpc>
              <a:spcBef>
                <a:spcPct val="20000"/>
              </a:spcBef>
              <a:spcAft>
                <a:spcPct val="0"/>
              </a:spcAft>
              <a:buClr>
                <a:srgbClr val="A50021"/>
              </a:buClr>
              <a:buSzPct val="75000"/>
              <a:buFont typeface="+mj-ea"/>
              <a:buAutoNum type="ea1ChtPeriod"/>
              <a:defRPr/>
            </a:pPr>
            <a:r>
              <a:rPr kumimoji="1" lang="zh-TW" altLang="en-US" sz="2000" dirty="0">
                <a:latin typeface="微軟正黑體" panose="020B0604030504040204" pitchFamily="34" charset="-120"/>
                <a:ea typeface="微軟正黑體" panose="020B0604030504040204" pitchFamily="34" charset="-120"/>
              </a:rPr>
              <a:t>經各級社政主管機關依兒童及少年福利與權益保障法第九十七條規定處罰，並經學校教師評審委員會確認，有解聘之必要</a:t>
            </a:r>
            <a:endParaRPr kumimoji="1" lang="en-US" altLang="zh-TW" sz="2000" dirty="0">
              <a:latin typeface="微軟正黑體" panose="020B0604030504040204" pitchFamily="34" charset="-120"/>
              <a:ea typeface="微軟正黑體" panose="020B0604030504040204" pitchFamily="34" charset="-120"/>
            </a:endParaRPr>
          </a:p>
          <a:p>
            <a:pPr marL="342900" indent="-342900" fontAlgn="base">
              <a:lnSpc>
                <a:spcPts val="2300"/>
              </a:lnSpc>
              <a:spcBef>
                <a:spcPct val="20000"/>
              </a:spcBef>
              <a:spcAft>
                <a:spcPct val="0"/>
              </a:spcAft>
              <a:buClr>
                <a:srgbClr val="A50021"/>
              </a:buClr>
              <a:buSzPct val="75000"/>
              <a:buFont typeface="+mj-ea"/>
              <a:buAutoNum type="ea1ChtPeriod"/>
              <a:defRPr/>
            </a:pPr>
            <a:r>
              <a:rPr kumimoji="1" lang="zh-TW" altLang="en-US" sz="2000" dirty="0">
                <a:latin typeface="微軟正黑體" panose="020B0604030504040204" pitchFamily="34" charset="-120"/>
                <a:ea typeface="微軟正黑體" panose="020B0604030504040204" pitchFamily="34" charset="-120"/>
              </a:rPr>
              <a:t>行為違反相關法規，經學校或有關機關查證屬實，有解聘之必要</a:t>
            </a:r>
            <a:endParaRPr lang="zh-TW" altLang="en-US" sz="2800" b="1" kern="0" dirty="0">
              <a:solidFill>
                <a:srgbClr val="16141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36989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lvl="0">
              <a:buNone/>
            </a:pPr>
            <a:r>
              <a:rPr kumimoji="0" lang="zh-TW" altLang="en-US"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教師法第</a:t>
            </a:r>
            <a:r>
              <a:rPr kumimoji="0" lang="en-US" altLang="zh-TW"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16</a:t>
            </a:r>
            <a:r>
              <a:rPr kumimoji="0" lang="zh-TW" altLang="en-US"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條</a:t>
            </a:r>
            <a:endParaRPr lang="en-US" altLang="zh-TW" sz="2400" dirty="0">
              <a:latin typeface="微軟正黑體" panose="020B0604030504040204" pitchFamily="34" charset="-120"/>
              <a:ea typeface="微軟正黑體" panose="020B0604030504040204" pitchFamily="34" charset="-120"/>
            </a:endParaRPr>
          </a:p>
          <a:p>
            <a:pPr marL="0" indent="0">
              <a:buNone/>
            </a:pPr>
            <a:r>
              <a:rPr lang="zh-TW" altLang="en-US" sz="2000" dirty="0">
                <a:solidFill>
                  <a:schemeClr val="tx1"/>
                </a:solidFill>
                <a:latin typeface="微軟正黑體" panose="020B0604030504040204" pitchFamily="34" charset="-120"/>
                <a:ea typeface="微軟正黑體" panose="020B0604030504040204" pitchFamily="34" charset="-120"/>
              </a:rPr>
              <a:t>教師聘任後，有下列各款情形之一者，應經教師評審委員會審議通過，並報主管機關核准後，予以解聘或不續聘；其情節以資遣為宜者，應依第二十七條規定辦理：</a:t>
            </a:r>
            <a:r>
              <a:rPr lang="zh-TW" altLang="en-US" sz="2000" dirty="0">
                <a:latin typeface="微軟正黑體" panose="020B0604030504040204" pitchFamily="34" charset="-120"/>
                <a:ea typeface="微軟正黑體" panose="020B0604030504040204" pitchFamily="34" charset="-120"/>
              </a:rPr>
              <a:t/>
            </a:r>
            <a:br>
              <a:rPr lang="zh-TW" altLang="en-US" sz="2000" dirty="0">
                <a:latin typeface="微軟正黑體" panose="020B0604030504040204" pitchFamily="34" charset="-120"/>
                <a:ea typeface="微軟正黑體" panose="020B0604030504040204" pitchFamily="34" charset="-120"/>
              </a:rPr>
            </a:br>
            <a:r>
              <a:rPr lang="zh-TW" altLang="en-US" sz="2000" dirty="0">
                <a:solidFill>
                  <a:schemeClr val="tx1"/>
                </a:solidFill>
                <a:latin typeface="微軟正黑體" panose="020B0604030504040204" pitchFamily="34" charset="-120"/>
                <a:ea typeface="微軟正黑體" panose="020B0604030504040204" pitchFamily="34" charset="-120"/>
              </a:rPr>
              <a:t>一、</a:t>
            </a:r>
            <a:r>
              <a:rPr lang="zh-TW" altLang="en-US" sz="2000" u="sng" dirty="0">
                <a:solidFill>
                  <a:srgbClr val="FF0000"/>
                </a:solidFill>
                <a:latin typeface="微軟正黑體" panose="020B0604030504040204" pitchFamily="34" charset="-120"/>
                <a:ea typeface="微軟正黑體" panose="020B0604030504040204" pitchFamily="34" charset="-120"/>
              </a:rPr>
              <a:t>教學不力</a:t>
            </a:r>
            <a:r>
              <a:rPr lang="zh-TW" altLang="en-US" sz="2000" dirty="0">
                <a:solidFill>
                  <a:schemeClr val="tx1"/>
                </a:solidFill>
                <a:latin typeface="微軟正黑體" panose="020B0604030504040204" pitchFamily="34" charset="-120"/>
                <a:ea typeface="微軟正黑體" panose="020B0604030504040204" pitchFamily="34" charset="-120"/>
              </a:rPr>
              <a:t>或</a:t>
            </a:r>
            <a:r>
              <a:rPr lang="zh-TW" altLang="en-US" sz="2000" u="sng" dirty="0">
                <a:solidFill>
                  <a:srgbClr val="FF0000"/>
                </a:solidFill>
                <a:latin typeface="微軟正黑體" panose="020B0604030504040204" pitchFamily="34" charset="-120"/>
                <a:ea typeface="微軟正黑體" panose="020B0604030504040204" pitchFamily="34" charset="-120"/>
              </a:rPr>
              <a:t>不能勝任工作</a:t>
            </a:r>
            <a:r>
              <a:rPr lang="zh-TW" altLang="en-US" sz="2000" dirty="0">
                <a:solidFill>
                  <a:schemeClr val="tx1"/>
                </a:solidFill>
                <a:latin typeface="微軟正黑體" panose="020B0604030504040204" pitchFamily="34" charset="-120"/>
                <a:ea typeface="微軟正黑體" panose="020B0604030504040204" pitchFamily="34" charset="-120"/>
              </a:rPr>
              <a:t>有具體事實</a:t>
            </a:r>
            <a:r>
              <a:rPr lang="zh-TW" altLang="en-US" sz="2000" dirty="0">
                <a:latin typeface="微軟正黑體" panose="020B0604030504040204" pitchFamily="34" charset="-120"/>
                <a:ea typeface="微軟正黑體" panose="020B0604030504040204" pitchFamily="34" charset="-120"/>
              </a:rPr>
              <a:t/>
            </a:r>
            <a:br>
              <a:rPr lang="zh-TW" altLang="en-US" sz="2000" dirty="0">
                <a:latin typeface="微軟正黑體" panose="020B0604030504040204" pitchFamily="34" charset="-120"/>
                <a:ea typeface="微軟正黑體" panose="020B0604030504040204" pitchFamily="34" charset="-120"/>
              </a:rPr>
            </a:br>
            <a:r>
              <a:rPr lang="zh-TW" altLang="en-US" sz="2000" dirty="0">
                <a:solidFill>
                  <a:schemeClr val="tx1"/>
                </a:solidFill>
                <a:latin typeface="微軟正黑體" panose="020B0604030504040204" pitchFamily="34" charset="-120"/>
                <a:ea typeface="微軟正黑體" panose="020B0604030504040204" pitchFamily="34" charset="-120"/>
              </a:rPr>
              <a:t>二、</a:t>
            </a:r>
            <a:r>
              <a:rPr lang="zh-TW" altLang="en-US" sz="2000" u="sng" dirty="0">
                <a:solidFill>
                  <a:srgbClr val="FF0000"/>
                </a:solidFill>
                <a:latin typeface="微軟正黑體" panose="020B0604030504040204" pitchFamily="34" charset="-120"/>
                <a:ea typeface="微軟正黑體" panose="020B0604030504040204" pitchFamily="34" charset="-120"/>
              </a:rPr>
              <a:t>違反聘約</a:t>
            </a:r>
            <a:r>
              <a:rPr lang="zh-TW" altLang="en-US" sz="2000" dirty="0">
                <a:solidFill>
                  <a:schemeClr val="tx1"/>
                </a:solidFill>
                <a:latin typeface="微軟正黑體" panose="020B0604030504040204" pitchFamily="34" charset="-120"/>
                <a:ea typeface="微軟正黑體" panose="020B0604030504040204" pitchFamily="34" charset="-120"/>
              </a:rPr>
              <a:t>情節重大</a:t>
            </a:r>
            <a:endParaRPr lang="en-US" altLang="zh-TW" sz="2000" dirty="0">
              <a:solidFill>
                <a:schemeClr val="tx1"/>
              </a:solidFill>
              <a:latin typeface="微軟正黑體" panose="020B0604030504040204" pitchFamily="34" charset="-120"/>
              <a:ea typeface="微軟正黑體" panose="020B0604030504040204" pitchFamily="34" charset="-120"/>
            </a:endParaRPr>
          </a:p>
          <a:p>
            <a:pPr marL="0" lvl="0" indent="0">
              <a:buNone/>
            </a:pPr>
            <a:endParaRPr kumimoji="0" lang="en-US" altLang="zh-TW" sz="2400" b="1" i="0" u="none" strike="noStrike" kern="0" cap="none" spc="0" normalizeH="0" baseline="0" noProof="0" dirty="0">
              <a:ln>
                <a:noFill/>
              </a:ln>
              <a:solidFill>
                <a:srgbClr val="FF0000"/>
              </a:solidFill>
              <a:effectLst/>
              <a:uLnTx/>
              <a:uFillTx/>
              <a:latin typeface="微軟正黑體" panose="020B0604030504040204" pitchFamily="34" charset="-120"/>
              <a:ea typeface="微軟正黑體" panose="020B0604030504040204" pitchFamily="34" charset="-120"/>
            </a:endParaRPr>
          </a:p>
          <a:p>
            <a:pPr marL="0" lvl="0" indent="0">
              <a:buNone/>
            </a:pPr>
            <a:r>
              <a:rPr kumimoji="0" lang="zh-TW" altLang="en-US"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教師法第</a:t>
            </a:r>
            <a:r>
              <a:rPr kumimoji="0" lang="en-US" altLang="zh-TW"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18</a:t>
            </a:r>
            <a:r>
              <a:rPr kumimoji="0" lang="zh-TW" altLang="en-US" sz="2400" b="1" i="0" u="none" strike="noStrike" kern="0" cap="none" spc="0" normalizeH="0" baseline="0" noProof="0" dirty="0">
                <a:ln>
                  <a:noFill/>
                </a:ln>
                <a:effectLst/>
                <a:uLnTx/>
                <a:uFillTx/>
                <a:latin typeface="微軟正黑體" panose="020B0604030504040204" pitchFamily="34" charset="-120"/>
                <a:ea typeface="微軟正黑體" panose="020B0604030504040204" pitchFamily="34" charset="-120"/>
              </a:rPr>
              <a:t>條</a:t>
            </a:r>
            <a:endParaRPr lang="en-US" altLang="zh-TW" sz="2400" dirty="0">
              <a:latin typeface="微軟正黑體" panose="020B0604030504040204" pitchFamily="34" charset="-120"/>
              <a:ea typeface="微軟正黑體" panose="020B0604030504040204" pitchFamily="34" charset="-120"/>
            </a:endParaRPr>
          </a:p>
          <a:p>
            <a:pPr marL="0" indent="0">
              <a:buNone/>
            </a:pPr>
            <a:r>
              <a:rPr lang="zh-TW" altLang="en-US" sz="2000" dirty="0">
                <a:solidFill>
                  <a:schemeClr val="tx1"/>
                </a:solidFill>
                <a:latin typeface="微軟正黑體" panose="020B0604030504040204" pitchFamily="34" charset="-120"/>
                <a:ea typeface="微軟正黑體" panose="020B0604030504040204" pitchFamily="34" charset="-120"/>
              </a:rPr>
              <a:t>教師</a:t>
            </a:r>
            <a:r>
              <a:rPr lang="zh-TW" altLang="en-US" sz="2000" u="sng" dirty="0">
                <a:solidFill>
                  <a:srgbClr val="FF0000"/>
                </a:solidFill>
                <a:latin typeface="微軟正黑體" panose="020B0604030504040204" pitchFamily="34" charset="-120"/>
                <a:ea typeface="微軟正黑體" panose="020B0604030504040204" pitchFamily="34" charset="-120"/>
              </a:rPr>
              <a:t>行為違反相關法規</a:t>
            </a:r>
            <a:r>
              <a:rPr lang="zh-TW" altLang="en-US" sz="2000" dirty="0">
                <a:solidFill>
                  <a:schemeClr val="tx1"/>
                </a:solidFill>
                <a:latin typeface="微軟正黑體" panose="020B0604030504040204" pitchFamily="34" charset="-120"/>
                <a:ea typeface="微軟正黑體" panose="020B0604030504040204" pitchFamily="34" charset="-120"/>
              </a:rPr>
              <a:t>，經學校或有關機關查證屬實，未達解聘之程度，而有停聘之必要者，得審酌案件情節，經教師評審委員會委員三分之二以上出席及出席委員三分之二以上之審議通過，議決停聘六個月至三年，並報主管機關核准後，予以終局停聘</a:t>
            </a:r>
            <a:r>
              <a:rPr lang="zh-TW" altLang="en-US" sz="2000" dirty="0">
                <a:latin typeface="微軟正黑體" panose="020B0604030504040204" pitchFamily="34" charset="-120"/>
                <a:ea typeface="微軟正黑體" panose="020B0604030504040204" pitchFamily="34" charset="-120"/>
              </a:rPr>
              <a:t/>
            </a:r>
            <a:br>
              <a:rPr lang="zh-TW" altLang="en-US" sz="2000" dirty="0">
                <a:latin typeface="微軟正黑體" panose="020B0604030504040204" pitchFamily="34" charset="-120"/>
                <a:ea typeface="微軟正黑體" panose="020B0604030504040204" pitchFamily="34" charset="-120"/>
              </a:rPr>
            </a:br>
            <a:r>
              <a:rPr lang="zh-TW" altLang="en-US" sz="2000" dirty="0">
                <a:solidFill>
                  <a:schemeClr val="tx1"/>
                </a:solidFill>
                <a:latin typeface="微軟正黑體" panose="020B0604030504040204" pitchFamily="34" charset="-120"/>
                <a:ea typeface="微軟正黑體" panose="020B0604030504040204" pitchFamily="34" charset="-120"/>
              </a:rPr>
              <a:t>前項停聘期間，不得申請退休、資遣或在學校任教</a:t>
            </a:r>
            <a:endParaRPr lang="zh-TW" altLang="en-US" sz="2000" dirty="0">
              <a:latin typeface="微軟正黑體" panose="020B0604030504040204" pitchFamily="34" charset="-120"/>
              <a:ea typeface="微軟正黑體" panose="020B0604030504040204" pitchFamily="34" charset="-120"/>
            </a:endParaRPr>
          </a:p>
        </p:txBody>
      </p:sp>
      <p:sp>
        <p:nvSpPr>
          <p:cNvPr id="4" name="Rectangle 2"/>
          <p:cNvSpPr txBox="1">
            <a:spLocks noChangeArrowheads="1"/>
          </p:cNvSpPr>
          <p:nvPr/>
        </p:nvSpPr>
        <p:spPr bwMode="auto">
          <a:xfrm>
            <a:off x="763081" y="620688"/>
            <a:ext cx="7769360" cy="64807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fontAlgn="base">
              <a:spcBef>
                <a:spcPct val="0"/>
              </a:spcBef>
              <a:spcAft>
                <a:spcPct val="0"/>
              </a:spcAft>
              <a:defRPr/>
            </a:pP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教師法解聘停聘不續聘規定</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三</a:t>
            </a:r>
            <a:r>
              <a:rPr lang="en-US" altLang="zh-TW"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endParaRPr lang="zh-TW" altLang="en-US" sz="4000" b="1" kern="0"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777460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Grp="1" noChangeArrowheads="1"/>
          </p:cNvSpPr>
          <p:nvPr>
            <p:ph type="title"/>
          </p:nvPr>
        </p:nvSpPr>
        <p:spPr bwMode="auto">
          <a:xfrm>
            <a:off x="457200" y="274638"/>
            <a:ext cx="8229600" cy="92211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defRPr/>
            </a:pPr>
            <a:r>
              <a:rPr kumimoji="0" lang="zh-TW" altLang="en-US" sz="4000" b="1" i="0" u="none" strike="noStrike" kern="0" cap="none" spc="0" normalizeH="0" baseline="0" noProof="0" dirty="0">
                <a:ln>
                  <a:noFill/>
                </a:ln>
                <a:solidFill>
                  <a:srgbClr val="161412"/>
                </a:solidFill>
                <a:effectLst>
                  <a:outerShdw blurRad="38100" dist="38100" dir="2700000" algn="tl">
                    <a:srgbClr val="C0C0C0"/>
                  </a:outerShdw>
                </a:effectLst>
                <a:uLnTx/>
                <a:uFillTx/>
                <a:latin typeface="微軟正黑體" panose="020B0604030504040204" pitchFamily="34" charset="-120"/>
                <a:ea typeface="微軟正黑體" panose="020B0604030504040204" pitchFamily="34" charset="-120"/>
              </a:rPr>
              <a:t>教師資遣規定</a:t>
            </a:r>
            <a:r>
              <a:rPr lang="en-US" altLang="zh-TW" sz="40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0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專任教師</a:t>
            </a:r>
            <a:r>
              <a:rPr lang="en-US" altLang="zh-TW" sz="40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endParaRPr kumimoji="0" lang="zh-TW" altLang="en-US" sz="4000" b="1" i="0" u="none" strike="noStrike" kern="0" cap="none" spc="0" normalizeH="0" baseline="0" noProof="0" dirty="0">
              <a:ln>
                <a:noFill/>
              </a:ln>
              <a:solidFill>
                <a:srgbClr val="161412"/>
              </a:solidFill>
              <a:effectLst>
                <a:outerShdw blurRad="38100" dist="38100" dir="2700000" algn="tl">
                  <a:srgbClr val="C0C0C0"/>
                </a:outerShdw>
              </a:effectLst>
              <a:uLnTx/>
              <a:uFillTx/>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457200" y="1412776"/>
            <a:ext cx="8229600" cy="4713387"/>
          </a:xfrm>
        </p:spPr>
        <p:txBody>
          <a:bodyPr/>
          <a:lstStyle/>
          <a:p>
            <a:pPr marL="0" lvl="0" indent="0">
              <a:buNone/>
            </a:pPr>
            <a:r>
              <a:rPr lang="zh-TW" altLang="en-US" sz="1600" b="1" kern="0" dirty="0">
                <a:latin typeface="微軟正黑體" panose="020B0604030504040204" pitchFamily="34" charset="-120"/>
                <a:ea typeface="微軟正黑體" panose="020B0604030504040204" pitchFamily="34" charset="-120"/>
              </a:rPr>
              <a:t>教師法第</a:t>
            </a:r>
            <a:r>
              <a:rPr lang="en-US" altLang="zh-TW" sz="1600" b="1" kern="0" dirty="0">
                <a:latin typeface="微軟正黑體" panose="020B0604030504040204" pitchFamily="34" charset="-120"/>
                <a:ea typeface="微軟正黑體" panose="020B0604030504040204" pitchFamily="34" charset="-120"/>
              </a:rPr>
              <a:t>27</a:t>
            </a:r>
            <a:r>
              <a:rPr lang="zh-TW" altLang="en-US" sz="1600" b="1" kern="0" dirty="0">
                <a:latin typeface="微軟正黑體" panose="020B0604030504040204" pitchFamily="34" charset="-120"/>
                <a:ea typeface="微軟正黑體" panose="020B0604030504040204" pitchFamily="34" charset="-120"/>
              </a:rPr>
              <a:t>條</a:t>
            </a:r>
            <a:endParaRPr lang="en-US" altLang="zh-TW" sz="1600" dirty="0">
              <a:latin typeface="微軟正黑體" panose="020B0604030504040204" pitchFamily="34" charset="-120"/>
              <a:ea typeface="微軟正黑體" panose="020B0604030504040204" pitchFamily="34" charset="-120"/>
            </a:endParaRPr>
          </a:p>
          <a:p>
            <a:pPr marL="0" indent="0">
              <a:buNone/>
            </a:pPr>
            <a:r>
              <a:rPr lang="zh-TW" altLang="en-US" sz="1800" dirty="0">
                <a:solidFill>
                  <a:schemeClr val="tx1"/>
                </a:solidFill>
                <a:latin typeface="微軟正黑體" panose="020B0604030504040204" pitchFamily="34" charset="-120"/>
                <a:ea typeface="微軟正黑體" panose="020B0604030504040204" pitchFamily="34" charset="-120"/>
              </a:rPr>
              <a:t>教師有下列各款情事之一者，應經教師評審委員會審議通過，並報主管機</a:t>
            </a: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solidFill>
                  <a:schemeClr val="tx1"/>
                </a:solidFill>
                <a:latin typeface="微軟正黑體" panose="020B0604030504040204" pitchFamily="34" charset="-120"/>
                <a:ea typeface="微軟正黑體" panose="020B0604030504040204" pitchFamily="34" charset="-120"/>
              </a:rPr>
              <a:t>關核准後，得予以</a:t>
            </a:r>
            <a:r>
              <a:rPr lang="zh-TW" altLang="en-US" sz="1800" u="sng" dirty="0">
                <a:solidFill>
                  <a:srgbClr val="FF0000"/>
                </a:solidFill>
                <a:latin typeface="微軟正黑體" panose="020B0604030504040204" pitchFamily="34" charset="-120"/>
                <a:ea typeface="微軟正黑體" panose="020B0604030504040204" pitchFamily="34" charset="-120"/>
              </a:rPr>
              <a:t>資遣</a:t>
            </a:r>
            <a:r>
              <a:rPr lang="zh-TW" altLang="en-US" sz="1800" dirty="0">
                <a:solidFill>
                  <a:schemeClr val="tx1"/>
                </a:solidFill>
                <a:latin typeface="微軟正黑體" panose="020B0604030504040204" pitchFamily="34" charset="-120"/>
                <a:ea typeface="微軟正黑體" panose="020B0604030504040204" pitchFamily="34" charset="-120"/>
              </a:rPr>
              <a:t>：</a:t>
            </a:r>
            <a:endParaRPr lang="en-US" altLang="zh-TW" sz="1800" dirty="0">
              <a:solidFill>
                <a:schemeClr val="tx1"/>
              </a:solidFill>
              <a:latin typeface="微軟正黑體" panose="020B0604030504040204" pitchFamily="34" charset="-120"/>
              <a:ea typeface="微軟正黑體" panose="020B0604030504040204" pitchFamily="34" charset="-120"/>
            </a:endParaRPr>
          </a:p>
          <a:p>
            <a:pPr marL="342900" indent="-342900">
              <a:buFont typeface="+mj-ea"/>
              <a:buAutoNum type="ea1ChtPeriod"/>
            </a:pPr>
            <a:r>
              <a:rPr lang="zh-TW" altLang="en-US" sz="1800" dirty="0">
                <a:solidFill>
                  <a:schemeClr val="tx1"/>
                </a:solidFill>
                <a:latin typeface="微軟正黑體" panose="020B0604030504040204" pitchFamily="34" charset="-120"/>
                <a:ea typeface="微軟正黑體" panose="020B0604030504040204" pitchFamily="34" charset="-120"/>
              </a:rPr>
              <a:t>因系、所、科、組、課程調整或學校減班、停辦、解散時，現職已無</a:t>
            </a:r>
            <a:r>
              <a:rPr lang="zh-TW" altLang="en-US" sz="1800" dirty="0">
                <a:latin typeface="微軟正黑體" panose="020B0604030504040204" pitchFamily="34" charset="-120"/>
                <a:ea typeface="微軟正黑體" panose="020B0604030504040204" pitchFamily="34" charset="-120"/>
              </a:rPr>
              <a:t/>
            </a:r>
            <a:br>
              <a:rPr lang="zh-TW" altLang="en-US" sz="1800" dirty="0">
                <a:latin typeface="微軟正黑體" panose="020B0604030504040204" pitchFamily="34" charset="-120"/>
                <a:ea typeface="微軟正黑體" panose="020B0604030504040204" pitchFamily="34" charset="-120"/>
              </a:rPr>
            </a:br>
            <a:r>
              <a:rPr lang="zh-TW" altLang="en-US" sz="1800" dirty="0">
                <a:solidFill>
                  <a:schemeClr val="tx1"/>
                </a:solidFill>
                <a:latin typeface="微軟正黑體" panose="020B0604030504040204" pitchFamily="34" charset="-120"/>
                <a:ea typeface="微軟正黑體" panose="020B0604030504040204" pitchFamily="34" charset="-120"/>
              </a:rPr>
              <a:t>工作又無其他適當工作可以調任</a:t>
            </a:r>
            <a:endParaRPr lang="en-US" altLang="zh-TW" sz="1800" dirty="0">
              <a:latin typeface="微軟正黑體" panose="020B0604030504040204" pitchFamily="34" charset="-120"/>
              <a:ea typeface="微軟正黑體" panose="020B0604030504040204" pitchFamily="34" charset="-120"/>
            </a:endParaRPr>
          </a:p>
          <a:p>
            <a:pPr marL="342900" indent="-342900">
              <a:buFont typeface="+mj-ea"/>
              <a:buAutoNum type="ea1ChtPeriod"/>
            </a:pPr>
            <a:r>
              <a:rPr lang="zh-TW" altLang="en-US" sz="1800" dirty="0">
                <a:solidFill>
                  <a:schemeClr val="tx1"/>
                </a:solidFill>
                <a:latin typeface="微軟正黑體" panose="020B0604030504040204" pitchFamily="34" charset="-120"/>
                <a:ea typeface="微軟正黑體" panose="020B0604030504040204" pitchFamily="34" charset="-120"/>
              </a:rPr>
              <a:t>現職工作不適任且無其他工作可調任；或經中央衛生主管機關評鑑合格之醫院證明身體衰弱不能勝任工作</a:t>
            </a:r>
            <a:endParaRPr lang="en-US" altLang="zh-TW" sz="1800" dirty="0">
              <a:solidFill>
                <a:schemeClr val="tx1"/>
              </a:solidFill>
              <a:latin typeface="微軟正黑體" panose="020B0604030504040204" pitchFamily="34" charset="-120"/>
              <a:ea typeface="微軟正黑體" panose="020B0604030504040204" pitchFamily="34" charset="-120"/>
            </a:endParaRPr>
          </a:p>
          <a:p>
            <a:pPr marL="342900" indent="-342900">
              <a:buFont typeface="+mj-ea"/>
              <a:buAutoNum type="ea1ChtPeriod"/>
            </a:pPr>
            <a:r>
              <a:rPr lang="zh-TW" altLang="en-US" sz="1800" dirty="0">
                <a:solidFill>
                  <a:schemeClr val="tx1"/>
                </a:solidFill>
                <a:latin typeface="微軟正黑體" panose="020B0604030504040204" pitchFamily="34" charset="-120"/>
                <a:ea typeface="微軟正黑體" panose="020B0604030504040204" pitchFamily="34" charset="-120"/>
              </a:rPr>
              <a:t>受監護宣告或輔助宣告，尚未撤銷</a:t>
            </a:r>
            <a:endParaRPr lang="en-US" altLang="zh-TW" sz="1800" dirty="0">
              <a:latin typeface="微軟正黑體" panose="020B0604030504040204" pitchFamily="34" charset="-120"/>
              <a:ea typeface="微軟正黑體" panose="020B0604030504040204" pitchFamily="34" charset="-120"/>
            </a:endParaRPr>
          </a:p>
          <a:p>
            <a:pPr marL="342900" indent="-342900">
              <a:buFont typeface="+mj-ea"/>
              <a:buAutoNum type="ea1ChtPeriod"/>
            </a:pPr>
            <a:r>
              <a:rPr lang="zh-TW" altLang="en-US" sz="1800" dirty="0">
                <a:solidFill>
                  <a:schemeClr val="tx1"/>
                </a:solidFill>
                <a:latin typeface="微軟正黑體" panose="020B0604030504040204" pitchFamily="34" charset="-120"/>
                <a:ea typeface="微軟正黑體" panose="020B0604030504040204" pitchFamily="34" charset="-120"/>
              </a:rPr>
              <a:t>符合退休資格之教師有前項各款情形之一，經核准資遣者，得於</a:t>
            </a:r>
            <a:r>
              <a:rPr lang="zh-TW" altLang="en-US" sz="1800" dirty="0">
                <a:latin typeface="微軟正黑體" panose="020B0604030504040204" pitchFamily="34" charset="-120"/>
                <a:ea typeface="微軟正黑體" panose="020B0604030504040204" pitchFamily="34" charset="-120"/>
              </a:rPr>
              <a:t>資遣確定之日起一個月內依規定申請辦理退休，並以原核准資遣生效日為退休生效日</a:t>
            </a:r>
            <a:endParaRPr lang="en-US" altLang="zh-TW" sz="1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598372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zh-TW" altLang="en-US" b="1" dirty="0">
                <a:latin typeface="微軟正黑體" panose="020B0604030504040204" pitchFamily="34" charset="-120"/>
                <a:ea typeface="微軟正黑體" panose="020B0604030504040204" pitchFamily="34" charset="-120"/>
              </a:rPr>
              <a:t>專任教師注意事項</a:t>
            </a:r>
          </a:p>
        </p:txBody>
      </p:sp>
      <p:sp>
        <p:nvSpPr>
          <p:cNvPr id="3" name="內容版面配置區 2"/>
          <p:cNvSpPr>
            <a:spLocks noGrp="1"/>
          </p:cNvSpPr>
          <p:nvPr>
            <p:ph idx="1"/>
          </p:nvPr>
        </p:nvSpPr>
        <p:spPr/>
        <p:txBody>
          <a:bodyPr>
            <a:normAutofit lnSpcReduction="10000"/>
          </a:bodyPr>
          <a:lstStyle/>
          <a:p>
            <a:pPr marL="0" indent="0">
              <a:buNone/>
              <a:defRPr/>
            </a:pPr>
            <a:r>
              <a:rPr lang="zh-TW" altLang="en-US" sz="2800" b="1" dirty="0">
                <a:solidFill>
                  <a:srgbClr val="FF0000"/>
                </a:solidFill>
                <a:latin typeface="微軟正黑體" panose="020B0604030504040204" pitchFamily="34" charset="-120"/>
                <a:ea typeface="微軟正黑體" panose="020B0604030504040204" pitchFamily="34" charset="-120"/>
              </a:rPr>
              <a:t>限期升等</a:t>
            </a:r>
            <a:endParaRPr lang="en-US" altLang="zh-TW" sz="2800" b="1" dirty="0">
              <a:solidFill>
                <a:srgbClr val="FF0000"/>
              </a:solidFill>
              <a:latin typeface="微軟正黑體" panose="020B0604030504040204" pitchFamily="34" charset="-120"/>
              <a:ea typeface="微軟正黑體" panose="020B0604030504040204" pitchFamily="34" charset="-120"/>
            </a:endParaRPr>
          </a:p>
          <a:p>
            <a:pPr marL="0" indent="0">
              <a:buFont typeface="Wingdings" pitchFamily="2" charset="2"/>
              <a:buNone/>
              <a:defRPr/>
            </a:pPr>
            <a:r>
              <a:rPr lang="zh-TW" altLang="en-US" sz="2000" dirty="0">
                <a:latin typeface="微軟正黑體" panose="020B0604030504040204" pitchFamily="34" charset="-120"/>
                <a:ea typeface="微軟正黑體" panose="020B0604030504040204" pitchFamily="34" charset="-120"/>
              </a:rPr>
              <a:t>本校自一百學年度起新進之專任助理教授及講師於聘任後八年內未能升等者，第八年結束時，應不續聘。惟可申請延長，延長期間以聘約所定聘期為限；延長期間不得提出升等之申請。教師因延長病假、育嬰、侍親之留職停薪期間、生產（含懷孕時間以一年計）及兼任行政主管者以實際年限計但最高採計三年，不計入八年年資之計算。</a:t>
            </a:r>
            <a:r>
              <a:rPr lang="en-US" altLang="zh-TW" sz="2000" dirty="0">
                <a:latin typeface="微軟正黑體" panose="020B0604030504040204" pitchFamily="34" charset="-120"/>
                <a:ea typeface="微軟正黑體" panose="020B0604030504040204" pitchFamily="34" charset="-120"/>
              </a:rPr>
              <a:t>(</a:t>
            </a:r>
            <a:r>
              <a:rPr lang="zh-TW" altLang="en-US" sz="2000" dirty="0">
                <a:latin typeface="微軟正黑體" panose="020B0604030504040204" pitchFamily="34" charset="-120"/>
                <a:ea typeface="微軟正黑體" panose="020B0604030504040204" pitchFamily="34" charset="-120"/>
              </a:rPr>
              <a:t>組織規程第</a:t>
            </a:r>
            <a:r>
              <a:rPr lang="en-US" altLang="zh-TW" sz="2000" dirty="0">
                <a:latin typeface="微軟正黑體" panose="020B0604030504040204" pitchFamily="34" charset="-120"/>
                <a:ea typeface="微軟正黑體" panose="020B0604030504040204" pitchFamily="34" charset="-120"/>
              </a:rPr>
              <a:t>22</a:t>
            </a:r>
            <a:r>
              <a:rPr lang="zh-TW" altLang="en-US" sz="2000" dirty="0">
                <a:latin typeface="微軟正黑體" panose="020B0604030504040204" pitchFamily="34" charset="-120"/>
                <a:ea typeface="微軟正黑體" panose="020B0604030504040204" pitchFamily="34" charset="-120"/>
              </a:rPr>
              <a:t>條第</a:t>
            </a:r>
            <a:r>
              <a:rPr lang="en-US" altLang="zh-TW" sz="2000" dirty="0">
                <a:latin typeface="微軟正黑體" panose="020B0604030504040204" pitchFamily="34" charset="-120"/>
                <a:ea typeface="微軟正黑體" panose="020B0604030504040204" pitchFamily="34" charset="-120"/>
              </a:rPr>
              <a:t>2</a:t>
            </a:r>
            <a:r>
              <a:rPr lang="zh-TW" altLang="en-US" sz="2000" dirty="0">
                <a:latin typeface="微軟正黑體" panose="020B0604030504040204" pitchFamily="34" charset="-120"/>
                <a:ea typeface="微軟正黑體" panose="020B0604030504040204" pitchFamily="34" charset="-120"/>
              </a:rPr>
              <a:t>項、教師聘約第</a:t>
            </a:r>
            <a:r>
              <a:rPr lang="en-US" altLang="zh-TW" sz="2000" dirty="0">
                <a:latin typeface="微軟正黑體" panose="020B0604030504040204" pitchFamily="34" charset="-120"/>
                <a:ea typeface="微軟正黑體" panose="020B0604030504040204" pitchFamily="34" charset="-120"/>
              </a:rPr>
              <a:t>7</a:t>
            </a:r>
            <a:r>
              <a:rPr lang="zh-TW" altLang="en-US" sz="2000" dirty="0">
                <a:latin typeface="微軟正黑體" panose="020B0604030504040204" pitchFamily="34" charset="-120"/>
                <a:ea typeface="微軟正黑體" panose="020B0604030504040204" pitchFamily="34" charset="-120"/>
              </a:rPr>
              <a:t>點</a:t>
            </a:r>
            <a:r>
              <a:rPr lang="en-US" altLang="zh-TW" sz="2000" dirty="0">
                <a:latin typeface="微軟正黑體" panose="020B0604030504040204" pitchFamily="34" charset="-120"/>
                <a:ea typeface="微軟正黑體" panose="020B0604030504040204" pitchFamily="34" charset="-120"/>
              </a:rPr>
              <a:t>)</a:t>
            </a:r>
          </a:p>
          <a:p>
            <a:pPr marL="0" indent="0">
              <a:buNone/>
              <a:defRPr/>
            </a:pPr>
            <a:r>
              <a:rPr lang="zh-TW" altLang="en-US" sz="2800" b="1" dirty="0">
                <a:solidFill>
                  <a:srgbClr val="FF0000"/>
                </a:solidFill>
                <a:latin typeface="微軟正黑體" panose="020B0604030504040204" pitchFamily="34" charset="-120"/>
                <a:ea typeface="微軟正黑體" panose="020B0604030504040204" pitchFamily="34" charset="-120"/>
              </a:rPr>
              <a:t>教師評鑑</a:t>
            </a:r>
            <a:endParaRPr lang="en-US" altLang="zh-TW" sz="2800" b="1" dirty="0">
              <a:solidFill>
                <a:srgbClr val="FF0000"/>
              </a:solidFill>
              <a:latin typeface="微軟正黑體" panose="020B0604030504040204" pitchFamily="34" charset="-120"/>
              <a:ea typeface="微軟正黑體" panose="020B0604030504040204" pitchFamily="34" charset="-120"/>
            </a:endParaRPr>
          </a:p>
          <a:p>
            <a:pPr marL="0" indent="0">
              <a:buFont typeface="Wingdings" pitchFamily="2" charset="2"/>
              <a:buNone/>
              <a:defRPr/>
            </a:pPr>
            <a:r>
              <a:rPr lang="zh-TW" altLang="en-US" sz="2000" dirty="0">
                <a:latin typeface="微軟正黑體" panose="020B0604030504040204" pitchFamily="34" charset="-120"/>
                <a:ea typeface="微軟正黑體" panose="020B0604030504040204" pitchFamily="34" charset="-120"/>
              </a:rPr>
              <a:t>教師評鑑未通過者，除應受本辦法相關規定之限制外，不得申請休假研究、借調、兼職、兼課、超鐘點授課、擔任各級教評會委員且該學年度不予核給教師年資加薪（俸）外，並應予以輔導。嗣於評鑑後四年內經輔導仍未通過評鑑者，得申請退休、辭聘或經各級教評會委員三分之二以上出席及出席委員三分之二以上決議，報經主管教育行政機關核准後不予續聘。</a:t>
            </a:r>
            <a:r>
              <a:rPr lang="en-US" altLang="zh-TW" sz="2000" dirty="0">
                <a:latin typeface="微軟正黑體" panose="020B0604030504040204" pitchFamily="34" charset="-120"/>
                <a:ea typeface="微軟正黑體" panose="020B0604030504040204" pitchFamily="34" charset="-120"/>
              </a:rPr>
              <a:t>(</a:t>
            </a:r>
            <a:r>
              <a:rPr lang="zh-TW" altLang="en-US" sz="2000" dirty="0">
                <a:latin typeface="微軟正黑體" panose="020B0604030504040204" pitchFamily="34" charset="-120"/>
                <a:ea typeface="微軟正黑體" panose="020B0604030504040204" pitchFamily="34" charset="-120"/>
              </a:rPr>
              <a:t>教師評鑑辦法第</a:t>
            </a:r>
            <a:r>
              <a:rPr lang="en-US" altLang="zh-TW" sz="2000" dirty="0">
                <a:latin typeface="微軟正黑體" panose="020B0604030504040204" pitchFamily="34" charset="-120"/>
                <a:ea typeface="微軟正黑體" panose="020B0604030504040204" pitchFamily="34" charset="-120"/>
              </a:rPr>
              <a:t>4</a:t>
            </a:r>
            <a:r>
              <a:rPr lang="zh-TW" altLang="en-US" sz="2000" dirty="0">
                <a:latin typeface="微軟正黑體" panose="020B0604030504040204" pitchFamily="34" charset="-120"/>
                <a:ea typeface="微軟正黑體" panose="020B0604030504040204" pitchFamily="34" charset="-120"/>
              </a:rPr>
              <a:t>條</a:t>
            </a:r>
            <a:r>
              <a:rPr lang="en-US" altLang="zh-TW" sz="2000" dirty="0">
                <a:latin typeface="微軟正黑體" panose="020B0604030504040204" pitchFamily="34" charset="-120"/>
                <a:ea typeface="微軟正黑體" panose="020B0604030504040204" pitchFamily="34" charset="-120"/>
              </a:rPr>
              <a:t>)</a:t>
            </a:r>
            <a:endParaRPr lang="zh-TW" altLang="en-US" sz="20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25227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教師義務的內涵（一）</a:t>
            </a:r>
          </a:p>
        </p:txBody>
      </p:sp>
      <p:sp>
        <p:nvSpPr>
          <p:cNvPr id="15363" name="Rectangle 3"/>
          <p:cNvSpPr>
            <a:spLocks noGrp="1" noChangeArrowheads="1"/>
          </p:cNvSpPr>
          <p:nvPr>
            <p:ph idx="1"/>
          </p:nvPr>
        </p:nvSpPr>
        <p:spPr>
          <a:xfrm>
            <a:off x="467544" y="1628800"/>
            <a:ext cx="8229600" cy="4824536"/>
          </a:xfrm>
        </p:spPr>
        <p:txBody>
          <a:bodyPr>
            <a:normAutofit lnSpcReduction="10000"/>
          </a:bodyPr>
          <a:lstStyle/>
          <a:p>
            <a:pPr eaLnBrk="1" hangingPunct="1">
              <a:lnSpc>
                <a:spcPct val="80000"/>
              </a:lnSpc>
              <a:buFont typeface="Wingdings" pitchFamily="2" charset="2"/>
              <a:buNone/>
            </a:pPr>
            <a:r>
              <a:rPr lang="zh-TW" altLang="en-US" sz="2400" b="1" dirty="0">
                <a:solidFill>
                  <a:srgbClr val="A50021"/>
                </a:solidFill>
                <a:latin typeface="微軟正黑體" panose="020B0604030504040204" pitchFamily="34" charset="-120"/>
                <a:ea typeface="微軟正黑體" panose="020B0604030504040204" pitchFamily="34" charset="-120"/>
              </a:rPr>
              <a:t>一、作為義務</a:t>
            </a:r>
          </a:p>
          <a:p>
            <a:pPr eaLnBrk="1" hangingPunct="1">
              <a:buFont typeface="Wingdings" pitchFamily="2" charset="2"/>
              <a:buNone/>
            </a:pPr>
            <a:r>
              <a:rPr lang="zh-TW" altLang="en-US" sz="2400" b="1" dirty="0">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一</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善盡教學、研究、輔導職能</a:t>
            </a:r>
          </a:p>
          <a:p>
            <a:pPr eaLnBrk="1" hangingPunct="1">
              <a:buFont typeface="Wingdings" pitchFamily="2" charset="2"/>
              <a:buNone/>
            </a:pPr>
            <a:r>
              <a:rPr lang="zh-TW" altLang="en-US" sz="2400" b="1" dirty="0">
                <a:solidFill>
                  <a:srgbClr val="161412"/>
                </a:solidFill>
                <a:latin typeface="微軟正黑體" panose="020B0604030504040204" pitchFamily="34" charset="-120"/>
                <a:ea typeface="微軟正黑體" panose="020B0604030504040204" pitchFamily="34" charset="-120"/>
              </a:rPr>
              <a:t>  　</a:t>
            </a:r>
            <a:r>
              <a:rPr lang="en-US" altLang="zh-TW" sz="2400" b="1" dirty="0">
                <a:solidFill>
                  <a:srgbClr val="161412"/>
                </a:solidFill>
                <a:latin typeface="微軟正黑體" panose="020B0604030504040204" pitchFamily="34" charset="-120"/>
                <a:ea typeface="微軟正黑體" panose="020B0604030504040204" pitchFamily="34" charset="-120"/>
              </a:rPr>
              <a:t>1.</a:t>
            </a:r>
            <a:r>
              <a:rPr lang="zh-TW" altLang="en-US" sz="2400" b="1" dirty="0">
                <a:solidFill>
                  <a:srgbClr val="161412"/>
                </a:solidFill>
                <a:latin typeface="微軟正黑體" panose="020B0604030504040204" pitchFamily="34" charset="-120"/>
                <a:ea typeface="微軟正黑體" panose="020B0604030504040204" pitchFamily="34" charset="-120"/>
              </a:rPr>
              <a:t>依學校安排之課程實施教學活動</a:t>
            </a:r>
          </a:p>
          <a:p>
            <a:pPr eaLnBrk="1" hangingPunct="1">
              <a:buFont typeface="Wingdings" pitchFamily="2" charset="2"/>
              <a:buNone/>
            </a:pPr>
            <a:r>
              <a:rPr lang="zh-TW" altLang="en-US" sz="2400" b="1" dirty="0">
                <a:solidFill>
                  <a:srgbClr val="161412"/>
                </a:solidFill>
                <a:latin typeface="微軟正黑體" panose="020B0604030504040204" pitchFamily="34" charset="-120"/>
                <a:ea typeface="微軟正黑體" panose="020B0604030504040204" pitchFamily="34" charset="-120"/>
              </a:rPr>
              <a:t>  　</a:t>
            </a:r>
            <a:r>
              <a:rPr lang="en-US" altLang="zh-TW" sz="2400" b="1" dirty="0">
                <a:solidFill>
                  <a:srgbClr val="161412"/>
                </a:solidFill>
                <a:latin typeface="微軟正黑體" panose="020B0604030504040204" pitchFamily="34" charset="-120"/>
                <a:ea typeface="微軟正黑體" panose="020B0604030504040204" pitchFamily="34" charset="-120"/>
              </a:rPr>
              <a:t>2.</a:t>
            </a:r>
            <a:r>
              <a:rPr lang="zh-TW" altLang="en-US" sz="2400" b="1" dirty="0">
                <a:solidFill>
                  <a:srgbClr val="161412"/>
                </a:solidFill>
                <a:latin typeface="微軟正黑體" panose="020B0604030504040204" pitchFamily="34" charset="-120"/>
                <a:ea typeface="微軟正黑體" panose="020B0604030504040204" pitchFamily="34" charset="-120"/>
              </a:rPr>
              <a:t>積極維護學生受教權益</a:t>
            </a:r>
          </a:p>
          <a:p>
            <a:pPr eaLnBrk="1" hangingPunct="1">
              <a:buFont typeface="Wingdings" pitchFamily="2" charset="2"/>
              <a:buNone/>
            </a:pPr>
            <a:r>
              <a:rPr lang="zh-TW" altLang="en-US" sz="2400" b="1" dirty="0">
                <a:solidFill>
                  <a:srgbClr val="161412"/>
                </a:solidFill>
                <a:latin typeface="微軟正黑體" panose="020B0604030504040204" pitchFamily="34" charset="-120"/>
                <a:ea typeface="微軟正黑體" panose="020B0604030504040204" pitchFamily="34" charset="-120"/>
              </a:rPr>
              <a:t>      </a:t>
            </a:r>
            <a:r>
              <a:rPr lang="en-US" altLang="zh-TW" sz="2400" b="1" dirty="0">
                <a:solidFill>
                  <a:srgbClr val="161412"/>
                </a:solidFill>
                <a:latin typeface="微軟正黑體" panose="020B0604030504040204" pitchFamily="34" charset="-120"/>
                <a:ea typeface="微軟正黑體" panose="020B0604030504040204" pitchFamily="34" charset="-120"/>
              </a:rPr>
              <a:t>3.</a:t>
            </a:r>
            <a:r>
              <a:rPr lang="zh-TW" altLang="en-US" sz="2400" b="1" dirty="0">
                <a:solidFill>
                  <a:srgbClr val="161412"/>
                </a:solidFill>
                <a:latin typeface="微軟正黑體" panose="020B0604030504040204" pitchFamily="34" charset="-120"/>
                <a:ea typeface="微軟正黑體" panose="020B0604030504040204" pitchFamily="34" charset="-120"/>
              </a:rPr>
              <a:t>輔導及引導學生適性發展</a:t>
            </a:r>
          </a:p>
          <a:p>
            <a:pPr eaLnBrk="1" hangingPunct="1">
              <a:buFont typeface="Wingdings" pitchFamily="2" charset="2"/>
              <a:buNone/>
            </a:pPr>
            <a:r>
              <a:rPr lang="zh-TW" altLang="en-US" sz="2400" b="1" dirty="0">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二</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積極充實自我、創新學術、提升教學品質</a:t>
            </a:r>
          </a:p>
          <a:p>
            <a:pPr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三</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熱心參與校務推動，維護校園良好學習環境</a:t>
            </a:r>
          </a:p>
          <a:p>
            <a:pPr marL="806450" indent="-806450" eaLnBrk="1" hangingPunct="1">
              <a:buFont typeface="Wingdings" pitchFamily="2" charset="2"/>
              <a:buNone/>
            </a:pPr>
            <a:r>
              <a:rPr lang="zh-TW" altLang="en-US" sz="2400" b="1" dirty="0">
                <a:solidFill>
                  <a:srgbClr val="161412"/>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四</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上課期間或寒暑假期間</a:t>
            </a:r>
            <a:r>
              <a:rPr lang="zh-TW" altLang="en-US" sz="2400" b="1" dirty="0">
                <a:solidFill>
                  <a:srgbClr val="FF0000"/>
                </a:solidFill>
                <a:latin typeface="微軟正黑體" panose="020B0604030504040204" pitchFamily="34" charset="-120"/>
                <a:ea typeface="微軟正黑體" panose="020B0604030504040204" pitchFamily="34" charset="-120"/>
              </a:rPr>
              <a:t>出國皆應向學校申報</a:t>
            </a:r>
            <a:r>
              <a:rPr lang="zh-TW" altLang="en-US" sz="2400" b="1" dirty="0">
                <a:solidFill>
                  <a:srgbClr val="0000FF"/>
                </a:solidFill>
                <a:latin typeface="微軟正黑體" panose="020B0604030504040204" pitchFamily="34" charset="-120"/>
                <a:ea typeface="微軟正黑體" panose="020B0604030504040204" pitchFamily="34" charset="-120"/>
              </a:rPr>
              <a:t>，如有</a:t>
            </a:r>
            <a:r>
              <a:rPr lang="zh-TW" altLang="en-US" sz="2400" b="1" dirty="0">
                <a:solidFill>
                  <a:srgbClr val="FF0000"/>
                </a:solidFill>
                <a:latin typeface="微軟正黑體" panose="020B0604030504040204" pitchFamily="34" charset="-120"/>
                <a:ea typeface="微軟正黑體" panose="020B0604030504040204" pitchFamily="34" charset="-120"/>
              </a:rPr>
              <a:t>前往中國大陸尤應申請奉准後始得前往</a:t>
            </a:r>
            <a:endParaRPr lang="en-US" altLang="zh-TW" sz="2400" b="1" dirty="0">
              <a:solidFill>
                <a:srgbClr val="FF0000"/>
              </a:solidFill>
              <a:latin typeface="微軟正黑體" panose="020B0604030504040204" pitchFamily="34" charset="-120"/>
              <a:ea typeface="微軟正黑體" panose="020B0604030504040204" pitchFamily="34" charset="-120"/>
            </a:endParaRPr>
          </a:p>
          <a:p>
            <a:pPr marL="806450" indent="-806450" eaLnBrk="1" hangingPunct="1">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FF0000"/>
                </a:solidFill>
                <a:latin typeface="微軟正黑體" panose="020B0604030504040204" pitchFamily="34" charset="-120"/>
                <a:ea typeface="微軟正黑體" panose="020B0604030504040204" pitchFamily="34" charset="-120"/>
              </a:rPr>
              <a:t>(</a:t>
            </a:r>
            <a:r>
              <a:rPr lang="zh-TW" altLang="en-US" sz="2400" b="1" dirty="0">
                <a:solidFill>
                  <a:srgbClr val="FF0000"/>
                </a:solidFill>
                <a:latin typeface="微軟正黑體" panose="020B0604030504040204" pitchFamily="34" charset="-120"/>
                <a:ea typeface="微軟正黑體" panose="020B0604030504040204" pitchFamily="34" charset="-120"/>
              </a:rPr>
              <a:t>五</a:t>
            </a:r>
            <a:r>
              <a:rPr lang="en-US" altLang="zh-TW" sz="2400" b="1" dirty="0">
                <a:solidFill>
                  <a:srgbClr val="FF0000"/>
                </a:solidFill>
                <a:latin typeface="微軟正黑體" panose="020B0604030504040204" pitchFamily="34" charset="-120"/>
                <a:ea typeface="微軟正黑體" panose="020B0604030504040204" pitchFamily="34" charset="-120"/>
              </a:rPr>
              <a:t>)</a:t>
            </a:r>
            <a:r>
              <a:rPr lang="zh-TW" altLang="en-US" sz="2400" b="1" dirty="0">
                <a:solidFill>
                  <a:srgbClr val="FF0000"/>
                </a:solidFill>
                <a:latin typeface="微軟正黑體" panose="020B0604030504040204" pitchFamily="34" charset="-120"/>
                <a:ea typeface="微軟正黑體" panose="020B0604030504040204" pitchFamily="34" charset="-120"/>
              </a:rPr>
              <a:t>配合防疫措施：除配合各項防疫政策外，有關差勤部分，</a:t>
            </a:r>
            <a:r>
              <a:rPr lang="zh-TW" altLang="en-US" sz="2400" b="1" u="sng" dirty="0">
                <a:solidFill>
                  <a:srgbClr val="0000FF"/>
                </a:solidFill>
                <a:latin typeface="微軟正黑體" panose="020B0604030504040204" pitchFamily="34" charset="-120"/>
                <a:ea typeface="微軟正黑體" panose="020B0604030504040204" pitchFamily="34" charset="-120"/>
              </a:rPr>
              <a:t>無論是否請假或因公之出國或赴大陸，均應向學校申報</a:t>
            </a:r>
            <a:r>
              <a:rPr lang="zh-TW" altLang="en-US" sz="2400" b="1" u="sng" dirty="0">
                <a:solidFill>
                  <a:srgbClr val="FF0000"/>
                </a:solidFill>
                <a:latin typeface="微軟正黑體" panose="020B0604030504040204" pitchFamily="34" charset="-120"/>
                <a:ea typeface="微軟正黑體" panose="020B0604030504040204" pitchFamily="34" charset="-120"/>
              </a:rPr>
              <a:t>，經</a:t>
            </a:r>
            <a:r>
              <a:rPr lang="zh-TW" altLang="en-US" sz="2400" b="1" u="sng" dirty="0">
                <a:solidFill>
                  <a:srgbClr val="0000FF"/>
                </a:solidFill>
                <a:latin typeface="微軟正黑體" panose="020B0604030504040204" pitchFamily="34" charset="-120"/>
                <a:ea typeface="微軟正黑體" panose="020B0604030504040204" pitchFamily="34" charset="-120"/>
              </a:rPr>
              <a:t>首長同意後始可</a:t>
            </a:r>
            <a:r>
              <a:rPr lang="zh-TW" altLang="en-US" sz="2400" b="1" u="sng" dirty="0">
                <a:solidFill>
                  <a:srgbClr val="FF0000"/>
                </a:solidFill>
                <a:latin typeface="微軟正黑體" panose="020B0604030504040204" pitchFamily="34" charset="-120"/>
                <a:ea typeface="微軟正黑體" panose="020B0604030504040204" pitchFamily="34" charset="-120"/>
              </a:rPr>
              <a:t>出國</a:t>
            </a:r>
            <a:r>
              <a:rPr lang="en-US" altLang="zh-TW" sz="2400" b="1" u="sng" dirty="0">
                <a:solidFill>
                  <a:srgbClr val="FF0000"/>
                </a:solidFill>
                <a:latin typeface="微軟正黑體" panose="020B0604030504040204" pitchFamily="34" charset="-120"/>
                <a:ea typeface="微軟正黑體" panose="020B0604030504040204" pitchFamily="34" charset="-120"/>
              </a:rPr>
              <a:t>(</a:t>
            </a:r>
            <a:r>
              <a:rPr lang="zh-TW" altLang="en-US" sz="2400" b="1" u="sng" dirty="0">
                <a:solidFill>
                  <a:srgbClr val="FF0000"/>
                </a:solidFill>
                <a:latin typeface="微軟正黑體" panose="020B0604030504040204" pitchFamily="34" charset="-120"/>
                <a:ea typeface="微軟正黑體" panose="020B0604030504040204" pitchFamily="34" charset="-120"/>
              </a:rPr>
              <a:t>赴大陸</a:t>
            </a:r>
            <a:r>
              <a:rPr lang="en-US" altLang="zh-TW" sz="2400" b="1" u="sng" dirty="0">
                <a:solidFill>
                  <a:srgbClr val="FF0000"/>
                </a:solidFill>
                <a:latin typeface="微軟正黑體" panose="020B0604030504040204" pitchFamily="34" charset="-120"/>
                <a:ea typeface="微軟正黑體" panose="020B0604030504040204" pitchFamily="34" charset="-120"/>
              </a:rPr>
              <a:t>)</a:t>
            </a:r>
            <a:r>
              <a:rPr lang="zh-TW" altLang="en-US" sz="2400" b="1" u="sng" dirty="0">
                <a:solidFill>
                  <a:srgbClr val="FF0000"/>
                </a:solidFill>
                <a:latin typeface="微軟正黑體" panose="020B0604030504040204" pitchFamily="34" charset="-120"/>
                <a:ea typeface="微軟正黑體" panose="020B0604030504040204" pitchFamily="34" charset="-120"/>
              </a:rPr>
              <a:t>。</a:t>
            </a:r>
            <a:endParaRPr lang="zh-TW" altLang="en-US" sz="2400" b="1" dirty="0">
              <a:solidFill>
                <a:srgbClr val="0000FF"/>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5882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620688"/>
            <a:ext cx="8229600" cy="868958"/>
          </a:xfrm>
        </p:spPr>
        <p:txBody>
          <a:bodyPr/>
          <a:lstStyle/>
          <a:p>
            <a:r>
              <a:rPr lang="zh-TW" altLang="en-US" dirty="0">
                <a:latin typeface="微軟正黑體" pitchFamily="34" charset="-120"/>
                <a:ea typeface="微軟正黑體" pitchFamily="34" charset="-120"/>
              </a:rPr>
              <a:t>簡報大綱</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364806938"/>
              </p:ext>
            </p:extLst>
          </p:nvPr>
        </p:nvGraphicFramePr>
        <p:xfrm>
          <a:off x="457200" y="2132856"/>
          <a:ext cx="8229600" cy="4320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4054641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教師義務的內涵（二</a:t>
            </a:r>
            <a:r>
              <a:rPr lang="zh-TW" altLang="en-US" sz="4800" b="1" dirty="0">
                <a:solidFill>
                  <a:srgbClr val="161412"/>
                </a:solidFill>
                <a:effectLst>
                  <a:outerShdw blurRad="38100" dist="38100" dir="2700000" algn="tl">
                    <a:srgbClr val="C0C0C0"/>
                  </a:outerShdw>
                </a:effectLst>
                <a:ea typeface="標楷體" pitchFamily="65" charset="-120"/>
              </a:rPr>
              <a:t>）</a:t>
            </a:r>
          </a:p>
        </p:txBody>
      </p:sp>
      <p:sp>
        <p:nvSpPr>
          <p:cNvPr id="16387" name="Rectangle 3"/>
          <p:cNvSpPr>
            <a:spLocks noGrp="1" noChangeArrowheads="1"/>
          </p:cNvSpPr>
          <p:nvPr>
            <p:ph idx="1"/>
          </p:nvPr>
        </p:nvSpPr>
        <p:spPr/>
        <p:txBody>
          <a:bodyPr/>
          <a:lstStyle/>
          <a:p>
            <a:pPr eaLnBrk="1" hangingPunct="1">
              <a:lnSpc>
                <a:spcPct val="90000"/>
              </a:lnSpc>
              <a:buFont typeface="Wingdings" pitchFamily="2" charset="2"/>
              <a:buNone/>
            </a:pPr>
            <a:r>
              <a:rPr lang="zh-TW" altLang="en-US" sz="2400" b="1" dirty="0">
                <a:solidFill>
                  <a:srgbClr val="A50021"/>
                </a:solidFill>
                <a:latin typeface="微軟正黑體" panose="020B0604030504040204" pitchFamily="34" charset="-120"/>
                <a:ea typeface="微軟正黑體" panose="020B0604030504040204" pitchFamily="34" charset="-120"/>
              </a:rPr>
              <a:t>二、不作為義務</a:t>
            </a:r>
          </a:p>
          <a:p>
            <a:pPr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一</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注意品德及對國家忠誠　</a:t>
            </a:r>
          </a:p>
          <a:p>
            <a:pPr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二</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遵守聘約，不任意辭聘</a:t>
            </a:r>
          </a:p>
          <a:p>
            <a:pPr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三</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專心任職，非依法令不得在外兼課、兼職</a:t>
            </a:r>
          </a:p>
          <a:p>
            <a:pPr eaLnBrk="1" hangingPunct="1">
              <a:buFont typeface="Wingdings" pitchFamily="2" charset="2"/>
              <a:buNone/>
            </a:pPr>
            <a:r>
              <a:rPr lang="zh-TW" altLang="en-US" sz="2400" b="1" dirty="0">
                <a:latin typeface="微軟正黑體" panose="020B0604030504040204" pitchFamily="34" charset="-120"/>
                <a:ea typeface="微軟正黑體" panose="020B0604030504040204" pitchFamily="34" charset="-120"/>
              </a:rPr>
              <a:t>     </a:t>
            </a:r>
            <a:r>
              <a:rPr lang="zh-TW" altLang="en-US" sz="2400" b="1" dirty="0">
                <a:solidFill>
                  <a:srgbClr val="161412"/>
                </a:solidFill>
                <a:latin typeface="微軟正黑體" panose="020B0604030504040204" pitchFamily="34" charset="-120"/>
                <a:ea typeface="微軟正黑體" panose="020B0604030504040204" pitchFamily="34" charset="-120"/>
              </a:rPr>
              <a:t>依據「公立各級學校專任教師兼職處理原則」規定，教師在校外兼職或兼課皆應報經學校核准</a:t>
            </a:r>
          </a:p>
          <a:p>
            <a:pPr marL="806450" indent="-806450"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四</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非依法不得洩漏學生個人或家庭資料</a:t>
            </a:r>
          </a:p>
          <a:p>
            <a:pPr marL="806450" indent="-806450" eaLnBrk="1" hangingPunct="1">
              <a:buFont typeface="Wingdings" pitchFamily="2" charset="2"/>
              <a:buNone/>
            </a:pPr>
            <a:r>
              <a:rPr lang="zh-TW" altLang="en-US" sz="2400" b="1" dirty="0">
                <a:solidFill>
                  <a:srgbClr val="0000FF"/>
                </a:solidFill>
                <a:latin typeface="微軟正黑體" panose="020B0604030504040204" pitchFamily="34" charset="-120"/>
                <a:ea typeface="微軟正黑體" panose="020B0604030504040204" pitchFamily="34" charset="-120"/>
              </a:rPr>
              <a:t> </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五</a:t>
            </a:r>
            <a:r>
              <a:rPr lang="en-US" altLang="zh-TW" sz="2400" b="1" dirty="0">
                <a:solidFill>
                  <a:srgbClr val="0000FF"/>
                </a:solidFill>
                <a:latin typeface="微軟正黑體" panose="020B0604030504040204" pitchFamily="34" charset="-120"/>
                <a:ea typeface="微軟正黑體" panose="020B0604030504040204" pitchFamily="34" charset="-120"/>
              </a:rPr>
              <a:t>)</a:t>
            </a:r>
            <a:r>
              <a:rPr lang="zh-TW" altLang="en-US" sz="2400" b="1" dirty="0">
                <a:solidFill>
                  <a:srgbClr val="0000FF"/>
                </a:solidFill>
                <a:latin typeface="微軟正黑體" panose="020B0604030504040204" pitchFamily="34" charset="-120"/>
                <a:ea typeface="微軟正黑體" panose="020B0604030504040204" pitchFamily="34" charset="-120"/>
              </a:rPr>
              <a:t>遵守性別平等教育法、性別工作平等法、性騷擾防治法及學校相關規定之等行為限制</a:t>
            </a:r>
          </a:p>
          <a:p>
            <a:pPr eaLnBrk="1" hangingPunct="1">
              <a:lnSpc>
                <a:spcPct val="90000"/>
              </a:lnSpc>
              <a:buFont typeface="Wingdings" pitchFamily="2" charset="2"/>
              <a:buNone/>
            </a:pPr>
            <a:endParaRPr lang="en-US" altLang="zh-TW" sz="2400" b="1" dirty="0">
              <a:solidFill>
                <a:srgbClr val="0000FF"/>
              </a:solidFill>
              <a:latin typeface="標楷體" pitchFamily="65" charset="-120"/>
              <a:ea typeface="標楷體" pitchFamily="65" charset="-120"/>
            </a:endParaRPr>
          </a:p>
        </p:txBody>
      </p:sp>
    </p:spTree>
    <p:extLst>
      <p:ext uri="{BB962C8B-B14F-4D97-AF65-F5344CB8AC3E}">
        <p14:creationId xmlns:p14="http://schemas.microsoft.com/office/powerpoint/2010/main" val="1937115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專案教師聘任</a:t>
            </a:r>
          </a:p>
        </p:txBody>
      </p:sp>
      <p:sp>
        <p:nvSpPr>
          <p:cNvPr id="17411" name="Rectangle 3"/>
          <p:cNvSpPr>
            <a:spLocks noGrp="1" noChangeArrowheads="1"/>
          </p:cNvSpPr>
          <p:nvPr>
            <p:ph idx="1"/>
          </p:nvPr>
        </p:nvSpPr>
        <p:spPr>
          <a:xfrm>
            <a:off x="457200" y="1600200"/>
            <a:ext cx="8229600" cy="4853136"/>
          </a:xfrm>
        </p:spPr>
        <p:txBody>
          <a:bodyPr>
            <a:normAutofit fontScale="92500" lnSpcReduction="10000"/>
          </a:bodyPr>
          <a:lstStyle/>
          <a:p>
            <a:pPr marL="0" indent="0" eaLnBrk="1" hangingPunct="1">
              <a:lnSpc>
                <a:spcPct val="90000"/>
              </a:lnSpc>
              <a:buNone/>
            </a:pPr>
            <a:r>
              <a:rPr lang="zh-TW" altLang="en-US" sz="2400" b="1" dirty="0">
                <a:solidFill>
                  <a:srgbClr val="161412"/>
                </a:solidFill>
                <a:latin typeface="微軟正黑體" panose="020B0604030504040204" pitchFamily="34" charset="-120"/>
                <a:ea typeface="微軟正黑體" panose="020B0604030504040204" pitchFamily="34" charset="-120"/>
              </a:rPr>
              <a:t>國立大學校務基金進用教學人員研究人員及工作人員實施原則</a:t>
            </a:r>
          </a:p>
          <a:p>
            <a:pPr marL="0" indent="0" eaLnBrk="1" hangingPunct="1">
              <a:lnSpc>
                <a:spcPct val="90000"/>
              </a:lnSpc>
              <a:buNone/>
            </a:pPr>
            <a:r>
              <a:rPr lang="zh-TW" altLang="en-US" sz="2400" b="1" dirty="0">
                <a:solidFill>
                  <a:srgbClr val="0000FF"/>
                </a:solidFill>
                <a:latin typeface="微軟正黑體" panose="020B0604030504040204" pitchFamily="34" charset="-120"/>
                <a:ea typeface="微軟正黑體" panose="020B0604030504040204" pitchFamily="34" charset="-120"/>
              </a:rPr>
              <a:t>本校校務基金進用教學人員實施要點</a:t>
            </a:r>
          </a:p>
          <a:p>
            <a:pPr marL="0" indent="0" eaLnBrk="1" hangingPunct="1">
              <a:lnSpc>
                <a:spcPct val="90000"/>
              </a:lnSpc>
              <a:buNone/>
            </a:pPr>
            <a:r>
              <a:rPr lang="zh-TW" altLang="en-US" sz="2400" b="1" dirty="0">
                <a:solidFill>
                  <a:srgbClr val="161412"/>
                </a:solidFill>
                <a:latin typeface="微軟正黑體" panose="020B0604030504040204" pitchFamily="34" charset="-120"/>
                <a:ea typeface="微軟正黑體" panose="020B0604030504040204" pitchFamily="34" charset="-120"/>
              </a:rPr>
              <a:t>依教授、副教授、助理教授、講師聘用資格</a:t>
            </a:r>
          </a:p>
          <a:p>
            <a:pPr marL="0" indent="0" eaLnBrk="1" hangingPunct="1">
              <a:lnSpc>
                <a:spcPct val="90000"/>
              </a:lnSpc>
              <a:buNone/>
            </a:pPr>
            <a:r>
              <a:rPr lang="zh-TW" altLang="en-US" sz="2400" b="1" dirty="0">
                <a:solidFill>
                  <a:srgbClr val="161412"/>
                </a:solidFill>
                <a:latin typeface="微軟正黑體" panose="020B0604030504040204" pitchFamily="34" charset="-120"/>
                <a:ea typeface="微軟正黑體" panose="020B0604030504040204" pitchFamily="34" charset="-120"/>
              </a:rPr>
              <a:t>聘期：</a:t>
            </a:r>
            <a:endParaRPr lang="en-US" altLang="zh-TW" sz="2400" b="1" dirty="0">
              <a:solidFill>
                <a:srgbClr val="161412"/>
              </a:solidFill>
              <a:latin typeface="微軟正黑體" panose="020B0604030504040204" pitchFamily="34" charset="-120"/>
              <a:ea typeface="微軟正黑體" panose="020B0604030504040204" pitchFamily="34" charset="-120"/>
            </a:endParaRPr>
          </a:p>
          <a:p>
            <a:pPr marL="898525" indent="-452438" eaLnBrk="1" hangingPunct="1">
              <a:lnSpc>
                <a:spcPct val="110000"/>
              </a:lnSpc>
              <a:buFont typeface="Wingdings" pitchFamily="2" charset="2"/>
              <a:buChar char="l"/>
            </a:pPr>
            <a:r>
              <a:rPr lang="zh-TW" altLang="zh-TW" sz="2200" b="1" dirty="0">
                <a:solidFill>
                  <a:srgbClr val="161412"/>
                </a:solidFill>
                <a:latin typeface="微軟正黑體" panose="020B0604030504040204" pitchFamily="34" charset="-120"/>
                <a:ea typeface="微軟正黑體" panose="020B0604030504040204" pitchFamily="34" charset="-120"/>
              </a:rPr>
              <a:t>兼辦業務特助者，聘期自每年八月</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二月</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一日起至翌年七月</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ㄧ月</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三十一日止以 ㄧ學年</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或連續二學期</a:t>
            </a:r>
            <a:r>
              <a:rPr lang="en-US" altLang="zh-TW" sz="2200" b="1" dirty="0">
                <a:solidFill>
                  <a:srgbClr val="161412"/>
                </a:solidFill>
                <a:latin typeface="微軟正黑體" panose="020B0604030504040204" pitchFamily="34" charset="-120"/>
                <a:ea typeface="微軟正黑體" panose="020B0604030504040204" pitchFamily="34" charset="-120"/>
              </a:rPr>
              <a:t>)</a:t>
            </a:r>
            <a:r>
              <a:rPr lang="zh-TW" altLang="zh-TW" sz="2200" b="1" dirty="0">
                <a:solidFill>
                  <a:srgbClr val="161412"/>
                </a:solidFill>
                <a:latin typeface="微軟正黑體" panose="020B0604030504040204" pitchFamily="34" charset="-120"/>
                <a:ea typeface="微軟正黑體" panose="020B0604030504040204" pitchFamily="34" charset="-120"/>
              </a:rPr>
              <a:t>為</a:t>
            </a:r>
            <a:r>
              <a:rPr lang="zh-TW" altLang="en-US" sz="2200" b="1" dirty="0">
                <a:solidFill>
                  <a:srgbClr val="161412"/>
                </a:solidFill>
                <a:latin typeface="微軟正黑體" panose="020B0604030504040204" pitchFamily="34" charset="-120"/>
                <a:ea typeface="微軟正黑體" panose="020B0604030504040204" pitchFamily="34" charset="-120"/>
              </a:rPr>
              <a:t>原則。</a:t>
            </a:r>
            <a:endParaRPr lang="en-US" altLang="zh-TW" sz="2200" b="1" dirty="0">
              <a:solidFill>
                <a:srgbClr val="161412"/>
              </a:solidFill>
              <a:latin typeface="微軟正黑體" panose="020B0604030504040204" pitchFamily="34" charset="-120"/>
              <a:ea typeface="微軟正黑體" panose="020B0604030504040204" pitchFamily="34" charset="-120"/>
            </a:endParaRPr>
          </a:p>
          <a:p>
            <a:pPr marL="898525" indent="-452438" eaLnBrk="1" hangingPunct="1">
              <a:lnSpc>
                <a:spcPct val="110000"/>
              </a:lnSpc>
              <a:buFont typeface="Wingdings" pitchFamily="2" charset="2"/>
              <a:buChar char="l"/>
            </a:pPr>
            <a:r>
              <a:rPr lang="zh-TW" altLang="zh-TW" sz="2200" b="1" dirty="0">
                <a:solidFill>
                  <a:srgbClr val="161412"/>
                </a:solidFill>
                <a:latin typeface="微軟正黑體" panose="020B0604030504040204" pitchFamily="34" charset="-120"/>
                <a:ea typeface="微軟正黑體" panose="020B0604030504040204" pitchFamily="34" charset="-120"/>
              </a:rPr>
              <a:t>未兼辦業務特助者，聘期自本校校訂上下學期開學日起至寒暑假期間各計四點五個月，分別明列二學期聘期。</a:t>
            </a:r>
            <a:endParaRPr lang="en-US" altLang="zh-TW" sz="2200" b="1" dirty="0">
              <a:solidFill>
                <a:srgbClr val="161412"/>
              </a:solidFill>
              <a:latin typeface="微軟正黑體" panose="020B0604030504040204" pitchFamily="34" charset="-120"/>
              <a:ea typeface="微軟正黑體" panose="020B0604030504040204" pitchFamily="34" charset="-120"/>
            </a:endParaRPr>
          </a:p>
          <a:p>
            <a:pPr marL="898525" indent="-452438">
              <a:lnSpc>
                <a:spcPct val="110000"/>
              </a:lnSpc>
              <a:buFont typeface="Wingdings" pitchFamily="2" charset="2"/>
              <a:buChar char="l"/>
            </a:pPr>
            <a:r>
              <a:rPr lang="zh-TW" altLang="en-US" sz="2200" b="1" dirty="0">
                <a:solidFill>
                  <a:srgbClr val="161412"/>
                </a:solidFill>
                <a:latin typeface="微軟正黑體" panose="020B0604030504040204" pitchFamily="34" charset="-120"/>
                <a:ea typeface="微軟正黑體" panose="020B0604030504040204" pitchFamily="34" charset="-120"/>
              </a:rPr>
              <a:t>聘期最長不得超過二年。聘期超過一年以上者，</a:t>
            </a:r>
            <a:r>
              <a:rPr lang="zh-TW" altLang="en-US" sz="2200" b="1" dirty="0">
                <a:solidFill>
                  <a:srgbClr val="FF0000"/>
                </a:solidFill>
                <a:latin typeface="微軟正黑體" panose="020B0604030504040204" pitchFamily="34" charset="-120"/>
                <a:ea typeface="微軟正黑體" panose="020B0604030504040204" pitchFamily="34" charset="-120"/>
              </a:rPr>
              <a:t>按年發聘</a:t>
            </a:r>
            <a:r>
              <a:rPr lang="zh-TW" altLang="en-US" sz="2200" b="1" dirty="0">
                <a:solidFill>
                  <a:srgbClr val="161412"/>
                </a:solidFill>
                <a:latin typeface="微軟正黑體" panose="020B0604030504040204" pitchFamily="34" charset="-120"/>
                <a:ea typeface="微軟正黑體" panose="020B0604030504040204" pitchFamily="34" charset="-120"/>
              </a:rPr>
              <a:t>，並應依據本校「教師評鑑辦法」辦理「學院自訂績效」之教學績效評鑑，併同兼辦業務特助服務績效（未兼辦業務特助者免）作為續聘與否之參考，經三級教評會同意後續聘之</a:t>
            </a:r>
            <a:r>
              <a:rPr lang="zh-TW" altLang="zh-TW" sz="2200" b="1" dirty="0">
                <a:solidFill>
                  <a:srgbClr val="161412"/>
                </a:solidFill>
                <a:latin typeface="微軟正黑體" panose="020B0604030504040204" pitchFamily="34" charset="-120"/>
                <a:ea typeface="微軟正黑體" panose="020B0604030504040204" pitchFamily="34" charset="-120"/>
              </a:rPr>
              <a:t>。</a:t>
            </a:r>
            <a:endParaRPr lang="en-US" altLang="zh-TW" sz="2200" b="1" dirty="0">
              <a:solidFill>
                <a:srgbClr val="161412"/>
              </a:solidFill>
              <a:latin typeface="微軟正黑體" panose="020B0604030504040204" pitchFamily="34" charset="-120"/>
              <a:ea typeface="微軟正黑體" panose="020B0604030504040204" pitchFamily="34" charset="-120"/>
            </a:endParaRPr>
          </a:p>
          <a:p>
            <a:pPr marL="898525" indent="-452438">
              <a:lnSpc>
                <a:spcPct val="110000"/>
              </a:lnSpc>
              <a:buFont typeface="Wingdings" pitchFamily="2" charset="2"/>
              <a:buChar char="l"/>
            </a:pPr>
            <a:r>
              <a:rPr lang="zh-TW" altLang="en-US" sz="2200" b="1" dirty="0">
                <a:solidFill>
                  <a:srgbClr val="161412"/>
                </a:solidFill>
                <a:latin typeface="微軟正黑體" panose="020B0604030504040204" pitchFamily="34" charset="-120"/>
                <a:ea typeface="微軟正黑體" panose="020B0604030504040204" pitchFamily="34" charset="-120"/>
              </a:rPr>
              <a:t>本校</a:t>
            </a:r>
            <a:r>
              <a:rPr lang="zh-TW" altLang="en-US" sz="2200" b="1" dirty="0">
                <a:solidFill>
                  <a:srgbClr val="FF0000"/>
                </a:solidFill>
                <a:latin typeface="微軟正黑體" panose="020B0604030504040204" pitchFamily="34" charset="-120"/>
                <a:ea typeface="微軟正黑體" panose="020B0604030504040204" pitchFamily="34" charset="-120"/>
              </a:rPr>
              <a:t>專案教師評鑑考核作業要點</a:t>
            </a:r>
            <a:r>
              <a:rPr lang="zh-TW" altLang="en-US" sz="2200" b="1" dirty="0">
                <a:solidFill>
                  <a:srgbClr val="161412"/>
                </a:solidFill>
                <a:latin typeface="微軟正黑體" panose="020B0604030504040204" pitchFamily="34" charset="-120"/>
                <a:ea typeface="微軟正黑體" panose="020B0604030504040204" pitchFamily="34" charset="-120"/>
              </a:rPr>
              <a:t>業於</a:t>
            </a:r>
            <a:r>
              <a:rPr lang="en-US" altLang="zh-TW" sz="2200" b="1" dirty="0">
                <a:solidFill>
                  <a:srgbClr val="161412"/>
                </a:solidFill>
                <a:latin typeface="微軟正黑體" panose="020B0604030504040204" pitchFamily="34" charset="-120"/>
                <a:ea typeface="微軟正黑體" panose="020B0604030504040204" pitchFamily="34" charset="-120"/>
              </a:rPr>
              <a:t>111</a:t>
            </a:r>
            <a:r>
              <a:rPr lang="zh-TW" altLang="en-US" sz="2200" b="1" dirty="0">
                <a:solidFill>
                  <a:srgbClr val="161412"/>
                </a:solidFill>
                <a:latin typeface="微軟正黑體" panose="020B0604030504040204" pitchFamily="34" charset="-120"/>
                <a:ea typeface="微軟正黑體" panose="020B0604030504040204" pitchFamily="34" charset="-120"/>
              </a:rPr>
              <a:t>年</a:t>
            </a:r>
            <a:r>
              <a:rPr lang="en-US" altLang="zh-TW" sz="2200" b="1" dirty="0">
                <a:solidFill>
                  <a:srgbClr val="161412"/>
                </a:solidFill>
                <a:latin typeface="微軟正黑體" panose="020B0604030504040204" pitchFamily="34" charset="-120"/>
                <a:ea typeface="微軟正黑體" panose="020B0604030504040204" pitchFamily="34" charset="-120"/>
              </a:rPr>
              <a:t>11</a:t>
            </a:r>
            <a:r>
              <a:rPr lang="zh-TW" altLang="en-US" sz="2200" b="1" dirty="0">
                <a:solidFill>
                  <a:srgbClr val="161412"/>
                </a:solidFill>
                <a:latin typeface="微軟正黑體" panose="020B0604030504040204" pitchFamily="34" charset="-120"/>
                <a:ea typeface="微軟正黑體" panose="020B0604030504040204" pitchFamily="34" charset="-120"/>
              </a:rPr>
              <a:t>月</a:t>
            </a:r>
            <a:r>
              <a:rPr lang="en-US" altLang="zh-TW" sz="2200" b="1" dirty="0">
                <a:solidFill>
                  <a:srgbClr val="161412"/>
                </a:solidFill>
                <a:latin typeface="微軟正黑體" panose="020B0604030504040204" pitchFamily="34" charset="-120"/>
                <a:ea typeface="微軟正黑體" panose="020B0604030504040204" pitchFamily="34" charset="-120"/>
              </a:rPr>
              <a:t>17</a:t>
            </a:r>
            <a:r>
              <a:rPr lang="zh-TW" altLang="en-US" sz="2200" b="1" dirty="0">
                <a:solidFill>
                  <a:srgbClr val="161412"/>
                </a:solidFill>
                <a:latin typeface="微軟正黑體" panose="020B0604030504040204" pitchFamily="34" charset="-120"/>
                <a:ea typeface="微軟正黑體" panose="020B0604030504040204" pitchFamily="34" charset="-120"/>
              </a:rPr>
              <a:t>日行政會議通過實施。</a:t>
            </a:r>
            <a:endParaRPr lang="en-US" altLang="zh-TW" sz="2200" b="1" dirty="0">
              <a:solidFill>
                <a:srgbClr val="161412"/>
              </a:solidFill>
              <a:latin typeface="微軟正黑體" panose="020B0604030504040204" pitchFamily="34" charset="-120"/>
              <a:ea typeface="微軟正黑體" panose="020B0604030504040204" pitchFamily="34" charset="-120"/>
            </a:endParaRPr>
          </a:p>
          <a:p>
            <a:pPr marL="898525" indent="-452438">
              <a:lnSpc>
                <a:spcPct val="110000"/>
              </a:lnSpc>
              <a:buFont typeface="Wingdings" pitchFamily="2" charset="2"/>
              <a:buChar char="l"/>
            </a:pPr>
            <a:endParaRPr lang="zh-TW" altLang="en-US" sz="2200" b="1" dirty="0">
              <a:solidFill>
                <a:srgbClr val="16141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72340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r>
              <a:rPr lang="en-US" altLang="zh-TW" sz="4400" dirty="0">
                <a:latin typeface="標楷體" pitchFamily="65" charset="-120"/>
                <a:ea typeface="標楷體" pitchFamily="65" charset="-120"/>
              </a:rPr>
              <a:t> </a:t>
            </a:r>
            <a:r>
              <a:rPr lang="zh-TW" altLang="en-US" sz="4400" dirty="0">
                <a:latin typeface="微軟正黑體" pitchFamily="34" charset="-120"/>
                <a:ea typeface="微軟正黑體" pitchFamily="34" charset="-120"/>
              </a:rPr>
              <a:t>參、其他相關權益</a:t>
            </a:r>
          </a:p>
        </p:txBody>
      </p:sp>
    </p:spTree>
    <p:extLst>
      <p:ext uri="{BB962C8B-B14F-4D97-AF65-F5344CB8AC3E}">
        <p14:creationId xmlns:p14="http://schemas.microsoft.com/office/powerpoint/2010/main" val="3225755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116632"/>
            <a:ext cx="8229600" cy="778098"/>
          </a:xfrm>
        </p:spPr>
        <p:txBody>
          <a:bodyPr/>
          <a:lstStyle/>
          <a:p>
            <a:r>
              <a:rPr lang="zh-TW" altLang="en-US" dirty="0">
                <a:latin typeface="標楷體" pitchFamily="65" charset="-120"/>
                <a:ea typeface="標楷體" pitchFamily="65" charset="-120"/>
              </a:rPr>
              <a:t>  </a:t>
            </a:r>
            <a:r>
              <a:rPr lang="zh-TW" altLang="zh-TW" dirty="0">
                <a:latin typeface="微軟正黑體" pitchFamily="34" charset="-120"/>
                <a:ea typeface="微軟正黑體" pitchFamily="34" charset="-120"/>
              </a:rPr>
              <a:t>其他相關權</a:t>
            </a:r>
            <a:r>
              <a:rPr lang="zh-TW" altLang="en-US" dirty="0">
                <a:latin typeface="微軟正黑體" pitchFamily="34" charset="-120"/>
                <a:ea typeface="微軟正黑體" pitchFamily="34" charset="-120"/>
              </a:rPr>
              <a:t>益</a:t>
            </a:r>
            <a:r>
              <a:rPr lang="en-US" altLang="zh-TW" dirty="0">
                <a:latin typeface="微軟正黑體" pitchFamily="34" charset="-120"/>
                <a:ea typeface="微軟正黑體" pitchFamily="34" charset="-120"/>
              </a:rPr>
              <a:t>-</a:t>
            </a:r>
            <a:r>
              <a:rPr lang="zh-TW" altLang="en-US" dirty="0">
                <a:latin typeface="微軟正黑體" pitchFamily="34" charset="-120"/>
                <a:ea typeface="微軟正黑體" pitchFamily="34" charset="-120"/>
              </a:rPr>
              <a:t>敘薪</a:t>
            </a:r>
          </a:p>
        </p:txBody>
      </p:sp>
      <p:sp>
        <p:nvSpPr>
          <p:cNvPr id="3" name="內容版面配置區 2"/>
          <p:cNvSpPr>
            <a:spLocks noGrp="1"/>
          </p:cNvSpPr>
          <p:nvPr>
            <p:ph idx="1"/>
          </p:nvPr>
        </p:nvSpPr>
        <p:spPr>
          <a:xfrm>
            <a:off x="493206" y="927593"/>
            <a:ext cx="8229600" cy="5669760"/>
          </a:xfrm>
        </p:spPr>
        <p:txBody>
          <a:bodyPr>
            <a:normAutofit fontScale="92500"/>
          </a:bodyPr>
          <a:lstStyle/>
          <a:p>
            <a:pPr lvl="0">
              <a:buFont typeface="Wingdings" pitchFamily="2" charset="2"/>
              <a:buChar char="Ø"/>
            </a:pPr>
            <a:r>
              <a:rPr lang="zh-TW" altLang="en-US" sz="2200" dirty="0">
                <a:solidFill>
                  <a:prstClr val="black"/>
                </a:solidFill>
                <a:latin typeface="微軟正黑體" pitchFamily="34" charset="-120"/>
                <a:ea typeface="微軟正黑體" pitchFamily="34" charset="-120"/>
              </a:rPr>
              <a:t>一、依「教師待遇條例附表一</a:t>
            </a:r>
            <a:r>
              <a:rPr lang="en-US" altLang="zh-TW" sz="2200" dirty="0">
                <a:solidFill>
                  <a:prstClr val="black"/>
                </a:solidFill>
                <a:latin typeface="微軟正黑體" pitchFamily="34" charset="-120"/>
                <a:ea typeface="微軟正黑體" pitchFamily="34" charset="-120"/>
              </a:rPr>
              <a:t>-</a:t>
            </a:r>
            <a:r>
              <a:rPr lang="zh-TW" altLang="en-US" sz="2200" dirty="0">
                <a:solidFill>
                  <a:prstClr val="black"/>
                </a:solidFill>
                <a:latin typeface="微軟正黑體" pitchFamily="34" charset="-120"/>
                <a:ea typeface="微軟正黑體" pitchFamily="34" charset="-120"/>
              </a:rPr>
              <a:t>教師薪級表」規定核薪：</a:t>
            </a:r>
            <a:endParaRPr lang="en-US" altLang="zh-TW" sz="2200" dirty="0">
              <a:solidFill>
                <a:prstClr val="black"/>
              </a:solidFill>
              <a:latin typeface="微軟正黑體" pitchFamily="34" charset="-120"/>
              <a:ea typeface="微軟正黑體" pitchFamily="34" charset="-120"/>
            </a:endParaRPr>
          </a:p>
          <a:p>
            <a:pPr lvl="0"/>
            <a:endParaRPr lang="en-US" altLang="zh-TW" sz="2400" dirty="0">
              <a:solidFill>
                <a:prstClr val="black"/>
              </a:solidFill>
              <a:latin typeface="微軟正黑體" pitchFamily="34" charset="-120"/>
              <a:ea typeface="微軟正黑體" pitchFamily="34" charset="-120"/>
            </a:endParaRPr>
          </a:p>
          <a:p>
            <a:pPr lvl="0"/>
            <a:endParaRPr lang="en-US" altLang="zh-TW" sz="2400" dirty="0">
              <a:solidFill>
                <a:prstClr val="black"/>
              </a:solidFill>
              <a:latin typeface="微軟正黑體" pitchFamily="34" charset="-120"/>
              <a:ea typeface="微軟正黑體" pitchFamily="34" charset="-120"/>
            </a:endParaRPr>
          </a:p>
          <a:p>
            <a:pPr marL="0" lvl="0" indent="0">
              <a:buNone/>
            </a:pPr>
            <a:endParaRPr lang="en-US" altLang="zh-TW" sz="2400" dirty="0">
              <a:solidFill>
                <a:prstClr val="black"/>
              </a:solidFill>
              <a:latin typeface="微軟正黑體" pitchFamily="34" charset="-120"/>
              <a:ea typeface="微軟正黑體" pitchFamily="34" charset="-120"/>
            </a:endParaRPr>
          </a:p>
          <a:p>
            <a:pPr marL="0" lvl="0" indent="0">
              <a:buNone/>
            </a:pPr>
            <a:endParaRPr lang="en-US" altLang="zh-TW" sz="1500" dirty="0">
              <a:solidFill>
                <a:prstClr val="black"/>
              </a:solidFill>
              <a:latin typeface="微軟正黑體" pitchFamily="34" charset="-120"/>
              <a:ea typeface="微軟正黑體" pitchFamily="34" charset="-120"/>
            </a:endParaRPr>
          </a:p>
          <a:p>
            <a:pPr lvl="0">
              <a:buFont typeface="Wingdings" pitchFamily="2" charset="2"/>
              <a:buChar char="Ø"/>
            </a:pPr>
            <a:r>
              <a:rPr lang="zh-TW" altLang="en-US" sz="2200" dirty="0">
                <a:solidFill>
                  <a:prstClr val="black"/>
                </a:solidFill>
                <a:latin typeface="微軟正黑體" pitchFamily="34" charset="-120"/>
                <a:ea typeface="微軟正黑體" pitchFamily="34" charset="-120"/>
              </a:rPr>
              <a:t>二、另依「教師待遇條例」第</a:t>
            </a:r>
            <a:r>
              <a:rPr lang="en-US" altLang="zh-TW" sz="2200" dirty="0">
                <a:solidFill>
                  <a:prstClr val="black"/>
                </a:solidFill>
                <a:latin typeface="微軟正黑體" pitchFamily="34" charset="-120"/>
                <a:ea typeface="微軟正黑體" pitchFamily="34" charset="-120"/>
              </a:rPr>
              <a:t>8</a:t>
            </a:r>
            <a:r>
              <a:rPr lang="zh-TW" altLang="en-US" sz="2200" dirty="0">
                <a:solidFill>
                  <a:prstClr val="black"/>
                </a:solidFill>
                <a:latin typeface="微軟正黑體" pitchFamily="34" charset="-120"/>
                <a:ea typeface="微軟正黑體" pitchFamily="34" charset="-120"/>
              </a:rPr>
              <a:t>條規定，大專教師以所聘等級本薪最低薪級起敘。但</a:t>
            </a:r>
            <a:r>
              <a:rPr lang="zh-TW" altLang="en-US" sz="2200" dirty="0">
                <a:solidFill>
                  <a:srgbClr val="FF0000"/>
                </a:solidFill>
                <a:latin typeface="微軟正黑體" pitchFamily="34" charset="-120"/>
                <a:ea typeface="微軟正黑體" pitchFamily="34" charset="-120"/>
              </a:rPr>
              <a:t>講師及助理教授具博士學位者，得自</a:t>
            </a:r>
            <a:r>
              <a:rPr lang="en-US" altLang="zh-TW" sz="2200" dirty="0">
                <a:solidFill>
                  <a:srgbClr val="FF0000"/>
                </a:solidFill>
                <a:latin typeface="微軟正黑體" pitchFamily="34" charset="-120"/>
                <a:ea typeface="微軟正黑體" pitchFamily="34" charset="-120"/>
              </a:rPr>
              <a:t>330</a:t>
            </a:r>
            <a:r>
              <a:rPr lang="zh-TW" altLang="en-US" sz="2200" dirty="0">
                <a:solidFill>
                  <a:srgbClr val="FF0000"/>
                </a:solidFill>
                <a:latin typeface="微軟正黑體" pitchFamily="34" charset="-120"/>
                <a:ea typeface="微軟正黑體" pitchFamily="34" charset="-120"/>
              </a:rPr>
              <a:t>薪點起敘</a:t>
            </a:r>
            <a:r>
              <a:rPr lang="zh-TW" altLang="en-US" sz="2200" dirty="0">
                <a:solidFill>
                  <a:prstClr val="black"/>
                </a:solidFill>
                <a:latin typeface="微軟正黑體" pitchFamily="34" charset="-120"/>
                <a:ea typeface="微軟正黑體" pitchFamily="34" charset="-120"/>
              </a:rPr>
              <a:t>。</a:t>
            </a:r>
            <a:endParaRPr lang="en-US" altLang="zh-TW" sz="2200" dirty="0">
              <a:solidFill>
                <a:prstClr val="black"/>
              </a:solidFill>
              <a:latin typeface="微軟正黑體" pitchFamily="34" charset="-120"/>
              <a:ea typeface="微軟正黑體" pitchFamily="34" charset="-120"/>
            </a:endParaRPr>
          </a:p>
          <a:p>
            <a:pPr lvl="0">
              <a:buFont typeface="Wingdings" pitchFamily="2" charset="2"/>
              <a:buChar char="Ø"/>
            </a:pPr>
            <a:r>
              <a:rPr lang="zh-TW" altLang="en-US" sz="2200" dirty="0">
                <a:solidFill>
                  <a:prstClr val="black"/>
                </a:solidFill>
                <a:latin typeface="微軟正黑體" pitchFamily="34" charset="-120"/>
                <a:ea typeface="微軟正黑體" pitchFamily="34" charset="-120"/>
              </a:rPr>
              <a:t>三、到職前年資符合提敘薪級規定者</a:t>
            </a:r>
            <a:r>
              <a:rPr lang="zh-TW" altLang="en-US" sz="2200" dirty="0" smtClean="0">
                <a:solidFill>
                  <a:prstClr val="black"/>
                </a:solidFill>
                <a:latin typeface="微軟正黑體" pitchFamily="34" charset="-120"/>
                <a:ea typeface="微軟正黑體" pitchFamily="34" charset="-120"/>
              </a:rPr>
              <a:t>，</a:t>
            </a:r>
            <a:r>
              <a:rPr lang="zh-TW" altLang="zh-TW" sz="2200" dirty="0">
                <a:solidFill>
                  <a:prstClr val="black"/>
                </a:solidFill>
                <a:latin typeface="微軟正黑體" pitchFamily="34" charset="-120"/>
                <a:ea typeface="微軟正黑體" pitchFamily="34" charset="-120"/>
              </a:rPr>
              <a:t>教師應於到職之日起</a:t>
            </a:r>
            <a:r>
              <a:rPr lang="en-US" altLang="zh-TW" sz="2200" dirty="0">
                <a:solidFill>
                  <a:prstClr val="black"/>
                </a:solidFill>
                <a:latin typeface="微軟正黑體" pitchFamily="34" charset="-120"/>
                <a:ea typeface="微軟正黑體" pitchFamily="34" charset="-120"/>
              </a:rPr>
              <a:t>30</a:t>
            </a:r>
            <a:r>
              <a:rPr lang="zh-TW" altLang="zh-TW" sz="2200" dirty="0">
                <a:solidFill>
                  <a:prstClr val="black"/>
                </a:solidFill>
                <a:latin typeface="微軟正黑體" pitchFamily="34" charset="-120"/>
                <a:ea typeface="微軟正黑體" pitchFamily="34" charset="-120"/>
              </a:rPr>
              <a:t>日內檢齊學經歷證件及教師證書送請學校辦理敘定薪級，於規定期間內提出申請者，經敘定後自到職日起生效，逾期提出申請者，經敘定後自教師申請日起</a:t>
            </a:r>
            <a:r>
              <a:rPr lang="zh-TW" altLang="zh-TW" sz="2200" dirty="0" smtClean="0">
                <a:solidFill>
                  <a:prstClr val="black"/>
                </a:solidFill>
                <a:latin typeface="微軟正黑體" pitchFamily="34" charset="-120"/>
                <a:ea typeface="微軟正黑體" pitchFamily="34" charset="-120"/>
              </a:rPr>
              <a:t>生效</a:t>
            </a:r>
            <a:r>
              <a:rPr lang="zh-TW" altLang="en-US" sz="2200" dirty="0" smtClean="0">
                <a:solidFill>
                  <a:prstClr val="black"/>
                </a:solidFill>
                <a:latin typeface="微軟正黑體" pitchFamily="34" charset="-120"/>
                <a:ea typeface="微軟正黑體" pitchFamily="34" charset="-120"/>
              </a:rPr>
              <a:t>。</a:t>
            </a:r>
            <a:endParaRPr lang="en-US" altLang="zh-TW" sz="2200" dirty="0">
              <a:solidFill>
                <a:prstClr val="black"/>
              </a:solidFill>
              <a:latin typeface="微軟正黑體" pitchFamily="34" charset="-120"/>
              <a:ea typeface="微軟正黑體" pitchFamily="34" charset="-120"/>
            </a:endParaRPr>
          </a:p>
          <a:p>
            <a:pPr lvl="0">
              <a:buFont typeface="Wingdings" pitchFamily="2" charset="2"/>
              <a:buChar char="Ø"/>
            </a:pPr>
            <a:r>
              <a:rPr lang="zh-TW" altLang="en-US" sz="2200" dirty="0">
                <a:solidFill>
                  <a:prstClr val="black"/>
                </a:solidFill>
                <a:latin typeface="微軟正黑體" pitchFamily="34" charset="-120"/>
                <a:ea typeface="微軟正黑體" pitchFamily="34" charset="-120"/>
              </a:rPr>
              <a:t>四、年資之採認，於辦理年終（度）考績（成、核）者，均以年終考績（成）或成績考核為準；未辦理年終（度）考績（成、核）者，配合其進用方式，以曆年制、學年制或會計年度制為採計基準；非以曆年制、學年制或會計年度制進用者，以任職期間為準。不足一年之月數不得合併計為一年予以採計</a:t>
            </a:r>
            <a:r>
              <a:rPr lang="zh-TW" altLang="en-US" sz="2200" dirty="0" smtClean="0">
                <a:solidFill>
                  <a:prstClr val="black"/>
                </a:solidFill>
                <a:latin typeface="微軟正黑體" pitchFamily="34" charset="-120"/>
                <a:ea typeface="微軟正黑體" pitchFamily="34" charset="-120"/>
              </a:rPr>
              <a:t>。</a:t>
            </a:r>
            <a:endParaRPr lang="en-US" altLang="zh-TW" sz="2200" dirty="0">
              <a:solidFill>
                <a:prstClr val="black"/>
              </a:solidFill>
              <a:latin typeface="微軟正黑體" pitchFamily="34" charset="-120"/>
              <a:ea typeface="微軟正黑體" pitchFamily="34" charset="-120"/>
            </a:endParaRPr>
          </a:p>
          <a:p>
            <a:pPr lvl="0">
              <a:buFont typeface="Wingdings" pitchFamily="2" charset="2"/>
              <a:buChar char="Ø"/>
            </a:pPr>
            <a:endParaRPr lang="zh-TW" altLang="en-US" sz="2400" dirty="0">
              <a:solidFill>
                <a:prstClr val="black"/>
              </a:solidFill>
              <a:latin typeface="微軟正黑體" pitchFamily="34" charset="-120"/>
              <a:ea typeface="微軟正黑體" pitchFamily="34" charset="-120"/>
            </a:endParaRPr>
          </a:p>
          <a:p>
            <a:pPr marL="0" indent="0">
              <a:buNone/>
            </a:pPr>
            <a:endParaRPr lang="zh-TW" altLang="en-US" dirty="0"/>
          </a:p>
        </p:txBody>
      </p:sp>
      <p:graphicFrame>
        <p:nvGraphicFramePr>
          <p:cNvPr id="6" name="表格 5"/>
          <p:cNvGraphicFramePr>
            <a:graphicFrameLocks noGrp="1"/>
          </p:cNvGraphicFramePr>
          <p:nvPr>
            <p:extLst>
              <p:ext uri="{D42A27DB-BD31-4B8C-83A1-F6EECF244321}">
                <p14:modId xmlns:p14="http://schemas.microsoft.com/office/powerpoint/2010/main" val="2905306290"/>
              </p:ext>
            </p:extLst>
          </p:nvPr>
        </p:nvGraphicFramePr>
        <p:xfrm>
          <a:off x="1331639" y="1340768"/>
          <a:ext cx="6552733" cy="1296144"/>
        </p:xfrm>
        <a:graphic>
          <a:graphicData uri="http://schemas.openxmlformats.org/drawingml/2006/table">
            <a:tbl>
              <a:tblPr firstRow="1" bandRow="1">
                <a:tableStyleId>{5C22544A-7EE6-4342-B048-85BDC9FD1C3A}</a:tableStyleId>
              </a:tblPr>
              <a:tblGrid>
                <a:gridCol w="864097">
                  <a:extLst>
                    <a:ext uri="{9D8B030D-6E8A-4147-A177-3AD203B41FA5}">
                      <a16:colId xmlns:a16="http://schemas.microsoft.com/office/drawing/2014/main" val="20000"/>
                    </a:ext>
                  </a:extLst>
                </a:gridCol>
                <a:gridCol w="1422159">
                  <a:extLst>
                    <a:ext uri="{9D8B030D-6E8A-4147-A177-3AD203B41FA5}">
                      <a16:colId xmlns:a16="http://schemas.microsoft.com/office/drawing/2014/main" val="20001"/>
                    </a:ext>
                  </a:extLst>
                </a:gridCol>
                <a:gridCol w="1422159">
                  <a:extLst>
                    <a:ext uri="{9D8B030D-6E8A-4147-A177-3AD203B41FA5}">
                      <a16:colId xmlns:a16="http://schemas.microsoft.com/office/drawing/2014/main" val="20002"/>
                    </a:ext>
                  </a:extLst>
                </a:gridCol>
                <a:gridCol w="1422159">
                  <a:extLst>
                    <a:ext uri="{9D8B030D-6E8A-4147-A177-3AD203B41FA5}">
                      <a16:colId xmlns:a16="http://schemas.microsoft.com/office/drawing/2014/main" val="20003"/>
                    </a:ext>
                  </a:extLst>
                </a:gridCol>
                <a:gridCol w="1422159">
                  <a:extLst>
                    <a:ext uri="{9D8B030D-6E8A-4147-A177-3AD203B41FA5}">
                      <a16:colId xmlns:a16="http://schemas.microsoft.com/office/drawing/2014/main" val="20004"/>
                    </a:ext>
                  </a:extLst>
                </a:gridCol>
              </a:tblGrid>
              <a:tr h="648072">
                <a:tc>
                  <a:txBody>
                    <a:bodyPr/>
                    <a:lstStyle/>
                    <a:p>
                      <a:r>
                        <a:rPr lang="zh-TW" altLang="en-US" dirty="0">
                          <a:latin typeface="微軟正黑體" pitchFamily="34" charset="-120"/>
                          <a:ea typeface="微軟正黑體" pitchFamily="34" charset="-120"/>
                        </a:rPr>
                        <a:t>職級</a:t>
                      </a:r>
                    </a:p>
                  </a:txBody>
                  <a:tcPr anchor="ctr"/>
                </a:tc>
                <a:tc>
                  <a:txBody>
                    <a:bodyPr/>
                    <a:lstStyle/>
                    <a:p>
                      <a:r>
                        <a:rPr lang="zh-TW" altLang="en-US" dirty="0">
                          <a:latin typeface="微軟正黑體" pitchFamily="34" charset="-120"/>
                          <a:ea typeface="微軟正黑體" pitchFamily="34" charset="-120"/>
                        </a:rPr>
                        <a:t>講師</a:t>
                      </a:r>
                    </a:p>
                  </a:txBody>
                  <a:tcPr anchor="ctr"/>
                </a:tc>
                <a:tc>
                  <a:txBody>
                    <a:bodyPr/>
                    <a:lstStyle/>
                    <a:p>
                      <a:r>
                        <a:rPr lang="zh-TW" altLang="en-US" dirty="0">
                          <a:latin typeface="微軟正黑體" pitchFamily="34" charset="-120"/>
                          <a:ea typeface="微軟正黑體" pitchFamily="34" charset="-120"/>
                        </a:rPr>
                        <a:t>助理教授</a:t>
                      </a:r>
                    </a:p>
                  </a:txBody>
                  <a:tcPr anchor="ctr"/>
                </a:tc>
                <a:tc>
                  <a:txBody>
                    <a:bodyPr/>
                    <a:lstStyle/>
                    <a:p>
                      <a:r>
                        <a:rPr lang="zh-TW" altLang="en-US" dirty="0">
                          <a:latin typeface="微軟正黑體" pitchFamily="34" charset="-120"/>
                          <a:ea typeface="微軟正黑體" pitchFamily="34" charset="-120"/>
                        </a:rPr>
                        <a:t>副教授</a:t>
                      </a:r>
                    </a:p>
                  </a:txBody>
                  <a:tcPr anchor="ctr"/>
                </a:tc>
                <a:tc>
                  <a:txBody>
                    <a:bodyPr/>
                    <a:lstStyle/>
                    <a:p>
                      <a:r>
                        <a:rPr lang="zh-TW" altLang="en-US" dirty="0">
                          <a:latin typeface="微軟正黑體" pitchFamily="34" charset="-120"/>
                          <a:ea typeface="微軟正黑體" pitchFamily="34" charset="-120"/>
                        </a:rPr>
                        <a:t>教授</a:t>
                      </a:r>
                    </a:p>
                  </a:txBody>
                  <a:tcPr anchor="ctr"/>
                </a:tc>
                <a:extLst>
                  <a:ext uri="{0D108BD9-81ED-4DB2-BD59-A6C34878D82A}">
                    <a16:rowId xmlns:a16="http://schemas.microsoft.com/office/drawing/2014/main" val="10000"/>
                  </a:ext>
                </a:extLst>
              </a:tr>
              <a:tr h="648072">
                <a:tc>
                  <a:txBody>
                    <a:bodyPr/>
                    <a:lstStyle/>
                    <a:p>
                      <a:r>
                        <a:rPr lang="zh-TW" altLang="en-US" dirty="0">
                          <a:latin typeface="微軟正黑體" pitchFamily="34" charset="-120"/>
                          <a:ea typeface="微軟正黑體" pitchFamily="34" charset="-120"/>
                        </a:rPr>
                        <a:t>薪點</a:t>
                      </a:r>
                    </a:p>
                  </a:txBody>
                  <a:tcPr anchor="ctr"/>
                </a:tc>
                <a:tc>
                  <a:txBody>
                    <a:bodyPr/>
                    <a:lstStyle/>
                    <a:p>
                      <a:r>
                        <a:rPr lang="en-US" altLang="zh-TW" dirty="0">
                          <a:latin typeface="微軟正黑體" pitchFamily="34" charset="-120"/>
                          <a:ea typeface="微軟正黑體" pitchFamily="34" charset="-120"/>
                        </a:rPr>
                        <a:t>245</a:t>
                      </a:r>
                      <a:r>
                        <a:rPr lang="zh-TW" altLang="en-US" dirty="0">
                          <a:latin typeface="微軟正黑體" pitchFamily="34" charset="-120"/>
                          <a:ea typeface="微軟正黑體" pitchFamily="34" charset="-120"/>
                        </a:rPr>
                        <a:t>～</a:t>
                      </a:r>
                      <a:r>
                        <a:rPr lang="en-US" altLang="zh-TW" dirty="0">
                          <a:latin typeface="微軟正黑體" pitchFamily="34" charset="-120"/>
                          <a:ea typeface="微軟正黑體" pitchFamily="34" charset="-120"/>
                        </a:rPr>
                        <a:t>625</a:t>
                      </a:r>
                      <a:endParaRPr lang="zh-TW" altLang="en-US" dirty="0">
                        <a:latin typeface="微軟正黑體" pitchFamily="34" charset="-120"/>
                        <a:ea typeface="微軟正黑體" pitchFamily="34" charset="-120"/>
                      </a:endParaRPr>
                    </a:p>
                  </a:txBody>
                  <a:tcPr anchor="ctr"/>
                </a:tc>
                <a:tc>
                  <a:txBody>
                    <a:bodyPr/>
                    <a:lstStyle/>
                    <a:p>
                      <a:r>
                        <a:rPr lang="en-US" altLang="zh-TW" dirty="0">
                          <a:latin typeface="微軟正黑體" pitchFamily="34" charset="-120"/>
                          <a:ea typeface="微軟正黑體" pitchFamily="34" charset="-120"/>
                        </a:rPr>
                        <a:t>310</a:t>
                      </a:r>
                      <a:r>
                        <a:rPr lang="zh-TW" altLang="en-US" dirty="0">
                          <a:latin typeface="微軟正黑體" pitchFamily="34" charset="-120"/>
                          <a:ea typeface="微軟正黑體" pitchFamily="34" charset="-120"/>
                        </a:rPr>
                        <a:t>～</a:t>
                      </a:r>
                      <a:r>
                        <a:rPr lang="en-US" altLang="zh-TW" dirty="0">
                          <a:latin typeface="微軟正黑體" pitchFamily="34" charset="-120"/>
                          <a:ea typeface="微軟正黑體" pitchFamily="34" charset="-120"/>
                        </a:rPr>
                        <a:t>650</a:t>
                      </a:r>
                      <a:endParaRPr lang="zh-TW" altLang="en-US" dirty="0">
                        <a:latin typeface="微軟正黑體" pitchFamily="34" charset="-120"/>
                        <a:ea typeface="微軟正黑體" pitchFamily="34" charset="-120"/>
                      </a:endParaRPr>
                    </a:p>
                  </a:txBody>
                  <a:tcPr anchor="ctr"/>
                </a:tc>
                <a:tc>
                  <a:txBody>
                    <a:bodyPr/>
                    <a:lstStyle/>
                    <a:p>
                      <a:r>
                        <a:rPr lang="en-US" altLang="zh-TW" dirty="0">
                          <a:latin typeface="微軟正黑體" pitchFamily="34" charset="-120"/>
                          <a:ea typeface="微軟正黑體" pitchFamily="34" charset="-120"/>
                        </a:rPr>
                        <a:t>390</a:t>
                      </a:r>
                      <a:r>
                        <a:rPr lang="zh-TW" altLang="en-US" dirty="0">
                          <a:latin typeface="微軟正黑體" pitchFamily="34" charset="-120"/>
                          <a:ea typeface="微軟正黑體" pitchFamily="34" charset="-120"/>
                        </a:rPr>
                        <a:t>～</a:t>
                      </a:r>
                      <a:r>
                        <a:rPr lang="en-US" altLang="zh-TW" dirty="0">
                          <a:latin typeface="微軟正黑體" pitchFamily="34" charset="-120"/>
                          <a:ea typeface="微軟正黑體" pitchFamily="34" charset="-120"/>
                        </a:rPr>
                        <a:t>710</a:t>
                      </a:r>
                      <a:endParaRPr lang="zh-TW" altLang="en-US" dirty="0">
                        <a:latin typeface="微軟正黑體" pitchFamily="34" charset="-120"/>
                        <a:ea typeface="微軟正黑體" pitchFamily="34" charset="-120"/>
                      </a:endParaRPr>
                    </a:p>
                  </a:txBody>
                  <a:tcPr anchor="ctr"/>
                </a:tc>
                <a:tc>
                  <a:txBody>
                    <a:bodyPr/>
                    <a:lstStyle/>
                    <a:p>
                      <a:r>
                        <a:rPr lang="en-US" altLang="zh-TW" dirty="0">
                          <a:latin typeface="微軟正黑體" pitchFamily="34" charset="-120"/>
                          <a:ea typeface="微軟正黑體" pitchFamily="34" charset="-120"/>
                        </a:rPr>
                        <a:t>475</a:t>
                      </a:r>
                      <a:r>
                        <a:rPr lang="zh-TW" altLang="en-US" dirty="0">
                          <a:latin typeface="微軟正黑體" pitchFamily="34" charset="-120"/>
                          <a:ea typeface="微軟正黑體" pitchFamily="34" charset="-120"/>
                        </a:rPr>
                        <a:t>～</a:t>
                      </a:r>
                      <a:r>
                        <a:rPr lang="en-US" altLang="zh-TW" dirty="0">
                          <a:latin typeface="微軟正黑體" pitchFamily="34" charset="-120"/>
                          <a:ea typeface="微軟正黑體" pitchFamily="34" charset="-120"/>
                        </a:rPr>
                        <a:t>770</a:t>
                      </a:r>
                      <a:endParaRPr lang="zh-TW" altLang="en-US" dirty="0">
                        <a:latin typeface="微軟正黑體" pitchFamily="34" charset="-120"/>
                        <a:ea typeface="微軟正黑體" pitchFamily="34" charset="-120"/>
                      </a:endParaRP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04432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itchFamily="65" charset="-120"/>
                <a:ea typeface="標楷體" pitchFamily="65" charset="-120"/>
              </a:rPr>
              <a:t>   </a:t>
            </a:r>
            <a:r>
              <a:rPr lang="zh-TW" altLang="zh-TW" dirty="0">
                <a:latin typeface="微軟正黑體" pitchFamily="34" charset="-120"/>
                <a:ea typeface="微軟正黑體" pitchFamily="34" charset="-120"/>
              </a:rPr>
              <a:t>其他相關權</a:t>
            </a:r>
            <a:r>
              <a:rPr lang="zh-TW" altLang="en-US" dirty="0">
                <a:latin typeface="微軟正黑體" pitchFamily="34" charset="-120"/>
                <a:ea typeface="微軟正黑體" pitchFamily="34" charset="-120"/>
              </a:rPr>
              <a:t>益</a:t>
            </a:r>
            <a:r>
              <a:rPr lang="en-US" altLang="zh-TW" dirty="0">
                <a:latin typeface="微軟正黑體" pitchFamily="34" charset="-120"/>
                <a:ea typeface="微軟正黑體" pitchFamily="34" charset="-120"/>
              </a:rPr>
              <a:t>-</a:t>
            </a:r>
            <a:r>
              <a:rPr lang="zh-TW" altLang="en-US" dirty="0">
                <a:latin typeface="微軟正黑體" pitchFamily="34" charset="-120"/>
                <a:ea typeface="微軟正黑體" pitchFamily="34" charset="-120"/>
              </a:rPr>
              <a:t>年資加薪</a:t>
            </a:r>
          </a:p>
        </p:txBody>
      </p:sp>
      <p:sp>
        <p:nvSpPr>
          <p:cNvPr id="3" name="內容版面配置區 2"/>
          <p:cNvSpPr>
            <a:spLocks noGrp="1"/>
          </p:cNvSpPr>
          <p:nvPr>
            <p:ph idx="1"/>
          </p:nvPr>
        </p:nvSpPr>
        <p:spPr>
          <a:xfrm>
            <a:off x="457200" y="1124744"/>
            <a:ext cx="8229600" cy="5328592"/>
          </a:xfrm>
        </p:spPr>
        <p:txBody>
          <a:bodyPr>
            <a:normAutofit fontScale="85000" lnSpcReduction="20000"/>
          </a:bodyPr>
          <a:lstStyle/>
          <a:p>
            <a:pPr marL="0" lvl="0" indent="0">
              <a:buNone/>
            </a:pPr>
            <a:r>
              <a:rPr lang="zh-TW" altLang="en-US" sz="2200" b="1" dirty="0">
                <a:solidFill>
                  <a:prstClr val="black"/>
                </a:solidFill>
                <a:latin typeface="微軟正黑體" pitchFamily="34" charset="-120"/>
                <a:ea typeface="微軟正黑體" pitchFamily="34" charset="-120"/>
              </a:rPr>
              <a:t>一、本校教師連續服務滿一學年（每年八月起任教至翌年七月止），且無第四點所列 留支原薪情事，晉本薪</a:t>
            </a:r>
            <a:r>
              <a:rPr lang="en-US" altLang="zh-TW" sz="2200" b="1" dirty="0">
                <a:solidFill>
                  <a:prstClr val="black"/>
                </a:solidFill>
                <a:latin typeface="微軟正黑體" pitchFamily="34" charset="-120"/>
                <a:ea typeface="微軟正黑體" pitchFamily="34" charset="-120"/>
              </a:rPr>
              <a:t>(</a:t>
            </a:r>
            <a:r>
              <a:rPr lang="zh-TW" altLang="en-US" sz="2200" b="1" dirty="0">
                <a:solidFill>
                  <a:prstClr val="black"/>
                </a:solidFill>
                <a:latin typeface="微軟正黑體" pitchFamily="34" charset="-120"/>
                <a:ea typeface="微軟正黑體" pitchFamily="34" charset="-120"/>
              </a:rPr>
              <a:t>年功薪</a:t>
            </a:r>
            <a:r>
              <a:rPr lang="en-US" altLang="zh-TW" sz="2200" b="1" dirty="0">
                <a:solidFill>
                  <a:prstClr val="black"/>
                </a:solidFill>
                <a:latin typeface="微軟正黑體" pitchFamily="34" charset="-120"/>
                <a:ea typeface="微軟正黑體" pitchFamily="34" charset="-120"/>
              </a:rPr>
              <a:t>)</a:t>
            </a:r>
            <a:r>
              <a:rPr lang="zh-TW" altLang="en-US" sz="2200" b="1" dirty="0">
                <a:solidFill>
                  <a:prstClr val="black"/>
                </a:solidFill>
                <a:latin typeface="微軟正黑體" pitchFamily="34" charset="-120"/>
                <a:ea typeface="微軟正黑體" pitchFamily="34" charset="-120"/>
              </a:rPr>
              <a:t>一級。</a:t>
            </a:r>
            <a:endParaRPr lang="en-US" altLang="zh-TW" sz="2200" b="1" dirty="0">
              <a:solidFill>
                <a:prstClr val="black"/>
              </a:solidFill>
              <a:latin typeface="微軟正黑體" pitchFamily="34" charset="-120"/>
              <a:ea typeface="微軟正黑體" pitchFamily="34" charset="-120"/>
            </a:endParaRPr>
          </a:p>
          <a:p>
            <a:pPr marL="0" indent="0" algn="just">
              <a:spcAft>
                <a:spcPts val="0"/>
              </a:spcAft>
              <a:buNone/>
            </a:pPr>
            <a:r>
              <a:rPr lang="zh-TW" altLang="en-US" sz="2200" b="1" dirty="0">
                <a:solidFill>
                  <a:prstClr val="black"/>
                </a:solidFill>
                <a:latin typeface="微軟正黑體" pitchFamily="34" charset="-120"/>
                <a:ea typeface="微軟正黑體" pitchFamily="34" charset="-120"/>
              </a:rPr>
              <a:t>二、</a:t>
            </a:r>
            <a:r>
              <a:rPr lang="zh-TW" altLang="zh-TW" sz="2200" b="1" dirty="0">
                <a:latin typeface="微軟正黑體" pitchFamily="34" charset="-120"/>
                <a:ea typeface="微軟正黑體" pitchFamily="34" charset="-120"/>
              </a:rPr>
              <a:t>教師於同一學年度內有下列情形之一者，留支原薪：</a:t>
            </a:r>
            <a:r>
              <a:rPr lang="en-US" altLang="zh-TW" sz="2200" b="1" dirty="0">
                <a:latin typeface="標楷體"/>
                <a:cs typeface="標楷體"/>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（一）年資已支年功最高薪者。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（二）在職未滿一年者。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（三）學期中經改聘並准予改支薪級有案者。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（四）因故留職停薪者。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（五）申請延長病假者。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（六）未經本校同意，擅自在外兼課兼職，經查證屬實者。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（七）誣控濫告，情節嚴重有確實證據者。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（八）廢弛職務情節重大，嚴重影響學生課業或校務有具體事實者。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（九）曾受刑事、懲戒處分者。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（十）著作抄襲經查證屬實者。</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（十一）借調期間；但借調期滿歸建時，得比照職前年資採計之規定辦理。</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marL="0" indent="0" algn="just">
              <a:spcAft>
                <a:spcPts val="0"/>
              </a:spcAft>
              <a:buNone/>
            </a:pPr>
            <a:r>
              <a:rPr lang="zh-TW" altLang="zh-TW" sz="2200" b="1" dirty="0">
                <a:latin typeface="微軟正黑體" pitchFamily="34" charset="-120"/>
                <a:ea typeface="微軟正黑體" pitchFamily="34" charset="-120"/>
              </a:rPr>
              <a:t>（十二）教師評鑑未通過。</a:t>
            </a:r>
          </a:p>
          <a:p>
            <a:pPr marL="0" indent="0" algn="just">
              <a:spcAft>
                <a:spcPts val="0"/>
              </a:spcAft>
              <a:buNone/>
            </a:pPr>
            <a:r>
              <a:rPr lang="zh-TW" altLang="zh-TW" sz="2200" b="1" dirty="0">
                <a:latin typeface="微軟正黑體" pitchFamily="34" charset="-120"/>
                <a:ea typeface="微軟正黑體" pitchFamily="34" charset="-120"/>
              </a:rPr>
              <a:t>（十三）違反聘約有具體事實者。</a:t>
            </a:r>
          </a:p>
          <a:p>
            <a:pPr marL="0" indent="0" algn="just">
              <a:spcAft>
                <a:spcPts val="0"/>
              </a:spcAft>
              <a:buNone/>
            </a:pPr>
            <a:r>
              <a:rPr lang="zh-TW" altLang="zh-TW" sz="2200" b="1" dirty="0">
                <a:latin typeface="微軟正黑體" pitchFamily="34" charset="-120"/>
                <a:ea typeface="微軟正黑體" pitchFamily="34" charset="-120"/>
              </a:rPr>
              <a:t>（十四）違反校園網路使用規範經查證屬實者。</a:t>
            </a:r>
            <a:endParaRPr lang="en-US" altLang="zh-TW" sz="2200" b="1" dirty="0">
              <a:latin typeface="微軟正黑體" pitchFamily="34" charset="-120"/>
              <a:ea typeface="微軟正黑體" pitchFamily="34" charset="-120"/>
            </a:endParaRPr>
          </a:p>
          <a:p>
            <a:pPr marL="0" indent="0" algn="just">
              <a:spcAft>
                <a:spcPts val="0"/>
              </a:spcAft>
              <a:buNone/>
            </a:pPr>
            <a:r>
              <a:rPr lang="zh-TW" altLang="en-US" sz="2200" b="1" dirty="0">
                <a:latin typeface="微軟正黑體" pitchFamily="34" charset="-120"/>
                <a:ea typeface="微軟正黑體" pitchFamily="34" charset="-120"/>
              </a:rPr>
              <a:t> </a:t>
            </a:r>
            <a:r>
              <a:rPr lang="en-US" altLang="zh-TW" sz="2200" b="1" dirty="0">
                <a:latin typeface="微軟正黑體" pitchFamily="34" charset="-120"/>
                <a:ea typeface="微軟正黑體" pitchFamily="34" charset="-120"/>
              </a:rPr>
              <a:t>(</a:t>
            </a:r>
            <a:r>
              <a:rPr lang="zh-TW" altLang="en-US" sz="2200" b="1" dirty="0">
                <a:latin typeface="微軟正黑體" pitchFamily="34" charset="-120"/>
                <a:ea typeface="微軟正黑體" pitchFamily="34" charset="-120"/>
              </a:rPr>
              <a:t> </a:t>
            </a:r>
            <a:r>
              <a:rPr lang="zh-TW" altLang="zh-TW" sz="2200" b="1" dirty="0">
                <a:latin typeface="微軟正黑體" pitchFamily="34" charset="-120"/>
                <a:ea typeface="微軟正黑體" pitchFamily="34" charset="-120"/>
              </a:rPr>
              <a:t>十五</a:t>
            </a:r>
            <a:r>
              <a:rPr lang="zh-TW" altLang="en-US" sz="2200" b="1" dirty="0">
                <a:latin typeface="微軟正黑體" pitchFamily="34" charset="-120"/>
                <a:ea typeface="微軟正黑體" pitchFamily="34" charset="-120"/>
              </a:rPr>
              <a:t>  </a:t>
            </a:r>
            <a:r>
              <a:rPr lang="en-US" altLang="zh-TW" sz="2200" b="1" dirty="0">
                <a:latin typeface="微軟正黑體" pitchFamily="34" charset="-120"/>
                <a:ea typeface="微軟正黑體" pitchFamily="34" charset="-120"/>
              </a:rPr>
              <a:t>) </a:t>
            </a:r>
            <a:r>
              <a:rPr lang="zh-TW" altLang="zh-TW" sz="2200" b="1" dirty="0">
                <a:latin typeface="微軟正黑體" pitchFamily="34" charset="-120"/>
                <a:ea typeface="微軟正黑體" pitchFamily="34" charset="-120"/>
              </a:rPr>
              <a:t>其他。</a:t>
            </a:r>
            <a:r>
              <a:rPr lang="en-US" altLang="zh-TW" sz="2200" b="1" dirty="0">
                <a:latin typeface="微軟正黑體" pitchFamily="34" charset="-120"/>
                <a:ea typeface="微軟正黑體" pitchFamily="34" charset="-120"/>
              </a:rPr>
              <a:t> </a:t>
            </a:r>
            <a:endParaRPr lang="zh-TW" altLang="zh-TW" sz="2200" b="1" dirty="0">
              <a:latin typeface="微軟正黑體" pitchFamily="34" charset="-120"/>
              <a:ea typeface="微軟正黑體" pitchFamily="34" charset="-120"/>
            </a:endParaRPr>
          </a:p>
          <a:p>
            <a:pPr lvl="0">
              <a:buFont typeface="Wingdings" pitchFamily="2" charset="2"/>
              <a:buChar char="Ø"/>
            </a:pPr>
            <a:endParaRPr lang="en-US" altLang="zh-TW" sz="1800" dirty="0">
              <a:solidFill>
                <a:prstClr val="black"/>
              </a:solidFill>
              <a:latin typeface="微軟正黑體" pitchFamily="34" charset="-120"/>
              <a:ea typeface="微軟正黑體" pitchFamily="34" charset="-120"/>
            </a:endParaRPr>
          </a:p>
          <a:p>
            <a:pPr marL="0" indent="0">
              <a:buNone/>
            </a:pPr>
            <a:endParaRPr lang="zh-TW" altLang="en-US" dirty="0"/>
          </a:p>
        </p:txBody>
      </p:sp>
    </p:spTree>
    <p:extLst>
      <p:ext uri="{BB962C8B-B14F-4D97-AF65-F5344CB8AC3E}">
        <p14:creationId xmlns:p14="http://schemas.microsoft.com/office/powerpoint/2010/main" val="1896931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itchFamily="65" charset="-120"/>
                <a:ea typeface="標楷體" pitchFamily="65" charset="-120"/>
              </a:rPr>
              <a:t>   </a:t>
            </a:r>
            <a:r>
              <a:rPr lang="zh-TW" altLang="zh-TW" dirty="0">
                <a:latin typeface="微軟正黑體" pitchFamily="34" charset="-120"/>
                <a:ea typeface="微軟正黑體" pitchFamily="34" charset="-120"/>
              </a:rPr>
              <a:t>其他相關權</a:t>
            </a:r>
            <a:r>
              <a:rPr lang="zh-TW" altLang="en-US" dirty="0">
                <a:latin typeface="微軟正黑體" pitchFamily="34" charset="-120"/>
                <a:ea typeface="微軟正黑體" pitchFamily="34" charset="-120"/>
              </a:rPr>
              <a:t>益</a:t>
            </a:r>
            <a:r>
              <a:rPr lang="en-US" altLang="zh-TW" dirty="0">
                <a:latin typeface="微軟正黑體" pitchFamily="34" charset="-120"/>
                <a:ea typeface="微軟正黑體" pitchFamily="34" charset="-120"/>
              </a:rPr>
              <a:t>-</a:t>
            </a:r>
            <a:r>
              <a:rPr lang="zh-TW" altLang="en-US" dirty="0">
                <a:solidFill>
                  <a:prstClr val="black"/>
                </a:solidFill>
                <a:latin typeface="微軟正黑體" pitchFamily="34" charset="-120"/>
                <a:ea typeface="微軟正黑體" pitchFamily="34" charset="-120"/>
              </a:rPr>
              <a:t>教師</a:t>
            </a:r>
            <a:r>
              <a:rPr lang="zh-TW" altLang="en-US" dirty="0">
                <a:latin typeface="微軟正黑體" pitchFamily="34" charset="-120"/>
                <a:ea typeface="微軟正黑體" pitchFamily="34" charset="-120"/>
              </a:rPr>
              <a:t>差假</a:t>
            </a:r>
            <a:r>
              <a:rPr lang="en-US" altLang="zh-TW" dirty="0">
                <a:latin typeface="微軟正黑體" pitchFamily="34" charset="-120"/>
                <a:ea typeface="微軟正黑體" pitchFamily="34" charset="-120"/>
              </a:rPr>
              <a:t>(1)</a:t>
            </a:r>
            <a:endParaRPr lang="zh-TW" altLang="en-US" dirty="0">
              <a:latin typeface="微軟正黑體" pitchFamily="34" charset="-120"/>
              <a:ea typeface="微軟正黑體" pitchFamily="34" charset="-120"/>
            </a:endParaRPr>
          </a:p>
        </p:txBody>
      </p:sp>
      <p:sp>
        <p:nvSpPr>
          <p:cNvPr id="6" name="內容版面配置區 5"/>
          <p:cNvSpPr>
            <a:spLocks noGrp="1"/>
          </p:cNvSpPr>
          <p:nvPr>
            <p:ph idx="1"/>
          </p:nvPr>
        </p:nvSpPr>
        <p:spPr>
          <a:xfrm>
            <a:off x="467544" y="1844824"/>
            <a:ext cx="8229600" cy="4525963"/>
          </a:xfrm>
        </p:spPr>
        <p:txBody>
          <a:bodyPr>
            <a:noAutofit/>
          </a:bodyPr>
          <a:lstStyle/>
          <a:p>
            <a:pPr marL="457200" lvl="0" indent="-457200">
              <a:buFont typeface="+mj-lt"/>
              <a:buAutoNum type="arabicPeriod"/>
            </a:pPr>
            <a:r>
              <a:rPr lang="zh-TW" altLang="en-US" sz="2200" dirty="0">
                <a:solidFill>
                  <a:prstClr val="black"/>
                </a:solidFill>
                <a:latin typeface="微軟正黑體" pitchFamily="34" charset="-120"/>
                <a:ea typeface="微軟正黑體" pitchFamily="34" charset="-120"/>
              </a:rPr>
              <a:t>依教師請假規則請假及辦理各項差假時，均須奉准後始能離開工作崗位。因特殊情形於事後補辦差假手續者，請於</a:t>
            </a:r>
            <a:r>
              <a:rPr lang="en-US" altLang="zh-TW" sz="2200" dirty="0">
                <a:solidFill>
                  <a:srgbClr val="FF0000"/>
                </a:solidFill>
                <a:latin typeface="微軟正黑體" pitchFamily="34" charset="-120"/>
                <a:ea typeface="微軟正黑體" pitchFamily="34" charset="-120"/>
              </a:rPr>
              <a:t>3</a:t>
            </a:r>
            <a:r>
              <a:rPr lang="zh-TW" altLang="en-US" sz="2200" dirty="0">
                <a:solidFill>
                  <a:srgbClr val="FF0000"/>
                </a:solidFill>
                <a:latin typeface="微軟正黑體" pitchFamily="34" charset="-120"/>
                <a:ea typeface="微軟正黑體" pitchFamily="34" charset="-120"/>
              </a:rPr>
              <a:t>日內</a:t>
            </a:r>
            <a:r>
              <a:rPr lang="zh-TW" altLang="en-US" sz="2200" dirty="0">
                <a:solidFill>
                  <a:prstClr val="black"/>
                </a:solidFill>
                <a:latin typeface="微軟正黑體" pitchFamily="34" charset="-120"/>
                <a:ea typeface="微軟正黑體" pitchFamily="34" charset="-120"/>
              </a:rPr>
              <a:t>敘明理由或附簽核後相關證明文件補提申請。</a:t>
            </a:r>
            <a:endParaRPr lang="en-US" altLang="zh-TW" sz="2200" dirty="0">
              <a:solidFill>
                <a:prstClr val="black"/>
              </a:solidFill>
              <a:latin typeface="微軟正黑體" pitchFamily="34" charset="-120"/>
              <a:ea typeface="微軟正黑體" pitchFamily="34" charset="-120"/>
            </a:endParaRPr>
          </a:p>
          <a:p>
            <a:pPr marL="457200" lvl="0" indent="-457200">
              <a:buFont typeface="+mj-lt"/>
              <a:buAutoNum type="arabicPeriod"/>
            </a:pPr>
            <a:r>
              <a:rPr lang="zh-TW" altLang="en-US" sz="2200" dirty="0">
                <a:solidFill>
                  <a:prstClr val="black"/>
                </a:solidFill>
                <a:latin typeface="微軟正黑體" pitchFamily="34" charset="-120"/>
                <a:ea typeface="微軟正黑體" pitchFamily="34" charset="-120"/>
              </a:rPr>
              <a:t>差假申請應檢附</a:t>
            </a:r>
            <a:r>
              <a:rPr lang="zh-TW" altLang="en-US" sz="2200" dirty="0">
                <a:latin typeface="微軟正黑體" pitchFamily="34" charset="-120"/>
                <a:ea typeface="微軟正黑體" pitchFamily="34" charset="-120"/>
              </a:rPr>
              <a:t>相關證明文件，因故未附相關文件</a:t>
            </a:r>
            <a:r>
              <a:rPr lang="zh-TW" altLang="en-US" sz="2200" dirty="0">
                <a:solidFill>
                  <a:prstClr val="black"/>
                </a:solidFill>
                <a:latin typeface="微軟正黑體" pitchFamily="34" charset="-120"/>
                <a:ea typeface="微軟正黑體" pitchFamily="34" charset="-120"/>
              </a:rPr>
              <a:t>時，俟補齊後始完成差假申請流程。</a:t>
            </a:r>
            <a:endParaRPr lang="en-US" altLang="zh-TW" sz="2200" dirty="0">
              <a:solidFill>
                <a:prstClr val="black"/>
              </a:solidFill>
              <a:latin typeface="微軟正黑體" pitchFamily="34" charset="-120"/>
              <a:ea typeface="微軟正黑體" pitchFamily="34" charset="-120"/>
            </a:endParaRPr>
          </a:p>
          <a:p>
            <a:pPr marL="457200" lvl="0" indent="-457200">
              <a:buFont typeface="+mj-lt"/>
              <a:buAutoNum type="arabicPeriod"/>
            </a:pPr>
            <a:r>
              <a:rPr lang="zh-TW" altLang="en-US" sz="2200" dirty="0">
                <a:solidFill>
                  <a:prstClr val="black"/>
                </a:solidFill>
                <a:latin typeface="微軟正黑體" pitchFamily="34" charset="-120"/>
                <a:ea typeface="微軟正黑體" pitchFamily="34" charset="-120"/>
              </a:rPr>
              <a:t>請隨時檢視個人出勤狀況，如發現異常請查明原因，並依規定補辦手續。</a:t>
            </a:r>
            <a:endParaRPr lang="en-US" altLang="zh-TW" sz="2200" dirty="0">
              <a:solidFill>
                <a:prstClr val="black"/>
              </a:solidFill>
              <a:latin typeface="微軟正黑體" pitchFamily="34" charset="-120"/>
              <a:ea typeface="微軟正黑體" pitchFamily="34" charset="-120"/>
            </a:endParaRPr>
          </a:p>
        </p:txBody>
      </p:sp>
    </p:spTree>
    <p:extLst>
      <p:ext uri="{BB962C8B-B14F-4D97-AF65-F5344CB8AC3E}">
        <p14:creationId xmlns:p14="http://schemas.microsoft.com/office/powerpoint/2010/main" val="1896931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itchFamily="65" charset="-120"/>
                <a:ea typeface="標楷體" pitchFamily="65" charset="-120"/>
              </a:rPr>
              <a:t>   </a:t>
            </a:r>
            <a:r>
              <a:rPr lang="zh-TW" altLang="zh-TW" dirty="0">
                <a:latin typeface="微軟正黑體" pitchFamily="34" charset="-120"/>
                <a:ea typeface="微軟正黑體" pitchFamily="34" charset="-120"/>
              </a:rPr>
              <a:t>其他相關權</a:t>
            </a:r>
            <a:r>
              <a:rPr lang="zh-TW" altLang="en-US" dirty="0">
                <a:latin typeface="微軟正黑體" pitchFamily="34" charset="-120"/>
                <a:ea typeface="微軟正黑體" pitchFamily="34" charset="-120"/>
              </a:rPr>
              <a:t>益</a:t>
            </a:r>
            <a:r>
              <a:rPr lang="en-US" altLang="zh-TW" dirty="0">
                <a:latin typeface="微軟正黑體" pitchFamily="34" charset="-120"/>
                <a:ea typeface="微軟正黑體" pitchFamily="34" charset="-120"/>
              </a:rPr>
              <a:t>-</a:t>
            </a:r>
            <a:r>
              <a:rPr lang="zh-TW" altLang="en-US" dirty="0">
                <a:solidFill>
                  <a:prstClr val="black"/>
                </a:solidFill>
                <a:latin typeface="微軟正黑體" pitchFamily="34" charset="-120"/>
                <a:ea typeface="微軟正黑體" pitchFamily="34" charset="-120"/>
              </a:rPr>
              <a:t>教師</a:t>
            </a:r>
            <a:r>
              <a:rPr lang="zh-TW" altLang="en-US" dirty="0">
                <a:latin typeface="微軟正黑體" pitchFamily="34" charset="-120"/>
                <a:ea typeface="微軟正黑體" pitchFamily="34" charset="-120"/>
              </a:rPr>
              <a:t>差假</a:t>
            </a:r>
            <a:r>
              <a:rPr lang="en-US" altLang="zh-TW" dirty="0">
                <a:latin typeface="微軟正黑體" pitchFamily="34" charset="-120"/>
                <a:ea typeface="微軟正黑體" pitchFamily="34" charset="-120"/>
              </a:rPr>
              <a:t>(2)</a:t>
            </a:r>
            <a:endParaRPr lang="zh-TW" altLang="en-US" dirty="0">
              <a:latin typeface="微軟正黑體" pitchFamily="34" charset="-120"/>
              <a:ea typeface="微軟正黑體" pitchFamily="34" charset="-120"/>
            </a:endParaRPr>
          </a:p>
        </p:txBody>
      </p:sp>
      <p:sp>
        <p:nvSpPr>
          <p:cNvPr id="3" name="內容版面配置區 2"/>
          <p:cNvSpPr>
            <a:spLocks noGrp="1"/>
          </p:cNvSpPr>
          <p:nvPr>
            <p:ph idx="1"/>
          </p:nvPr>
        </p:nvSpPr>
        <p:spPr>
          <a:xfrm>
            <a:off x="467544" y="1686501"/>
            <a:ext cx="8229600" cy="4525963"/>
          </a:xfrm>
        </p:spPr>
        <p:txBody>
          <a:bodyPr/>
          <a:lstStyle/>
          <a:p>
            <a:pPr marL="0" indent="0">
              <a:buNone/>
            </a:pPr>
            <a:r>
              <a:rPr lang="en-US" altLang="zh-TW" sz="2400" dirty="0">
                <a:latin typeface="微軟正黑體" pitchFamily="34" charset="-120"/>
                <a:ea typeface="微軟正黑體" pitchFamily="34" charset="-120"/>
              </a:rPr>
              <a:t>4.</a:t>
            </a:r>
            <a:r>
              <a:rPr lang="zh-TW" altLang="en-US" sz="2400" dirty="0">
                <a:latin typeface="微軟正黑體" pitchFamily="34" charset="-120"/>
                <a:ea typeface="微軟正黑體" pitchFamily="34" charset="-120"/>
              </a:rPr>
              <a:t>公差、公假、公假</a:t>
            </a:r>
            <a:r>
              <a:rPr lang="en-US" altLang="zh-TW" sz="2400" dirty="0">
                <a:latin typeface="微軟正黑體" pitchFamily="34" charset="-120"/>
                <a:ea typeface="微軟正黑體" pitchFamily="34" charset="-120"/>
              </a:rPr>
              <a:t>(</a:t>
            </a:r>
            <a:r>
              <a:rPr lang="zh-TW" altLang="en-US" sz="2400" dirty="0">
                <a:latin typeface="微軟正黑體" pitchFamily="34" charset="-120"/>
                <a:ea typeface="微軟正黑體" pitchFamily="34" charset="-120"/>
              </a:rPr>
              <a:t>具公差性質</a:t>
            </a:r>
            <a:r>
              <a:rPr lang="en-US" altLang="zh-TW" sz="2400" dirty="0">
                <a:latin typeface="微軟正黑體" pitchFamily="34" charset="-120"/>
                <a:ea typeface="微軟正黑體" pitchFamily="34" charset="-120"/>
              </a:rPr>
              <a:t>)</a:t>
            </a:r>
            <a:r>
              <a:rPr lang="zh-TW" altLang="en-US" sz="2400" dirty="0">
                <a:latin typeface="微軟正黑體" pitchFamily="34" charset="-120"/>
                <a:ea typeface="微軟正黑體" pitchFamily="34" charset="-120"/>
              </a:rPr>
              <a:t>、公出之區別</a:t>
            </a:r>
            <a:endParaRPr lang="en-US" altLang="zh-TW" sz="2400" dirty="0">
              <a:latin typeface="微軟正黑體" pitchFamily="34" charset="-120"/>
              <a:ea typeface="微軟正黑體" pitchFamily="34" charset="-120"/>
            </a:endParaRPr>
          </a:p>
          <a:p>
            <a:pPr marL="0" indent="0">
              <a:buNone/>
            </a:pPr>
            <a:endParaRPr lang="zh-TW" altLang="en-US" dirty="0"/>
          </a:p>
        </p:txBody>
      </p:sp>
      <p:graphicFrame>
        <p:nvGraphicFramePr>
          <p:cNvPr id="6" name="表格 5"/>
          <p:cNvGraphicFramePr>
            <a:graphicFrameLocks noGrp="1"/>
          </p:cNvGraphicFramePr>
          <p:nvPr>
            <p:extLst>
              <p:ext uri="{D42A27DB-BD31-4B8C-83A1-F6EECF244321}">
                <p14:modId xmlns:p14="http://schemas.microsoft.com/office/powerpoint/2010/main" val="2452786122"/>
              </p:ext>
            </p:extLst>
          </p:nvPr>
        </p:nvGraphicFramePr>
        <p:xfrm>
          <a:off x="467544" y="2276872"/>
          <a:ext cx="8064896" cy="3857533"/>
        </p:xfrm>
        <a:graphic>
          <a:graphicData uri="http://schemas.openxmlformats.org/drawingml/2006/table">
            <a:tbl>
              <a:tblPr firstRow="1" bandRow="1">
                <a:tableStyleId>{5C22544A-7EE6-4342-B048-85BDC9FD1C3A}</a:tableStyleId>
              </a:tblPr>
              <a:tblGrid>
                <a:gridCol w="1656183">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376265">
                  <a:extLst>
                    <a:ext uri="{9D8B030D-6E8A-4147-A177-3AD203B41FA5}">
                      <a16:colId xmlns:a16="http://schemas.microsoft.com/office/drawing/2014/main" val="20002"/>
                    </a:ext>
                  </a:extLst>
                </a:gridCol>
              </a:tblGrid>
              <a:tr h="576065">
                <a:tc>
                  <a:txBody>
                    <a:bodyPr/>
                    <a:lstStyle/>
                    <a:p>
                      <a:r>
                        <a:rPr lang="zh-TW" altLang="en-US" sz="1600" dirty="0">
                          <a:latin typeface="微軟正黑體" pitchFamily="34" charset="-120"/>
                          <a:ea typeface="微軟正黑體" pitchFamily="34" charset="-120"/>
                        </a:rPr>
                        <a:t>假別</a:t>
                      </a:r>
                    </a:p>
                  </a:txBody>
                  <a:tcPr anchor="ctr"/>
                </a:tc>
                <a:tc>
                  <a:txBody>
                    <a:bodyPr/>
                    <a:lstStyle/>
                    <a:p>
                      <a:r>
                        <a:rPr lang="zh-TW" altLang="en-US" sz="1600" dirty="0">
                          <a:latin typeface="微軟正黑體" pitchFamily="34" charset="-120"/>
                          <a:ea typeface="微軟正黑體" pitchFamily="34" charset="-120"/>
                        </a:rPr>
                        <a:t>態樣</a:t>
                      </a:r>
                    </a:p>
                  </a:txBody>
                  <a:tcPr anchor="ctr"/>
                </a:tc>
                <a:tc>
                  <a:txBody>
                    <a:bodyPr/>
                    <a:lstStyle/>
                    <a:p>
                      <a:r>
                        <a:rPr lang="zh-TW" altLang="en-US" sz="1600" dirty="0">
                          <a:latin typeface="微軟正黑體" pitchFamily="34" charset="-120"/>
                          <a:ea typeface="微軟正黑體" pitchFamily="34" charset="-120"/>
                        </a:rPr>
                        <a:t>可否報支差旅費</a:t>
                      </a:r>
                    </a:p>
                  </a:txBody>
                  <a:tcPr anchor="ctr"/>
                </a:tc>
                <a:extLst>
                  <a:ext uri="{0D108BD9-81ED-4DB2-BD59-A6C34878D82A}">
                    <a16:rowId xmlns:a16="http://schemas.microsoft.com/office/drawing/2014/main" val="10000"/>
                  </a:ext>
                </a:extLst>
              </a:tr>
              <a:tr h="820367">
                <a:tc>
                  <a:txBody>
                    <a:bodyPr/>
                    <a:lstStyle/>
                    <a:p>
                      <a:r>
                        <a:rPr lang="zh-TW" altLang="en-US" sz="1400" dirty="0">
                          <a:latin typeface="微軟正黑體" pitchFamily="34" charset="-120"/>
                          <a:ea typeface="微軟正黑體" pitchFamily="34" charset="-120"/>
                        </a:rPr>
                        <a:t>公差</a:t>
                      </a:r>
                    </a:p>
                  </a:txBody>
                  <a:tcPr anchor="ctr"/>
                </a:tc>
                <a:tc>
                  <a:txBody>
                    <a:bodyPr/>
                    <a:lstStyle/>
                    <a:p>
                      <a:r>
                        <a:rPr lang="zh-TW" altLang="en-US" sz="1400" dirty="0">
                          <a:latin typeface="微軟正黑體" pitchFamily="34" charset="-120"/>
                          <a:ea typeface="微軟正黑體" pitchFamily="34" charset="-120"/>
                        </a:rPr>
                        <a:t>洽辦公務、業務討論、協調會議</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以有否討論提案判定</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、研究資料收集、業務會勘</a:t>
                      </a:r>
                      <a:r>
                        <a:rPr lang="zh-TW" altLang="en-US" sz="1400">
                          <a:latin typeface="微軟正黑體" pitchFamily="34" charset="-120"/>
                          <a:ea typeface="微軟正黑體" pitchFamily="34" charset="-120"/>
                        </a:rPr>
                        <a:t>、會議、</a:t>
                      </a:r>
                      <a:r>
                        <a:rPr lang="zh-TW" altLang="en-US" sz="1400" dirty="0">
                          <a:latin typeface="微軟正黑體" pitchFamily="34" charset="-120"/>
                          <a:ea typeface="微軟正黑體" pitchFamily="34" charset="-120"/>
                        </a:rPr>
                        <a:t>執行計畫等</a:t>
                      </a:r>
                    </a:p>
                  </a:txBody>
                  <a:tcPr anchor="ctr"/>
                </a:tc>
                <a:tc>
                  <a:txBody>
                    <a:bodyPr/>
                    <a:lstStyle/>
                    <a:p>
                      <a:r>
                        <a:rPr lang="zh-TW" altLang="en-US" sz="1400" dirty="0">
                          <a:latin typeface="微軟正黑體" pitchFamily="34" charset="-120"/>
                          <a:ea typeface="微軟正黑體" pitchFamily="34" charset="-120"/>
                        </a:rPr>
                        <a:t>交通費、雜費、過夜住宿費</a:t>
                      </a:r>
                    </a:p>
                  </a:txBody>
                  <a:tcPr anchor="ctr"/>
                </a:tc>
                <a:extLst>
                  <a:ext uri="{0D108BD9-81ED-4DB2-BD59-A6C34878D82A}">
                    <a16:rowId xmlns:a16="http://schemas.microsoft.com/office/drawing/2014/main" val="10001"/>
                  </a:ext>
                </a:extLst>
              </a:tr>
              <a:tr h="820367">
                <a:tc>
                  <a:txBody>
                    <a:bodyPr/>
                    <a:lstStyle/>
                    <a:p>
                      <a:r>
                        <a:rPr lang="zh-TW" altLang="en-US" sz="1400" dirty="0">
                          <a:latin typeface="微軟正黑體" pitchFamily="34" charset="-120"/>
                          <a:ea typeface="微軟正黑體" pitchFamily="34" charset="-120"/>
                        </a:rPr>
                        <a:t>公假</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具公差性質</a:t>
                      </a:r>
                      <a:r>
                        <a:rPr lang="en-US" altLang="zh-TW" sz="1400" dirty="0">
                          <a:latin typeface="微軟正黑體" pitchFamily="34" charset="-120"/>
                          <a:ea typeface="微軟正黑體" pitchFamily="34" charset="-120"/>
                        </a:rPr>
                        <a:t>)</a:t>
                      </a:r>
                      <a:endParaRPr lang="zh-TW" altLang="en-US" sz="1400" dirty="0">
                        <a:latin typeface="微軟正黑體" pitchFamily="34" charset="-120"/>
                        <a:ea typeface="微軟正黑體" pitchFamily="34" charset="-120"/>
                      </a:endParaRPr>
                    </a:p>
                  </a:txBody>
                  <a:tcPr anchor="ctr"/>
                </a:tc>
                <a:tc>
                  <a:txBody>
                    <a:bodyPr/>
                    <a:lstStyle/>
                    <a:p>
                      <a:r>
                        <a:rPr lang="zh-TW" altLang="en-US" sz="1400" dirty="0">
                          <a:latin typeface="微軟正黑體" pitchFamily="34" charset="-120"/>
                          <a:ea typeface="微軟正黑體" pitchFamily="34" charset="-120"/>
                        </a:rPr>
                        <a:t>研習會、座談會、研討會、檢討會、觀摩會、說明會</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以會議名稱判定為原則</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等</a:t>
                      </a:r>
                    </a:p>
                  </a:txBody>
                  <a:tcPr anchor="ctr"/>
                </a:tc>
                <a:tc>
                  <a:txBody>
                    <a:bodyPr/>
                    <a:lstStyle/>
                    <a:p>
                      <a:r>
                        <a:rPr lang="zh-TW" altLang="en-US" sz="1400" dirty="0">
                          <a:latin typeface="微軟正黑體" pitchFamily="34" charset="-120"/>
                          <a:ea typeface="微軟正黑體" pitchFamily="34" charset="-120"/>
                        </a:rPr>
                        <a:t>交通費、過夜住宿費</a:t>
                      </a:r>
                    </a:p>
                  </a:txBody>
                  <a:tcPr anchor="ctr"/>
                </a:tc>
                <a:extLst>
                  <a:ext uri="{0D108BD9-81ED-4DB2-BD59-A6C34878D82A}">
                    <a16:rowId xmlns:a16="http://schemas.microsoft.com/office/drawing/2014/main" val="10002"/>
                  </a:ext>
                </a:extLst>
              </a:tr>
              <a:tr h="820367">
                <a:tc>
                  <a:txBody>
                    <a:bodyPr/>
                    <a:lstStyle/>
                    <a:p>
                      <a:r>
                        <a:rPr lang="zh-TW" altLang="en-US" sz="1400" dirty="0">
                          <a:latin typeface="微軟正黑體" pitchFamily="34" charset="-120"/>
                          <a:ea typeface="微軟正黑體" pitchFamily="34" charset="-120"/>
                        </a:rPr>
                        <a:t>公假</a:t>
                      </a:r>
                    </a:p>
                  </a:txBody>
                  <a:tcPr anchor="ctr"/>
                </a:tc>
                <a:tc>
                  <a:txBody>
                    <a:bodyPr/>
                    <a:lstStyle/>
                    <a:p>
                      <a:r>
                        <a:rPr lang="zh-TW" altLang="en-US" sz="1400" dirty="0">
                          <a:latin typeface="微軟正黑體" pitchFamily="34" charset="-120"/>
                          <a:ea typeface="微軟正黑體" pitchFamily="34" charset="-120"/>
                        </a:rPr>
                        <a:t>依教師請假規則第</a:t>
                      </a:r>
                      <a:r>
                        <a:rPr lang="en-US" altLang="zh-TW" sz="1400" dirty="0">
                          <a:latin typeface="微軟正黑體" pitchFamily="34" charset="-120"/>
                          <a:ea typeface="微軟正黑體" pitchFamily="34" charset="-120"/>
                        </a:rPr>
                        <a:t>4</a:t>
                      </a:r>
                      <a:r>
                        <a:rPr lang="zh-TW" altLang="en-US" sz="1400" dirty="0">
                          <a:latin typeface="微軟正黑體" pitchFamily="34" charset="-120"/>
                          <a:ea typeface="微軟正黑體" pitchFamily="34" charset="-120"/>
                        </a:rPr>
                        <a:t>條及公務人員請假規則第</a:t>
                      </a:r>
                      <a:r>
                        <a:rPr lang="en-US" altLang="zh-TW" sz="1400" dirty="0">
                          <a:latin typeface="微軟正黑體" pitchFamily="34" charset="-120"/>
                          <a:ea typeface="微軟正黑體" pitchFamily="34" charset="-120"/>
                        </a:rPr>
                        <a:t>4</a:t>
                      </a:r>
                      <a:r>
                        <a:rPr lang="zh-TW" altLang="en-US" sz="1400" dirty="0">
                          <a:latin typeface="微軟正黑體" pitchFamily="34" charset="-120"/>
                          <a:ea typeface="微軟正黑體" pitchFamily="34" charset="-120"/>
                        </a:rPr>
                        <a:t>條規定，如兵役召集、參加國家考試、法定傳染病隔離治療</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等</a:t>
                      </a:r>
                    </a:p>
                  </a:txBody>
                  <a:tcPr anchor="ctr"/>
                </a:tc>
                <a:tc>
                  <a:txBody>
                    <a:bodyPr/>
                    <a:lstStyle/>
                    <a:p>
                      <a:r>
                        <a:rPr lang="zh-TW" altLang="en-US" sz="1400" dirty="0">
                          <a:latin typeface="微軟正黑體" pitchFamily="34" charset="-120"/>
                          <a:ea typeface="微軟正黑體" pitchFamily="34" charset="-120"/>
                        </a:rPr>
                        <a:t>無</a:t>
                      </a:r>
                    </a:p>
                  </a:txBody>
                  <a:tcPr anchor="ctr"/>
                </a:tc>
                <a:extLst>
                  <a:ext uri="{0D108BD9-81ED-4DB2-BD59-A6C34878D82A}">
                    <a16:rowId xmlns:a16="http://schemas.microsoft.com/office/drawing/2014/main" val="10003"/>
                  </a:ext>
                </a:extLst>
              </a:tr>
              <a:tr h="820367">
                <a:tc>
                  <a:txBody>
                    <a:bodyPr/>
                    <a:lstStyle/>
                    <a:p>
                      <a:r>
                        <a:rPr lang="zh-TW" altLang="en-US" sz="1400" dirty="0">
                          <a:latin typeface="微軟正黑體" pitchFamily="34" charset="-120"/>
                          <a:ea typeface="微軟正黑體" pitchFamily="34" charset="-120"/>
                        </a:rPr>
                        <a:t>公出</a:t>
                      </a:r>
                    </a:p>
                  </a:txBody>
                  <a:tcPr anchor="ctr"/>
                </a:tc>
                <a:tc>
                  <a:txBody>
                    <a:bodyPr/>
                    <a:lstStyle/>
                    <a:p>
                      <a:r>
                        <a:rPr lang="zh-TW" altLang="en-US" sz="1400" dirty="0">
                          <a:latin typeface="微軟正黑體" pitchFamily="34" charset="-120"/>
                          <a:ea typeface="微軟正黑體" pitchFamily="34" charset="-120"/>
                        </a:rPr>
                        <a:t>短時間</a:t>
                      </a:r>
                      <a:r>
                        <a:rPr lang="en-US" altLang="zh-TW" sz="1400" dirty="0">
                          <a:latin typeface="微軟正黑體" pitchFamily="34" charset="-120"/>
                          <a:ea typeface="微軟正黑體" pitchFamily="34" charset="-120"/>
                        </a:rPr>
                        <a:t>(3</a:t>
                      </a:r>
                      <a:r>
                        <a:rPr lang="zh-TW" altLang="en-US" sz="1400" dirty="0">
                          <a:latin typeface="微軟正黑體" pitchFamily="34" charset="-120"/>
                          <a:ea typeface="微軟正黑體" pitchFamily="34" charset="-120"/>
                        </a:rPr>
                        <a:t>小時以內</a:t>
                      </a:r>
                      <a:r>
                        <a:rPr lang="en-US" altLang="zh-TW" sz="1400" dirty="0">
                          <a:latin typeface="微軟正黑體" pitchFamily="34" charset="-120"/>
                          <a:ea typeface="微軟正黑體" pitchFamily="34" charset="-120"/>
                        </a:rPr>
                        <a:t>)</a:t>
                      </a:r>
                      <a:r>
                        <a:rPr lang="zh-TW" altLang="en-US" sz="1400" dirty="0">
                          <a:latin typeface="微軟正黑體" pitchFamily="34" charset="-120"/>
                          <a:ea typeface="微軟正黑體" pitchFamily="34" charset="-120"/>
                        </a:rPr>
                        <a:t>外出購置公務所需物品、至他機關領取教師節禮品、接洽業務等</a:t>
                      </a:r>
                      <a:r>
                        <a:rPr lang="en-US" altLang="zh-TW" sz="1400" dirty="0">
                          <a:latin typeface="微軟正黑體" pitchFamily="34" charset="-120"/>
                          <a:ea typeface="微軟正黑體" pitchFamily="34" charset="-120"/>
                        </a:rPr>
                        <a:t>…</a:t>
                      </a:r>
                      <a:endParaRPr lang="zh-TW" altLang="en-US" sz="1400" dirty="0">
                        <a:latin typeface="微軟正黑體" pitchFamily="34" charset="-120"/>
                        <a:ea typeface="微軟正黑體" pitchFamily="34" charset="-120"/>
                      </a:endParaRPr>
                    </a:p>
                  </a:txBody>
                  <a:tcPr anchor="ctr"/>
                </a:tc>
                <a:tc>
                  <a:txBody>
                    <a:bodyPr/>
                    <a:lstStyle/>
                    <a:p>
                      <a:r>
                        <a:rPr lang="zh-TW" altLang="en-US" sz="1400" dirty="0">
                          <a:latin typeface="微軟正黑體" pitchFamily="34" charset="-120"/>
                          <a:ea typeface="微軟正黑體" pitchFamily="34" charset="-120"/>
                        </a:rPr>
                        <a:t>無</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96931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itchFamily="65" charset="-120"/>
                <a:ea typeface="標楷體" pitchFamily="65" charset="-120"/>
              </a:rPr>
              <a:t>   </a:t>
            </a:r>
            <a:r>
              <a:rPr lang="zh-TW" altLang="zh-TW" dirty="0">
                <a:latin typeface="微軟正黑體" pitchFamily="34" charset="-120"/>
                <a:ea typeface="微軟正黑體" pitchFamily="34" charset="-120"/>
              </a:rPr>
              <a:t>其他相關權</a:t>
            </a:r>
            <a:r>
              <a:rPr lang="zh-TW" altLang="en-US" dirty="0">
                <a:latin typeface="微軟正黑體" pitchFamily="34" charset="-120"/>
                <a:ea typeface="微軟正黑體" pitchFamily="34" charset="-120"/>
              </a:rPr>
              <a:t>益</a:t>
            </a:r>
            <a:r>
              <a:rPr lang="en-US" altLang="zh-TW" dirty="0">
                <a:latin typeface="微軟正黑體" pitchFamily="34" charset="-120"/>
                <a:ea typeface="微軟正黑體" pitchFamily="34" charset="-120"/>
              </a:rPr>
              <a:t>-</a:t>
            </a:r>
            <a:r>
              <a:rPr lang="zh-TW" altLang="en-US" dirty="0">
                <a:latin typeface="微軟正黑體" pitchFamily="34" charset="-120"/>
                <a:ea typeface="微軟正黑體" pitchFamily="34" charset="-120"/>
              </a:rPr>
              <a:t>差假</a:t>
            </a:r>
            <a:r>
              <a:rPr lang="en-US" altLang="zh-TW" dirty="0">
                <a:latin typeface="微軟正黑體" pitchFamily="34" charset="-120"/>
                <a:ea typeface="微軟正黑體" pitchFamily="34" charset="-120"/>
              </a:rPr>
              <a:t>(3)</a:t>
            </a:r>
            <a:endParaRPr lang="zh-TW" altLang="en-US" dirty="0">
              <a:latin typeface="微軟正黑體" pitchFamily="34" charset="-120"/>
              <a:ea typeface="微軟正黑體" pitchFamily="34" charset="-120"/>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477719094"/>
              </p:ext>
            </p:extLst>
          </p:nvPr>
        </p:nvGraphicFramePr>
        <p:xfrm>
          <a:off x="467544" y="1638588"/>
          <a:ext cx="8229600" cy="4453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4667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a:defRPr/>
            </a:pPr>
            <a:r>
              <a:rPr lang="zh-TW" altLang="en-US" sz="4800" b="1" dirty="0">
                <a:latin typeface="微軟正黑體" panose="020B0604030504040204" pitchFamily="34" charset="-120"/>
                <a:ea typeface="微軟正黑體" panose="020B0604030504040204" pitchFamily="34" charset="-120"/>
              </a:rPr>
              <a:t>本校校務基金進用教學人員實施要點（一）</a:t>
            </a:r>
          </a:p>
        </p:txBody>
      </p:sp>
      <p:sp>
        <p:nvSpPr>
          <p:cNvPr id="25603" name="Rectangle 3"/>
          <p:cNvSpPr>
            <a:spLocks noGrp="1" noChangeArrowheads="1"/>
          </p:cNvSpPr>
          <p:nvPr>
            <p:ph idx="1"/>
          </p:nvPr>
        </p:nvSpPr>
        <p:spPr/>
        <p:txBody>
          <a:bodyPr>
            <a:noAutofit/>
          </a:bodyPr>
          <a:lstStyle/>
          <a:p>
            <a:pPr marL="623888" indent="-623888" eaLnBrk="1" hangingPunct="1">
              <a:buFont typeface="Wingdings" pitchFamily="2" charset="2"/>
              <a:buNone/>
              <a:defRPr/>
            </a:pPr>
            <a:r>
              <a:rPr lang="zh-TW" altLang="en-US" sz="2600" b="1" dirty="0">
                <a:solidFill>
                  <a:srgbClr val="161412"/>
                </a:solidFill>
                <a:latin typeface="微軟正黑體" panose="020B0604030504040204" pitchFamily="34" charset="-120"/>
                <a:ea typeface="微軟正黑體" panose="020B0604030504040204" pitchFamily="34" charset="-120"/>
              </a:rPr>
              <a:t>一、每週授課時數依各相當等級專任教師授課時數加</a:t>
            </a:r>
            <a:r>
              <a:rPr lang="zh-TW" altLang="en-US" sz="2600" b="1" dirty="0">
                <a:solidFill>
                  <a:srgbClr val="FF0000"/>
                </a:solidFill>
                <a:latin typeface="微軟正黑體" panose="020B0604030504040204" pitchFamily="34" charset="-120"/>
                <a:ea typeface="微軟正黑體" panose="020B0604030504040204" pitchFamily="34" charset="-120"/>
              </a:rPr>
              <a:t>二</a:t>
            </a:r>
            <a:r>
              <a:rPr lang="zh-TW" altLang="en-US" sz="2600" b="1" dirty="0">
                <a:solidFill>
                  <a:srgbClr val="161412"/>
                </a:solidFill>
                <a:latin typeface="微軟正黑體" panose="020B0604030504040204" pitchFamily="34" charset="-120"/>
                <a:ea typeface="微軟正黑體" panose="020B0604030504040204" pitchFamily="34" charset="-120"/>
              </a:rPr>
              <a:t>小時為基本授課時數，得依實際授課情形支給超鐘點費。</a:t>
            </a:r>
            <a:endParaRPr lang="en-US" altLang="zh-TW" sz="2600" b="1" dirty="0">
              <a:solidFill>
                <a:srgbClr val="161412"/>
              </a:solidFill>
              <a:latin typeface="微軟正黑體" panose="020B0604030504040204" pitchFamily="34" charset="-120"/>
              <a:ea typeface="微軟正黑體" panose="020B0604030504040204" pitchFamily="34" charset="-120"/>
            </a:endParaRPr>
          </a:p>
          <a:p>
            <a:pPr marL="623888" indent="-623888">
              <a:buNone/>
              <a:defRPr/>
            </a:pPr>
            <a:r>
              <a:rPr lang="zh-TW" altLang="en-US" sz="2600" b="1" dirty="0">
                <a:solidFill>
                  <a:srgbClr val="161412"/>
                </a:solidFill>
                <a:latin typeface="微軟正黑體" panose="020B0604030504040204" pitchFamily="34" charset="-120"/>
                <a:ea typeface="微軟正黑體" panose="020B0604030504040204" pitchFamily="34" charset="-120"/>
              </a:rPr>
              <a:t>二、兼辦業務特助如係屬分擔本校法定行政職務者（二級主管以上）或其他任務編組並經簽奉核准者，得核減其每週基本授課時數至多以二小時為限。</a:t>
            </a:r>
            <a:endParaRPr lang="en-US" altLang="zh-TW" sz="2600" b="1" dirty="0">
              <a:solidFill>
                <a:srgbClr val="161412"/>
              </a:solidFill>
              <a:latin typeface="微軟正黑體" panose="020B0604030504040204" pitchFamily="34" charset="-120"/>
              <a:ea typeface="微軟正黑體" panose="020B0604030504040204" pitchFamily="34" charset="-120"/>
            </a:endParaRPr>
          </a:p>
          <a:p>
            <a:pPr marL="623888" indent="-623888" eaLnBrk="1" hangingPunct="1">
              <a:buFont typeface="Wingdings" pitchFamily="2" charset="2"/>
              <a:buNone/>
              <a:defRPr/>
            </a:pPr>
            <a:r>
              <a:rPr lang="zh-TW" altLang="en-US" sz="2600" b="1" dirty="0">
                <a:solidFill>
                  <a:srgbClr val="161412"/>
                </a:solidFill>
                <a:latin typeface="微軟正黑體" panose="020B0604030504040204" pitchFamily="34" charset="-120"/>
                <a:ea typeface="微軟正黑體" panose="020B0604030504040204" pitchFamily="34" charset="-120"/>
              </a:rPr>
              <a:t>三、參加各項學術活動。</a:t>
            </a:r>
          </a:p>
          <a:p>
            <a:pPr marL="623888" indent="-623888" eaLnBrk="1" hangingPunct="1">
              <a:buFont typeface="Wingdings" pitchFamily="2" charset="2"/>
              <a:buNone/>
              <a:defRPr/>
            </a:pPr>
            <a:r>
              <a:rPr lang="zh-TW" altLang="en-US" sz="2600" b="1" dirty="0">
                <a:solidFill>
                  <a:srgbClr val="161412"/>
                </a:solidFill>
                <a:latin typeface="微軟正黑體" panose="020B0604030504040204" pitchFamily="34" charset="-120"/>
                <a:ea typeface="微軟正黑體" panose="020B0604030504040204" pitchFamily="34" charset="-120"/>
              </a:rPr>
              <a:t>四、於本校服務</a:t>
            </a:r>
            <a:r>
              <a:rPr lang="zh-TW" altLang="en-US" sz="2600" b="1" dirty="0">
                <a:solidFill>
                  <a:srgbClr val="0000FF"/>
                </a:solidFill>
                <a:latin typeface="微軟正黑體" panose="020B0604030504040204" pitchFamily="34" charset="-120"/>
                <a:ea typeface="微軟正黑體" panose="020B0604030504040204" pitchFamily="34" charset="-120"/>
              </a:rPr>
              <a:t>連續滿二學期獲續聘</a:t>
            </a:r>
            <a:r>
              <a:rPr lang="zh-TW" altLang="en-US" sz="2600" b="1" dirty="0">
                <a:solidFill>
                  <a:srgbClr val="161412"/>
                </a:solidFill>
                <a:latin typeface="微軟正黑體" panose="020B0604030504040204" pitchFamily="34" charset="-120"/>
                <a:ea typeface="微軟正黑體" panose="020B0604030504040204" pitchFamily="34" charset="-120"/>
              </a:rPr>
              <a:t>時，得於學年度結束前，依本校教師年資加薪、年功加俸評定辦法規定審議</a:t>
            </a:r>
            <a:r>
              <a:rPr lang="zh-TW" altLang="en-US" sz="2600" b="1" dirty="0">
                <a:solidFill>
                  <a:srgbClr val="0000FF"/>
                </a:solidFill>
                <a:latin typeface="微軟正黑體" panose="020B0604030504040204" pitchFamily="34" charset="-120"/>
                <a:ea typeface="微軟正黑體" panose="020B0604030504040204" pitchFamily="34" charset="-120"/>
              </a:rPr>
              <a:t>後晉薪一級</a:t>
            </a:r>
            <a:r>
              <a:rPr lang="zh-TW" altLang="en-US" sz="2600" b="1" dirty="0">
                <a:solidFill>
                  <a:srgbClr val="161412"/>
                </a:solidFill>
                <a:latin typeface="微軟正黑體" panose="020B0604030504040204" pitchFamily="34" charset="-120"/>
                <a:ea typeface="微軟正黑體" panose="020B0604030504040204" pitchFamily="34" charset="-120"/>
              </a:rPr>
              <a:t>，晉薪之計算以每年八月一日為基準日。但未兼辦業務特助之專案計畫教師不予晉薪。</a:t>
            </a:r>
          </a:p>
        </p:txBody>
      </p:sp>
    </p:spTree>
    <p:extLst>
      <p:ext uri="{BB962C8B-B14F-4D97-AF65-F5344CB8AC3E}">
        <p14:creationId xmlns:p14="http://schemas.microsoft.com/office/powerpoint/2010/main" val="2099374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a:defRPr/>
            </a:pPr>
            <a:r>
              <a:rPr lang="zh-TW" altLang="en-US" sz="4800" b="1" dirty="0">
                <a:latin typeface="微軟正黑體" panose="020B0604030504040204" pitchFamily="34" charset="-120"/>
                <a:ea typeface="微軟正黑體" panose="020B0604030504040204" pitchFamily="34" charset="-120"/>
              </a:rPr>
              <a:t>本校校務基金進用教學人員實施要點（二）</a:t>
            </a:r>
          </a:p>
        </p:txBody>
      </p:sp>
      <p:sp>
        <p:nvSpPr>
          <p:cNvPr id="27651" name="Rectangle 3"/>
          <p:cNvSpPr>
            <a:spLocks noGrp="1" noChangeArrowheads="1"/>
          </p:cNvSpPr>
          <p:nvPr>
            <p:ph idx="1"/>
          </p:nvPr>
        </p:nvSpPr>
        <p:spPr/>
        <p:txBody>
          <a:bodyPr>
            <a:normAutofit fontScale="92500" lnSpcReduction="20000"/>
          </a:bodyPr>
          <a:lstStyle/>
          <a:p>
            <a:pPr marL="623888" indent="-623888" eaLnBrk="1" hangingPunct="1">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五、在職期間</a:t>
            </a:r>
            <a:r>
              <a:rPr lang="zh-TW" altLang="en-US" sz="2800" b="1" dirty="0">
                <a:solidFill>
                  <a:srgbClr val="0000FF"/>
                </a:solidFill>
                <a:latin typeface="微軟正黑體" panose="020B0604030504040204" pitchFamily="34" charset="-120"/>
                <a:ea typeface="微軟正黑體" panose="020B0604030504040204" pitchFamily="34" charset="-120"/>
              </a:rPr>
              <a:t>比照本校編制內專任教師之規定核給差假</a:t>
            </a:r>
            <a:r>
              <a:rPr lang="zh-TW" altLang="en-US" sz="2800" b="1" dirty="0">
                <a:solidFill>
                  <a:srgbClr val="161412"/>
                </a:solidFill>
                <a:latin typeface="微軟正黑體" panose="020B0604030504040204" pitchFamily="34" charset="-120"/>
                <a:ea typeface="微軟正黑體" panose="020B0604030504040204" pitchFamily="34" charset="-120"/>
              </a:rPr>
              <a:t>。惟專案教師兼辦業務特助者，並無休假相關權益之核給，其業務執行品質及寒暑假期間差勤管理等事項，悉由各該業務單位主管督導管理並列入評鑑及續聘考核。</a:t>
            </a:r>
            <a:endParaRPr lang="en-US" altLang="zh-TW" sz="2800" b="1" dirty="0">
              <a:solidFill>
                <a:srgbClr val="161412"/>
              </a:solidFill>
              <a:latin typeface="微軟正黑體" panose="020B0604030504040204" pitchFamily="34" charset="-120"/>
              <a:ea typeface="微軟正黑體" panose="020B0604030504040204" pitchFamily="34" charset="-120"/>
            </a:endParaRPr>
          </a:p>
          <a:p>
            <a:pPr marL="623888" indent="-623888" eaLnBrk="1" hangingPunct="1">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六、兼辦業務特助者，於</a:t>
            </a:r>
            <a:r>
              <a:rPr lang="zh-TW" altLang="en-US" sz="2800" b="1" dirty="0">
                <a:solidFill>
                  <a:srgbClr val="0000FF"/>
                </a:solidFill>
                <a:latin typeface="微軟正黑體" panose="020B0604030504040204" pitchFamily="34" charset="-120"/>
                <a:ea typeface="微軟正黑體" panose="020B0604030504040204" pitchFamily="34" charset="-120"/>
              </a:rPr>
              <a:t>寒暑假上班期間除核准差假者外，每週至少應留校辦理業務三日以上</a:t>
            </a:r>
            <a:r>
              <a:rPr lang="zh-TW" altLang="en-US" sz="2800" b="1" dirty="0">
                <a:solidFill>
                  <a:srgbClr val="161412"/>
                </a:solidFill>
                <a:latin typeface="微軟正黑體" panose="020B0604030504040204" pitchFamily="34" charset="-120"/>
                <a:ea typeface="微軟正黑體" panose="020B0604030504040204" pitchFamily="34" charset="-120"/>
              </a:rPr>
              <a:t>。</a:t>
            </a:r>
            <a:endParaRPr lang="en-US" altLang="zh-TW" sz="2800" b="1" dirty="0">
              <a:solidFill>
                <a:srgbClr val="161412"/>
              </a:solidFill>
              <a:latin typeface="微軟正黑體" panose="020B0604030504040204" pitchFamily="34" charset="-120"/>
              <a:ea typeface="微軟正黑體" panose="020B0604030504040204" pitchFamily="34" charset="-120"/>
            </a:endParaRPr>
          </a:p>
          <a:p>
            <a:pPr marL="623888" indent="-623888" eaLnBrk="1" hangingPunct="1">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七、享有服務證、汽機車停車證請領；圖書館、校園網路等公共設施，得依各單位之規定使用；衛生保健醫療服務。</a:t>
            </a:r>
            <a:endParaRPr lang="en-US" altLang="zh-TW" sz="2800" b="1" dirty="0">
              <a:solidFill>
                <a:srgbClr val="161412"/>
              </a:solidFill>
              <a:latin typeface="微軟正黑體" panose="020B0604030504040204" pitchFamily="34" charset="-120"/>
              <a:ea typeface="微軟正黑體" panose="020B0604030504040204" pitchFamily="34" charset="-120"/>
            </a:endParaRPr>
          </a:p>
          <a:p>
            <a:pPr marL="623888" indent="-623888" eaLnBrk="1" hangingPunct="1">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八、參加勞工保險、勞工退休金、全民健保均依相關法令規定辦理。</a:t>
            </a:r>
          </a:p>
          <a:p>
            <a:pPr eaLnBrk="1" hangingPunct="1">
              <a:lnSpc>
                <a:spcPct val="90000"/>
              </a:lnSpc>
              <a:buFont typeface="Wingdings" pitchFamily="2" charset="2"/>
              <a:buNone/>
              <a:defRPr/>
            </a:pPr>
            <a:endParaRPr lang="zh-TW" altLang="en-US" sz="2400" b="1" dirty="0">
              <a:solidFill>
                <a:srgbClr val="161412"/>
              </a:solidFill>
              <a:latin typeface="標楷體" pitchFamily="65" charset="-120"/>
              <a:ea typeface="標楷體" pitchFamily="65" charset="-120"/>
            </a:endParaRPr>
          </a:p>
        </p:txBody>
      </p:sp>
    </p:spTree>
    <p:extLst>
      <p:ext uri="{BB962C8B-B14F-4D97-AF65-F5344CB8AC3E}">
        <p14:creationId xmlns:p14="http://schemas.microsoft.com/office/powerpoint/2010/main" val="2948087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0" indent="0" algn="ctr">
              <a:buNone/>
            </a:pPr>
            <a:endParaRPr lang="en-US" altLang="zh-TW" sz="4000" dirty="0">
              <a:latin typeface="標楷體" pitchFamily="65" charset="-120"/>
              <a:ea typeface="標楷體" pitchFamily="65" charset="-120"/>
            </a:endParaRPr>
          </a:p>
          <a:p>
            <a:pPr marL="0" indent="0" algn="ctr">
              <a:buNone/>
            </a:pPr>
            <a:endParaRPr lang="en-US" altLang="zh-TW" sz="4000" dirty="0">
              <a:latin typeface="標楷體" pitchFamily="65" charset="-120"/>
              <a:ea typeface="標楷體" pitchFamily="65" charset="-120"/>
            </a:endParaRPr>
          </a:p>
          <a:p>
            <a:pPr marL="0" indent="0" algn="ctr">
              <a:buNone/>
            </a:pPr>
            <a:r>
              <a:rPr lang="zh-TW" altLang="en-US" sz="4000" dirty="0">
                <a:latin typeface="微軟正黑體" pitchFamily="34" charset="-120"/>
                <a:ea typeface="微軟正黑體" pitchFamily="34" charset="-120"/>
              </a:rPr>
              <a:t>壹、學校組織架構及教職員工組成</a:t>
            </a:r>
          </a:p>
        </p:txBody>
      </p:sp>
    </p:spTree>
    <p:extLst>
      <p:ext uri="{BB962C8B-B14F-4D97-AF65-F5344CB8AC3E}">
        <p14:creationId xmlns:p14="http://schemas.microsoft.com/office/powerpoint/2010/main" val="26072875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a:defRPr/>
            </a:pPr>
            <a:r>
              <a:rPr lang="zh-TW" altLang="en-US" sz="4800" b="1" dirty="0">
                <a:latin typeface="微軟正黑體" panose="020B0604030504040204" pitchFamily="34" charset="-120"/>
                <a:ea typeface="微軟正黑體" panose="020B0604030504040204" pitchFamily="34" charset="-120"/>
              </a:rPr>
              <a:t>本校校務基金進用教學人員聘用契約書</a:t>
            </a:r>
            <a:endParaRPr lang="zh-TW" altLang="en-US" sz="4800" b="1" dirty="0">
              <a:effectLst>
                <a:outerShdw blurRad="38100" dist="38100" dir="2700000" algn="tl">
                  <a:srgbClr val="C0C0C0"/>
                </a:outerShdw>
              </a:effectLst>
              <a:latin typeface="微軟正黑體" panose="020B0604030504040204" pitchFamily="34" charset="-120"/>
              <a:ea typeface="微軟正黑體" panose="020B0604030504040204" pitchFamily="34" charset="-120"/>
            </a:endParaRPr>
          </a:p>
        </p:txBody>
      </p:sp>
      <p:sp>
        <p:nvSpPr>
          <p:cNvPr id="29699" name="Rectangle 3"/>
          <p:cNvSpPr>
            <a:spLocks noGrp="1" noChangeArrowheads="1"/>
          </p:cNvSpPr>
          <p:nvPr>
            <p:ph idx="1"/>
          </p:nvPr>
        </p:nvSpPr>
        <p:spPr/>
        <p:txBody>
          <a:bodyPr/>
          <a:lstStyle/>
          <a:p>
            <a:pPr marL="623888" indent="-623888" eaLnBrk="1" hangingPunct="1">
              <a:lnSpc>
                <a:spcPts val="3300"/>
              </a:lnSpc>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一、專案教師於聘約有效期間違反本契約應履行之義務，經校方指正而未改善者，即構成違約，於聘約有效期間發生教師法規定事由之一時亦同。校方得經相關會議決議後逕予終止契約或解聘。</a:t>
            </a:r>
            <a:endParaRPr lang="en-US" altLang="zh-TW" sz="2800" b="1" dirty="0">
              <a:solidFill>
                <a:srgbClr val="161412"/>
              </a:solidFill>
              <a:latin typeface="微軟正黑體" panose="020B0604030504040204" pitchFamily="34" charset="-120"/>
              <a:ea typeface="微軟正黑體" panose="020B0604030504040204" pitchFamily="34" charset="-120"/>
            </a:endParaRPr>
          </a:p>
          <a:p>
            <a:pPr marL="623888" indent="-623888" eaLnBrk="1" hangingPunct="1">
              <a:lnSpc>
                <a:spcPts val="3300"/>
              </a:lnSpc>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       前述情形如校方受有損害並得請求專案教師賠償。</a:t>
            </a:r>
          </a:p>
          <a:p>
            <a:pPr marL="623888" indent="-623888" eaLnBrk="1" hangingPunct="1">
              <a:lnSpc>
                <a:spcPts val="3300"/>
              </a:lnSpc>
              <a:buFont typeface="Wingdings" pitchFamily="2" charset="2"/>
              <a:buNone/>
              <a:defRPr/>
            </a:pPr>
            <a:r>
              <a:rPr lang="zh-TW" altLang="en-US" sz="2800" b="1" dirty="0">
                <a:solidFill>
                  <a:srgbClr val="161412"/>
                </a:solidFill>
                <a:latin typeface="微軟正黑體" panose="020B0604030504040204" pitchFamily="34" charset="-120"/>
                <a:ea typeface="微軟正黑體" panose="020B0604030504040204" pitchFamily="34" charset="-120"/>
              </a:rPr>
              <a:t>二、專案教師為校方校務基金聘任之教學人員，並 </a:t>
            </a:r>
            <a:r>
              <a:rPr lang="zh-TW" altLang="en-US" sz="2800" b="1" u="sng" dirty="0">
                <a:solidFill>
                  <a:srgbClr val="0000FF"/>
                </a:solidFill>
                <a:latin typeface="微軟正黑體" panose="020B0604030504040204" pitchFamily="34" charset="-120"/>
                <a:ea typeface="微軟正黑體" panose="020B0604030504040204" pitchFamily="34" charset="-120"/>
              </a:rPr>
              <a:t>無教師法權益保障之適用。</a:t>
            </a:r>
            <a:endParaRPr lang="en-US" altLang="zh-TW" sz="2800" b="1" u="sng" dirty="0">
              <a:solidFill>
                <a:srgbClr val="0000FF"/>
              </a:solidFill>
              <a:latin typeface="微軟正黑體" panose="020B0604030504040204" pitchFamily="34" charset="-120"/>
              <a:ea typeface="微軟正黑體" panose="020B0604030504040204" pitchFamily="34" charset="-120"/>
            </a:endParaRPr>
          </a:p>
          <a:p>
            <a:pPr eaLnBrk="1" hangingPunct="1">
              <a:lnSpc>
                <a:spcPct val="90000"/>
              </a:lnSpc>
              <a:buFont typeface="Wingdings" pitchFamily="2" charset="2"/>
              <a:buNone/>
              <a:defRPr/>
            </a:pPr>
            <a:endParaRPr lang="en-US" altLang="zh-TW" sz="2400" b="1" dirty="0">
              <a:solidFill>
                <a:srgbClr val="161412"/>
              </a:solidFill>
              <a:latin typeface="標楷體" pitchFamily="65" charset="-120"/>
              <a:ea typeface="標楷體" pitchFamily="65" charset="-120"/>
            </a:endParaRPr>
          </a:p>
          <a:p>
            <a:pPr eaLnBrk="1" hangingPunct="1">
              <a:lnSpc>
                <a:spcPct val="90000"/>
              </a:lnSpc>
              <a:buFont typeface="Wingdings" pitchFamily="2" charset="2"/>
              <a:buNone/>
              <a:defRPr/>
            </a:pPr>
            <a:endParaRPr lang="zh-TW" altLang="en-US" sz="2400" b="1" dirty="0">
              <a:solidFill>
                <a:srgbClr val="161412"/>
              </a:solidFill>
              <a:latin typeface="標楷體" pitchFamily="65" charset="-120"/>
              <a:ea typeface="標楷體" pitchFamily="65" charset="-120"/>
            </a:endParaRPr>
          </a:p>
        </p:txBody>
      </p:sp>
    </p:spTree>
    <p:extLst>
      <p:ext uri="{BB962C8B-B14F-4D97-AF65-F5344CB8AC3E}">
        <p14:creationId xmlns:p14="http://schemas.microsoft.com/office/powerpoint/2010/main" val="4022179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專案教師聘期</a:t>
            </a:r>
          </a:p>
        </p:txBody>
      </p:sp>
      <p:graphicFrame>
        <p:nvGraphicFramePr>
          <p:cNvPr id="2" name="內容版面配置區 1"/>
          <p:cNvGraphicFramePr>
            <a:graphicFrameLocks noGrp="1"/>
          </p:cNvGraphicFramePr>
          <p:nvPr>
            <p:ph idx="1"/>
            <p:extLst>
              <p:ext uri="{D42A27DB-BD31-4B8C-83A1-F6EECF244321}">
                <p14:modId xmlns:p14="http://schemas.microsoft.com/office/powerpoint/2010/main" val="871443017"/>
              </p:ext>
            </p:extLst>
          </p:nvPr>
        </p:nvGraphicFramePr>
        <p:xfrm>
          <a:off x="611562" y="1556793"/>
          <a:ext cx="7704853" cy="4536504"/>
        </p:xfrm>
        <a:graphic>
          <a:graphicData uri="http://schemas.openxmlformats.org/drawingml/2006/table">
            <a:tbl>
              <a:tblPr firstRow="1" firstCol="1" bandRow="1">
                <a:tableStyleId>{5C22544A-7EE6-4342-B048-85BDC9FD1C3A}</a:tableStyleId>
              </a:tblPr>
              <a:tblGrid>
                <a:gridCol w="1483877">
                  <a:extLst>
                    <a:ext uri="{9D8B030D-6E8A-4147-A177-3AD203B41FA5}">
                      <a16:colId xmlns:a16="http://schemas.microsoft.com/office/drawing/2014/main" val="2384142364"/>
                    </a:ext>
                  </a:extLst>
                </a:gridCol>
                <a:gridCol w="2569240">
                  <a:extLst>
                    <a:ext uri="{9D8B030D-6E8A-4147-A177-3AD203B41FA5}">
                      <a16:colId xmlns:a16="http://schemas.microsoft.com/office/drawing/2014/main" val="729840832"/>
                    </a:ext>
                  </a:extLst>
                </a:gridCol>
                <a:gridCol w="912934">
                  <a:extLst>
                    <a:ext uri="{9D8B030D-6E8A-4147-A177-3AD203B41FA5}">
                      <a16:colId xmlns:a16="http://schemas.microsoft.com/office/drawing/2014/main" val="2860585469"/>
                    </a:ext>
                  </a:extLst>
                </a:gridCol>
                <a:gridCol w="912934">
                  <a:extLst>
                    <a:ext uri="{9D8B030D-6E8A-4147-A177-3AD203B41FA5}">
                      <a16:colId xmlns:a16="http://schemas.microsoft.com/office/drawing/2014/main" val="2121066526"/>
                    </a:ext>
                  </a:extLst>
                </a:gridCol>
                <a:gridCol w="912934">
                  <a:extLst>
                    <a:ext uri="{9D8B030D-6E8A-4147-A177-3AD203B41FA5}">
                      <a16:colId xmlns:a16="http://schemas.microsoft.com/office/drawing/2014/main" val="739242106"/>
                    </a:ext>
                  </a:extLst>
                </a:gridCol>
                <a:gridCol w="912934">
                  <a:extLst>
                    <a:ext uri="{9D8B030D-6E8A-4147-A177-3AD203B41FA5}">
                      <a16:colId xmlns:a16="http://schemas.microsoft.com/office/drawing/2014/main" val="1650738918"/>
                    </a:ext>
                  </a:extLst>
                </a:gridCol>
              </a:tblGrid>
              <a:tr h="1189123">
                <a:tc>
                  <a:txBody>
                    <a:bodyPr/>
                    <a:lstStyle/>
                    <a:p>
                      <a:pPr>
                        <a:spcAft>
                          <a:spcPts val="0"/>
                        </a:spcAft>
                      </a:pPr>
                      <a:r>
                        <a:rPr lang="en-US" sz="1150" kern="100" dirty="0">
                          <a:effectLst/>
                        </a:rPr>
                        <a:t> </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聘期</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薪資</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年終</a:t>
                      </a:r>
                      <a:endParaRPr lang="en-US" altLang="zh-TW" sz="2000" kern="100" dirty="0">
                        <a:effectLst/>
                      </a:endParaRPr>
                    </a:p>
                    <a:p>
                      <a:pPr>
                        <a:spcAft>
                          <a:spcPts val="0"/>
                        </a:spcAft>
                      </a:pPr>
                      <a:r>
                        <a:rPr lang="zh-TW" sz="2000" kern="100" dirty="0">
                          <a:effectLst/>
                        </a:rPr>
                        <a:t>獎金</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寒暑假差勤</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年資</a:t>
                      </a:r>
                      <a:endParaRPr lang="en-US" altLang="zh-TW" sz="2000" kern="100" dirty="0">
                        <a:effectLst/>
                      </a:endParaRPr>
                    </a:p>
                    <a:p>
                      <a:pPr>
                        <a:spcAft>
                          <a:spcPts val="0"/>
                        </a:spcAft>
                      </a:pPr>
                      <a:r>
                        <a:rPr lang="zh-TW" sz="2000" kern="100" dirty="0">
                          <a:effectLst/>
                        </a:rPr>
                        <a:t>加薪</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3138348830"/>
                  </a:ext>
                </a:extLst>
              </a:tr>
              <a:tr h="1709301">
                <a:tc>
                  <a:txBody>
                    <a:bodyPr/>
                    <a:lstStyle/>
                    <a:p>
                      <a:pPr>
                        <a:spcAft>
                          <a:spcPts val="0"/>
                        </a:spcAft>
                      </a:pPr>
                      <a:r>
                        <a:rPr lang="zh-TW" sz="2000" kern="100" dirty="0">
                          <a:effectLst/>
                        </a:rPr>
                        <a:t>兼辦業務</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每年</a:t>
                      </a:r>
                      <a:r>
                        <a:rPr lang="en-US" sz="2000" kern="100" dirty="0">
                          <a:effectLst/>
                        </a:rPr>
                        <a:t>8(2)</a:t>
                      </a:r>
                      <a:r>
                        <a:rPr lang="zh-TW" sz="2000" kern="100" dirty="0">
                          <a:effectLst/>
                        </a:rPr>
                        <a:t>月</a:t>
                      </a:r>
                      <a:r>
                        <a:rPr lang="en-US" sz="2000" kern="100" dirty="0">
                          <a:effectLst/>
                        </a:rPr>
                        <a:t>1</a:t>
                      </a:r>
                      <a:r>
                        <a:rPr lang="zh-TW" sz="2000" kern="100" dirty="0">
                          <a:effectLst/>
                        </a:rPr>
                        <a:t>日至翌年</a:t>
                      </a:r>
                      <a:r>
                        <a:rPr lang="en-US" sz="2000" kern="100" dirty="0">
                          <a:effectLst/>
                        </a:rPr>
                        <a:t>7(1)</a:t>
                      </a:r>
                      <a:r>
                        <a:rPr lang="zh-TW" sz="2000" kern="100" dirty="0">
                          <a:effectLst/>
                        </a:rPr>
                        <a:t>月</a:t>
                      </a:r>
                      <a:r>
                        <a:rPr lang="en-US" sz="2000" kern="100" dirty="0">
                          <a:effectLst/>
                        </a:rPr>
                        <a:t>31</a:t>
                      </a:r>
                      <a:r>
                        <a:rPr lang="zh-TW" sz="2000" kern="100" dirty="0">
                          <a:effectLst/>
                        </a:rPr>
                        <a:t>日</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2000" kern="100" dirty="0">
                          <a:effectLst/>
                        </a:rPr>
                        <a:t>12</a:t>
                      </a:r>
                      <a:r>
                        <a:rPr lang="zh-TW" sz="2000" kern="100" dirty="0">
                          <a:effectLst/>
                        </a:rPr>
                        <a:t>月</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全額</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a:effectLst/>
                        </a:rPr>
                        <a:t>每週留校</a:t>
                      </a:r>
                      <a:r>
                        <a:rPr lang="en-US" sz="2000" kern="100">
                          <a:effectLst/>
                        </a:rPr>
                        <a:t>3</a:t>
                      </a:r>
                      <a:r>
                        <a:rPr lang="zh-TW" sz="2000" kern="100">
                          <a:effectLst/>
                        </a:rPr>
                        <a:t>天以上</a:t>
                      </a:r>
                      <a:endParaRPr lang="zh-TW" sz="2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a:effectLst/>
                        </a:rPr>
                        <a:t>考核通過逐年晉薪</a:t>
                      </a:r>
                      <a:endParaRPr lang="zh-TW" sz="2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3484026693"/>
                  </a:ext>
                </a:extLst>
              </a:tr>
              <a:tr h="1638080">
                <a:tc>
                  <a:txBody>
                    <a:bodyPr/>
                    <a:lstStyle/>
                    <a:p>
                      <a:pPr>
                        <a:spcAft>
                          <a:spcPts val="0"/>
                        </a:spcAft>
                      </a:pPr>
                      <a:r>
                        <a:rPr lang="zh-TW" sz="2000" kern="100" dirty="0">
                          <a:effectLst/>
                        </a:rPr>
                        <a:t>未兼辦業務</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上下學期開學日起至寒暑假期間各計</a:t>
                      </a:r>
                      <a:r>
                        <a:rPr lang="en-US" sz="2000" kern="100" dirty="0">
                          <a:effectLst/>
                        </a:rPr>
                        <a:t>4.5</a:t>
                      </a:r>
                      <a:r>
                        <a:rPr lang="zh-TW" sz="2000" kern="100" dirty="0">
                          <a:effectLst/>
                        </a:rPr>
                        <a:t>個月，分列</a:t>
                      </a:r>
                      <a:r>
                        <a:rPr lang="en-US" sz="2000" kern="100" dirty="0">
                          <a:effectLst/>
                        </a:rPr>
                        <a:t>2</a:t>
                      </a:r>
                      <a:r>
                        <a:rPr lang="zh-TW" sz="2000" kern="100" dirty="0">
                          <a:effectLst/>
                        </a:rPr>
                        <a:t>學期聘期</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2000" kern="100" dirty="0">
                          <a:effectLst/>
                        </a:rPr>
                        <a:t>9</a:t>
                      </a:r>
                      <a:r>
                        <a:rPr lang="zh-TW" sz="2000" kern="100" dirty="0">
                          <a:effectLst/>
                        </a:rPr>
                        <a:t>月</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zh-TW" sz="2000" kern="100" dirty="0">
                          <a:effectLst/>
                        </a:rPr>
                        <a:t>全額</a:t>
                      </a:r>
                      <a:r>
                        <a:rPr lang="en-US" sz="2000" kern="100" dirty="0">
                          <a:effectLst/>
                        </a:rPr>
                        <a:t>*9/12</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000" kern="100" dirty="0">
                          <a:effectLst/>
                        </a:rPr>
                        <a:t>X</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000" kern="100" dirty="0">
                          <a:effectLst/>
                        </a:rPr>
                        <a:t>X</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2738458413"/>
                  </a:ext>
                </a:extLst>
              </a:tr>
            </a:tbl>
          </a:graphicData>
        </a:graphic>
      </p:graphicFrame>
    </p:spTree>
    <p:extLst>
      <p:ext uri="{BB962C8B-B14F-4D97-AF65-F5344CB8AC3E}">
        <p14:creationId xmlns:p14="http://schemas.microsoft.com/office/powerpoint/2010/main" val="21747853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專案教師考核等次</a:t>
            </a: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3842979539"/>
              </p:ext>
            </p:extLst>
          </p:nvPr>
        </p:nvGraphicFramePr>
        <p:xfrm>
          <a:off x="1043607" y="1556791"/>
          <a:ext cx="7200801" cy="3672408"/>
        </p:xfrm>
        <a:graphic>
          <a:graphicData uri="http://schemas.openxmlformats.org/drawingml/2006/table">
            <a:tbl>
              <a:tblPr firstRow="1" firstCol="1" bandRow="1">
                <a:tableStyleId>{5C22544A-7EE6-4342-B048-85BDC9FD1C3A}</a:tableStyleId>
              </a:tblPr>
              <a:tblGrid>
                <a:gridCol w="1818569">
                  <a:extLst>
                    <a:ext uri="{9D8B030D-6E8A-4147-A177-3AD203B41FA5}">
                      <a16:colId xmlns:a16="http://schemas.microsoft.com/office/drawing/2014/main" val="2656265412"/>
                    </a:ext>
                  </a:extLst>
                </a:gridCol>
                <a:gridCol w="1664267">
                  <a:extLst>
                    <a:ext uri="{9D8B030D-6E8A-4147-A177-3AD203B41FA5}">
                      <a16:colId xmlns:a16="http://schemas.microsoft.com/office/drawing/2014/main" val="3908171110"/>
                    </a:ext>
                  </a:extLst>
                </a:gridCol>
                <a:gridCol w="3717965">
                  <a:extLst>
                    <a:ext uri="{9D8B030D-6E8A-4147-A177-3AD203B41FA5}">
                      <a16:colId xmlns:a16="http://schemas.microsoft.com/office/drawing/2014/main" val="350953302"/>
                    </a:ext>
                  </a:extLst>
                </a:gridCol>
              </a:tblGrid>
              <a:tr h="918102">
                <a:tc>
                  <a:txBody>
                    <a:bodyPr/>
                    <a:lstStyle/>
                    <a:p>
                      <a:pPr>
                        <a:spcAft>
                          <a:spcPts val="0"/>
                        </a:spcAft>
                      </a:pPr>
                      <a:r>
                        <a:rPr lang="zh-TW" sz="2400" kern="100" dirty="0">
                          <a:effectLst/>
                        </a:rPr>
                        <a:t>等次</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分數</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a:effectLst/>
                        </a:rPr>
                        <a:t>備註</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3980990044"/>
                  </a:ext>
                </a:extLst>
              </a:tr>
              <a:tr h="918102">
                <a:tc>
                  <a:txBody>
                    <a:bodyPr/>
                    <a:lstStyle/>
                    <a:p>
                      <a:pPr algn="ctr">
                        <a:spcAft>
                          <a:spcPts val="0"/>
                        </a:spcAft>
                      </a:pPr>
                      <a:r>
                        <a:rPr lang="zh-TW" sz="2400" kern="100">
                          <a:effectLst/>
                        </a:rPr>
                        <a:t>優等</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lgn="r">
                        <a:spcAft>
                          <a:spcPts val="0"/>
                        </a:spcAft>
                      </a:pPr>
                      <a:r>
                        <a:rPr lang="en-US" sz="2400" kern="100" dirty="0">
                          <a:effectLst/>
                        </a:rPr>
                        <a:t>90</a:t>
                      </a:r>
                      <a:r>
                        <a:rPr lang="zh-TW" sz="2400" kern="100" dirty="0">
                          <a:effectLst/>
                        </a:rPr>
                        <a:t>分以上</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a:effectLst/>
                        </a:rPr>
                        <a:t>表現優良，超乎期待</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1111273932"/>
                  </a:ext>
                </a:extLst>
              </a:tr>
              <a:tr h="918102">
                <a:tc>
                  <a:txBody>
                    <a:bodyPr/>
                    <a:lstStyle/>
                    <a:p>
                      <a:pPr algn="ctr">
                        <a:spcAft>
                          <a:spcPts val="0"/>
                        </a:spcAft>
                      </a:pPr>
                      <a:r>
                        <a:rPr lang="zh-TW" sz="2400" kern="100">
                          <a:effectLst/>
                        </a:rPr>
                        <a:t>甲等</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lgn="r">
                        <a:spcAft>
                          <a:spcPts val="0"/>
                        </a:spcAft>
                      </a:pPr>
                      <a:r>
                        <a:rPr lang="en-US" sz="2400" kern="100">
                          <a:effectLst/>
                        </a:rPr>
                        <a:t>80-89</a:t>
                      </a:r>
                      <a:r>
                        <a:rPr lang="zh-TW" sz="2400" kern="100">
                          <a:effectLst/>
                        </a:rPr>
                        <a:t>分</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表現稱職，合乎期待</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687510636"/>
                  </a:ext>
                </a:extLst>
              </a:tr>
              <a:tr h="918102">
                <a:tc>
                  <a:txBody>
                    <a:bodyPr/>
                    <a:lstStyle/>
                    <a:p>
                      <a:pPr algn="ctr">
                        <a:spcAft>
                          <a:spcPts val="0"/>
                        </a:spcAft>
                      </a:pPr>
                      <a:r>
                        <a:rPr lang="zh-TW" sz="2400" kern="100">
                          <a:effectLst/>
                        </a:rPr>
                        <a:t>乙等</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lgn="r">
                        <a:spcAft>
                          <a:spcPts val="0"/>
                        </a:spcAft>
                      </a:pPr>
                      <a:r>
                        <a:rPr lang="en-US" sz="2400" kern="100">
                          <a:effectLst/>
                        </a:rPr>
                        <a:t>70-79</a:t>
                      </a:r>
                      <a:r>
                        <a:rPr lang="zh-TW" sz="2400" kern="100">
                          <a:effectLst/>
                        </a:rPr>
                        <a:t>分</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表現未達一般標準</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382466368"/>
                  </a:ext>
                </a:extLst>
              </a:tr>
            </a:tbl>
          </a:graphicData>
        </a:graphic>
      </p:graphicFrame>
    </p:spTree>
    <p:extLst>
      <p:ext uri="{BB962C8B-B14F-4D97-AF65-F5344CB8AC3E}">
        <p14:creationId xmlns:p14="http://schemas.microsoft.com/office/powerpoint/2010/main" val="12296663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專案教師考核項目</a:t>
            </a:r>
          </a:p>
        </p:txBody>
      </p:sp>
      <p:graphicFrame>
        <p:nvGraphicFramePr>
          <p:cNvPr id="2" name="內容版面配置區 1"/>
          <p:cNvGraphicFramePr>
            <a:graphicFrameLocks noGrp="1"/>
          </p:cNvGraphicFramePr>
          <p:nvPr>
            <p:ph idx="1"/>
            <p:extLst>
              <p:ext uri="{D42A27DB-BD31-4B8C-83A1-F6EECF244321}">
                <p14:modId xmlns:p14="http://schemas.microsoft.com/office/powerpoint/2010/main" val="992756695"/>
              </p:ext>
            </p:extLst>
          </p:nvPr>
        </p:nvGraphicFramePr>
        <p:xfrm>
          <a:off x="1331640" y="1772817"/>
          <a:ext cx="6912768" cy="3600401"/>
        </p:xfrm>
        <a:graphic>
          <a:graphicData uri="http://schemas.openxmlformats.org/drawingml/2006/table">
            <a:tbl>
              <a:tblPr firstRow="1" firstCol="1" bandRow="1">
                <a:tableStyleId>{5C22544A-7EE6-4342-B048-85BDC9FD1C3A}</a:tableStyleId>
              </a:tblPr>
              <a:tblGrid>
                <a:gridCol w="2181426">
                  <a:extLst>
                    <a:ext uri="{9D8B030D-6E8A-4147-A177-3AD203B41FA5}">
                      <a16:colId xmlns:a16="http://schemas.microsoft.com/office/drawing/2014/main" val="4113176324"/>
                    </a:ext>
                  </a:extLst>
                </a:gridCol>
                <a:gridCol w="1274958">
                  <a:extLst>
                    <a:ext uri="{9D8B030D-6E8A-4147-A177-3AD203B41FA5}">
                      <a16:colId xmlns:a16="http://schemas.microsoft.com/office/drawing/2014/main" val="4050374429"/>
                    </a:ext>
                  </a:extLst>
                </a:gridCol>
                <a:gridCol w="3456384">
                  <a:extLst>
                    <a:ext uri="{9D8B030D-6E8A-4147-A177-3AD203B41FA5}">
                      <a16:colId xmlns:a16="http://schemas.microsoft.com/office/drawing/2014/main" val="758562672"/>
                    </a:ext>
                  </a:extLst>
                </a:gridCol>
              </a:tblGrid>
              <a:tr h="514343">
                <a:tc>
                  <a:txBody>
                    <a:bodyPr/>
                    <a:lstStyle/>
                    <a:p>
                      <a:pPr>
                        <a:spcAft>
                          <a:spcPts val="0"/>
                        </a:spcAft>
                      </a:pPr>
                      <a:r>
                        <a:rPr lang="zh-TW" sz="2400" kern="100" dirty="0">
                          <a:effectLst/>
                        </a:rPr>
                        <a:t>項目</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比例</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a:effectLst/>
                        </a:rPr>
                        <a:t>備註</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93149744"/>
                  </a:ext>
                </a:extLst>
              </a:tr>
              <a:tr h="1028686">
                <a:tc>
                  <a:txBody>
                    <a:bodyPr/>
                    <a:lstStyle/>
                    <a:p>
                      <a:pPr>
                        <a:spcAft>
                          <a:spcPts val="0"/>
                        </a:spcAft>
                      </a:pPr>
                      <a:r>
                        <a:rPr lang="zh-TW" sz="2400" kern="100" dirty="0">
                          <a:effectLst/>
                        </a:rPr>
                        <a:t>教學</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en-US" sz="2400" kern="100" dirty="0">
                          <a:effectLst/>
                        </a:rPr>
                        <a:t>50</a:t>
                      </a:r>
                      <a:r>
                        <a:rPr lang="zh-TW" sz="2400" kern="100" dirty="0">
                          <a:effectLst/>
                        </a:rPr>
                        <a:t>％</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教務行政</a:t>
                      </a:r>
                      <a:r>
                        <a:rPr lang="en-US" sz="2400" kern="100" dirty="0">
                          <a:effectLst/>
                        </a:rPr>
                        <a:t>.</a:t>
                      </a:r>
                      <a:r>
                        <a:rPr lang="zh-TW" sz="2400" kern="100" dirty="0">
                          <a:effectLst/>
                        </a:rPr>
                        <a:t>學生反應</a:t>
                      </a:r>
                      <a:r>
                        <a:rPr lang="en-US" sz="2400" kern="100" dirty="0">
                          <a:effectLst/>
                        </a:rPr>
                        <a:t>.</a:t>
                      </a:r>
                      <a:r>
                        <a:rPr lang="zh-TW" sz="2400" kern="100" dirty="0">
                          <a:effectLst/>
                        </a:rPr>
                        <a:t>教材編纂</a:t>
                      </a:r>
                      <a:r>
                        <a:rPr lang="en-US" sz="2400" kern="100" dirty="0">
                          <a:effectLst/>
                        </a:rPr>
                        <a:t>.</a:t>
                      </a:r>
                      <a:r>
                        <a:rPr lang="zh-TW" sz="2400" kern="100" dirty="0">
                          <a:effectLst/>
                        </a:rPr>
                        <a:t>指導學生等</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2227430683"/>
                  </a:ext>
                </a:extLst>
              </a:tr>
              <a:tr h="1028686">
                <a:tc>
                  <a:txBody>
                    <a:bodyPr/>
                    <a:lstStyle/>
                    <a:p>
                      <a:pPr>
                        <a:spcAft>
                          <a:spcPts val="0"/>
                        </a:spcAft>
                      </a:pPr>
                      <a:r>
                        <a:rPr lang="zh-TW" sz="2400" kern="100">
                          <a:effectLst/>
                        </a:rPr>
                        <a:t>研究</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en-US" sz="2400" kern="100">
                          <a:effectLst/>
                        </a:rPr>
                        <a:t>20</a:t>
                      </a:r>
                      <a:r>
                        <a:rPr lang="zh-TW" sz="2400" kern="100">
                          <a:effectLst/>
                        </a:rPr>
                        <a:t>％</a:t>
                      </a:r>
                      <a:endParaRPr lang="zh-TW" sz="2400" kern="10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國科會計畫</a:t>
                      </a:r>
                      <a:r>
                        <a:rPr lang="en-US" sz="2400" kern="100" dirty="0">
                          <a:effectLst/>
                        </a:rPr>
                        <a:t>.</a:t>
                      </a:r>
                      <a:r>
                        <a:rPr lang="zh-TW" sz="2400" kern="100" dirty="0">
                          <a:effectLst/>
                        </a:rPr>
                        <a:t>高教計畫</a:t>
                      </a:r>
                      <a:r>
                        <a:rPr lang="en-US" sz="2400" kern="100" dirty="0">
                          <a:effectLst/>
                        </a:rPr>
                        <a:t>.</a:t>
                      </a:r>
                      <a:r>
                        <a:rPr lang="zh-TW" sz="2400" kern="100" dirty="0">
                          <a:effectLst/>
                        </a:rPr>
                        <a:t>產學計畫</a:t>
                      </a:r>
                      <a:r>
                        <a:rPr lang="en-US" sz="2400" kern="100" dirty="0">
                          <a:effectLst/>
                        </a:rPr>
                        <a:t>.</a:t>
                      </a:r>
                      <a:r>
                        <a:rPr lang="zh-TW" sz="2400" kern="100" dirty="0">
                          <a:effectLst/>
                        </a:rPr>
                        <a:t>發表期刊論文等</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1324321297"/>
                  </a:ext>
                </a:extLst>
              </a:tr>
              <a:tr h="1028686">
                <a:tc>
                  <a:txBody>
                    <a:bodyPr/>
                    <a:lstStyle/>
                    <a:p>
                      <a:pPr>
                        <a:spcAft>
                          <a:spcPts val="0"/>
                        </a:spcAft>
                      </a:pPr>
                      <a:r>
                        <a:rPr lang="zh-TW" sz="2400" kern="100" dirty="0">
                          <a:effectLst/>
                        </a:rPr>
                        <a:t>服務</a:t>
                      </a:r>
                      <a:r>
                        <a:rPr lang="en-US" sz="2400" kern="100" dirty="0">
                          <a:effectLst/>
                        </a:rPr>
                        <a:t>(</a:t>
                      </a:r>
                      <a:r>
                        <a:rPr lang="zh-TW" sz="2400" kern="100" dirty="0">
                          <a:effectLst/>
                        </a:rPr>
                        <a:t>含兼辦</a:t>
                      </a:r>
                      <a:r>
                        <a:rPr lang="en-US" sz="2400" kern="100" dirty="0">
                          <a:effectLst/>
                        </a:rPr>
                        <a:t>)</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en-US" sz="2400" kern="100" dirty="0">
                          <a:effectLst/>
                        </a:rPr>
                        <a:t>30</a:t>
                      </a:r>
                      <a:r>
                        <a:rPr lang="zh-TW" sz="2400" kern="100" dirty="0">
                          <a:effectLst/>
                        </a:rPr>
                        <a:t>％</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tc>
                  <a:txBody>
                    <a:bodyPr/>
                    <a:lstStyle/>
                    <a:p>
                      <a:pPr>
                        <a:spcAft>
                          <a:spcPts val="0"/>
                        </a:spcAft>
                      </a:pPr>
                      <a:r>
                        <a:rPr lang="zh-TW" sz="2400" kern="100" dirty="0">
                          <a:effectLst/>
                        </a:rPr>
                        <a:t>兼辦行政職務主管</a:t>
                      </a:r>
                      <a:r>
                        <a:rPr lang="en-US" sz="2400" kern="100" dirty="0">
                          <a:effectLst/>
                        </a:rPr>
                        <a:t>50%    </a:t>
                      </a:r>
                      <a:endParaRPr lang="zh-TW" sz="2400" kern="100" dirty="0">
                        <a:effectLst/>
                      </a:endParaRPr>
                    </a:p>
                    <a:p>
                      <a:pPr>
                        <a:spcAft>
                          <a:spcPts val="0"/>
                        </a:spcAft>
                      </a:pPr>
                      <a:r>
                        <a:rPr lang="zh-TW" sz="2400" kern="100" dirty="0">
                          <a:effectLst/>
                        </a:rPr>
                        <a:t>聘任單位主管評分</a:t>
                      </a:r>
                      <a:r>
                        <a:rPr lang="en-US" sz="2400" kern="100" dirty="0">
                          <a:effectLst/>
                        </a:rPr>
                        <a:t>50%</a:t>
                      </a:r>
                      <a:endParaRPr lang="zh-TW" sz="2400" kern="1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txBody>
                  <a:tcPr marL="68580" marR="68580" marT="0" marB="0"/>
                </a:tc>
                <a:extLst>
                  <a:ext uri="{0D108BD9-81ED-4DB2-BD59-A6C34878D82A}">
                    <a16:rowId xmlns:a16="http://schemas.microsoft.com/office/drawing/2014/main" val="760302776"/>
                  </a:ext>
                </a:extLst>
              </a:tr>
            </a:tbl>
          </a:graphicData>
        </a:graphic>
      </p:graphicFrame>
      <p:sp>
        <p:nvSpPr>
          <p:cNvPr id="3"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Tree>
    <p:extLst>
      <p:ext uri="{BB962C8B-B14F-4D97-AF65-F5344CB8AC3E}">
        <p14:creationId xmlns:p14="http://schemas.microsoft.com/office/powerpoint/2010/main" val="3335005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專案教師權益之救濟</a:t>
            </a:r>
          </a:p>
        </p:txBody>
      </p:sp>
      <p:sp>
        <p:nvSpPr>
          <p:cNvPr id="23555" name="Rectangle 3"/>
          <p:cNvSpPr>
            <a:spLocks noGrp="1" noChangeArrowheads="1"/>
          </p:cNvSpPr>
          <p:nvPr>
            <p:ph idx="1"/>
          </p:nvPr>
        </p:nvSpPr>
        <p:spPr/>
        <p:txBody>
          <a:bodyPr>
            <a:normAutofit fontScale="92500"/>
          </a:bodyPr>
          <a:lstStyle/>
          <a:p>
            <a:r>
              <a:rPr lang="zh-TW" altLang="zh-TW" dirty="0"/>
              <a:t>第一年考核成績為乙等</a:t>
            </a:r>
            <a:r>
              <a:rPr lang="en-US" altLang="zh-TW" dirty="0"/>
              <a:t>(</a:t>
            </a:r>
            <a:r>
              <a:rPr lang="zh-TW" altLang="zh-TW" dirty="0"/>
              <a:t>含</a:t>
            </a:r>
            <a:r>
              <a:rPr lang="en-US" altLang="zh-TW" dirty="0"/>
              <a:t>)</a:t>
            </a:r>
            <a:r>
              <a:rPr lang="zh-TW" altLang="zh-TW" dirty="0"/>
              <a:t>以下</a:t>
            </a:r>
          </a:p>
          <a:p>
            <a:r>
              <a:rPr lang="zh-TW" altLang="zh-TW" dirty="0"/>
              <a:t>第二年之考核提前一學期，仍為乙等</a:t>
            </a:r>
            <a:r>
              <a:rPr lang="en-US" altLang="zh-TW" dirty="0"/>
              <a:t>(</a:t>
            </a:r>
            <a:r>
              <a:rPr lang="zh-TW" altLang="zh-TW" dirty="0"/>
              <a:t>含</a:t>
            </a:r>
            <a:r>
              <a:rPr lang="en-US" altLang="zh-TW" dirty="0"/>
              <a:t>)</a:t>
            </a:r>
            <a:r>
              <a:rPr lang="zh-TW" altLang="zh-TW" dirty="0"/>
              <a:t>，</a:t>
            </a:r>
            <a:r>
              <a:rPr lang="zh-TW" altLang="zh-TW" b="1" dirty="0"/>
              <a:t>則</a:t>
            </a:r>
            <a:r>
              <a:rPr lang="zh-TW" altLang="zh-TW" b="1" dirty="0">
                <a:solidFill>
                  <a:srgbClr val="FF0000"/>
                </a:solidFill>
              </a:rPr>
              <a:t>不予再聘</a:t>
            </a:r>
            <a:r>
              <a:rPr lang="zh-TW" altLang="zh-TW" dirty="0"/>
              <a:t> </a:t>
            </a:r>
            <a:endParaRPr lang="en-US" altLang="zh-TW" dirty="0"/>
          </a:p>
          <a:p>
            <a:endParaRPr lang="en-US" altLang="zh-TW" b="1" dirty="0">
              <a:solidFill>
                <a:srgbClr val="161412"/>
              </a:solidFill>
              <a:latin typeface="微軟正黑體" panose="020B0604030504040204" pitchFamily="34" charset="-120"/>
              <a:ea typeface="微軟正黑體" panose="020B0604030504040204" pitchFamily="34" charset="-120"/>
            </a:endParaRPr>
          </a:p>
          <a:p>
            <a:pPr marL="806450" indent="-806450" eaLnBrk="1" hangingPunct="1">
              <a:buFont typeface="Wingdings" pitchFamily="2" charset="2"/>
              <a:buNone/>
            </a:pPr>
            <a:r>
              <a:rPr lang="zh-TW" altLang="en-US" b="1" dirty="0">
                <a:solidFill>
                  <a:srgbClr val="161412"/>
                </a:solidFill>
                <a:latin typeface="微軟正黑體" panose="020B0604030504040204" pitchFamily="34" charset="-120"/>
                <a:ea typeface="微軟正黑體" panose="020B0604030504040204" pitchFamily="34" charset="-120"/>
              </a:rPr>
              <a:t>一、有關聘任契約是否存在，向法院提起確認雙方</a:t>
            </a:r>
            <a:r>
              <a:rPr lang="zh-TW" altLang="en-US" b="1" u="sng" dirty="0">
                <a:solidFill>
                  <a:srgbClr val="FF0000"/>
                </a:solidFill>
                <a:latin typeface="微軟正黑體" panose="020B0604030504040204" pitchFamily="34" charset="-120"/>
                <a:ea typeface="微軟正黑體" panose="020B0604030504040204" pitchFamily="34" charset="-120"/>
              </a:rPr>
              <a:t>委任關係存在之訴</a:t>
            </a:r>
            <a:endParaRPr lang="en-US" altLang="zh-TW" b="1" u="sng" dirty="0">
              <a:solidFill>
                <a:srgbClr val="FF0000"/>
              </a:solidFill>
              <a:latin typeface="微軟正黑體" panose="020B0604030504040204" pitchFamily="34" charset="-120"/>
              <a:ea typeface="微軟正黑體" panose="020B0604030504040204" pitchFamily="34" charset="-120"/>
            </a:endParaRPr>
          </a:p>
          <a:p>
            <a:pPr marL="806450" indent="-806450" eaLnBrk="1" hangingPunct="1">
              <a:buFont typeface="Wingdings" pitchFamily="2" charset="2"/>
              <a:buNone/>
            </a:pPr>
            <a:endParaRPr lang="en-US" altLang="zh-TW" b="1" dirty="0">
              <a:solidFill>
                <a:srgbClr val="161412"/>
              </a:solidFill>
              <a:latin typeface="微軟正黑體" panose="020B0604030504040204" pitchFamily="34" charset="-120"/>
              <a:ea typeface="微軟正黑體" panose="020B0604030504040204" pitchFamily="34" charset="-120"/>
            </a:endParaRPr>
          </a:p>
          <a:p>
            <a:pPr marL="806450" indent="-806450" eaLnBrk="1" hangingPunct="1">
              <a:buFont typeface="Wingdings" pitchFamily="2" charset="2"/>
              <a:buNone/>
            </a:pPr>
            <a:r>
              <a:rPr lang="zh-TW" altLang="en-US" b="1" dirty="0">
                <a:solidFill>
                  <a:srgbClr val="161412"/>
                </a:solidFill>
                <a:latin typeface="微軟正黑體" panose="020B0604030504040204" pitchFamily="34" charset="-120"/>
                <a:ea typeface="微軟正黑體" panose="020B0604030504040204" pitchFamily="34" charset="-120"/>
              </a:rPr>
              <a:t>二、對</a:t>
            </a:r>
            <a:r>
              <a:rPr lang="zh-TW" altLang="en-US" b="1" u="sng" dirty="0">
                <a:solidFill>
                  <a:srgbClr val="FF0000"/>
                </a:solidFill>
                <a:latin typeface="微軟正黑體" panose="020B0604030504040204" pitchFamily="34" charset="-120"/>
                <a:ea typeface="微軟正黑體" panose="020B0604030504040204" pitchFamily="34" charset="-120"/>
              </a:rPr>
              <a:t>行政處分</a:t>
            </a:r>
            <a:r>
              <a:rPr lang="zh-TW" altLang="en-US" b="1" dirty="0">
                <a:solidFill>
                  <a:srgbClr val="161412"/>
                </a:solidFill>
                <a:latin typeface="微軟正黑體" panose="020B0604030504040204" pitchFamily="34" charset="-120"/>
                <a:ea typeface="微軟正黑體" panose="020B0604030504040204" pitchFamily="34" charset="-120"/>
              </a:rPr>
              <a:t>不服時，循訴願、行政訴訟程序</a:t>
            </a:r>
            <a:endParaRPr lang="en-US" altLang="zh-TW" b="1" dirty="0">
              <a:solidFill>
                <a:srgbClr val="16141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075066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教師文憑送審</a:t>
            </a:r>
            <a:r>
              <a:rPr lang="en-US" altLang="zh-TW"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請證</a:t>
            </a:r>
            <a:r>
              <a:rPr lang="en-US" altLang="zh-TW"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a:t>
            </a:r>
            <a:r>
              <a:rPr lang="zh-TW" altLang="en-US" sz="4800" b="1" dirty="0">
                <a:solidFill>
                  <a:srgbClr val="161412"/>
                </a:solidFill>
                <a:effectLst>
                  <a:outerShdw blurRad="38100" dist="38100" dir="2700000" algn="tl">
                    <a:srgbClr val="C0C0C0"/>
                  </a:outerShdw>
                </a:effectLst>
                <a:latin typeface="微軟正黑體" panose="020B0604030504040204" pitchFamily="34" charset="-120"/>
                <a:ea typeface="微軟正黑體" panose="020B0604030504040204" pitchFamily="34" charset="-120"/>
              </a:rPr>
              <a:t>作業</a:t>
            </a:r>
          </a:p>
        </p:txBody>
      </p:sp>
      <p:sp>
        <p:nvSpPr>
          <p:cNvPr id="24579" name="Rectangle 3"/>
          <p:cNvSpPr>
            <a:spLocks noGrp="1" noChangeArrowheads="1"/>
          </p:cNvSpPr>
          <p:nvPr>
            <p:ph idx="1"/>
          </p:nvPr>
        </p:nvSpPr>
        <p:spPr/>
        <p:txBody>
          <a:bodyPr/>
          <a:lstStyle/>
          <a:p>
            <a:r>
              <a:rPr lang="zh-TW" altLang="zh-TW" dirty="0">
                <a:latin typeface="微軟正黑體" panose="020B0604030504040204" pitchFamily="34" charset="-120"/>
                <a:ea typeface="微軟正黑體" panose="020B0604030504040204" pitchFamily="34" charset="-120"/>
              </a:rPr>
              <a:t>請先至大專教師送審通報系統</a:t>
            </a:r>
            <a:r>
              <a:rPr lang="en-US" altLang="zh-TW" dirty="0">
                <a:latin typeface="微軟正黑體" panose="020B0604030504040204" pitchFamily="34" charset="-120"/>
                <a:ea typeface="微軟正黑體" panose="020B0604030504040204" pitchFamily="34" charset="-120"/>
              </a:rPr>
              <a:t>-</a:t>
            </a:r>
            <a:r>
              <a:rPr lang="zh-TW" altLang="zh-TW" dirty="0">
                <a:latin typeface="微軟正黑體" panose="020B0604030504040204" pitchFamily="34" charset="-120"/>
                <a:ea typeface="微軟正黑體" panose="020B0604030504040204" pitchFamily="34" charset="-120"/>
              </a:rPr>
              <a:t>網址如下</a:t>
            </a:r>
            <a:r>
              <a:rPr lang="zh-TW" altLang="en-US" u="sng" dirty="0">
                <a:latin typeface="微軟正黑體" panose="020B0604030504040204" pitchFamily="34" charset="-120"/>
                <a:ea typeface="微軟正黑體" panose="020B0604030504040204" pitchFamily="34" charset="-120"/>
                <a:hlinkClick r:id="rId3"/>
              </a:rPr>
              <a:t> </a:t>
            </a:r>
            <a:r>
              <a:rPr lang="en-US" altLang="zh-TW" dirty="0">
                <a:latin typeface="微軟正黑體" panose="020B0604030504040204" pitchFamily="34" charset="-120"/>
                <a:ea typeface="微軟正黑體" panose="020B0604030504040204" pitchFamily="34" charset="-120"/>
                <a:hlinkClick r:id="rId3"/>
              </a:rPr>
              <a:t>https://www.schprs.edu.tw/wSite/Control?function=IndexPage</a:t>
            </a:r>
            <a:endParaRPr lang="en-US" altLang="zh-TW" u="sng"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註冊申請帳號</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密碼，送經人事室審核通過</a:t>
            </a:r>
            <a:endParaRPr lang="en-US" altLang="zh-TW" dirty="0">
              <a:latin typeface="微軟正黑體" panose="020B0604030504040204" pitchFamily="34" charset="-120"/>
              <a:ea typeface="微軟正黑體" panose="020B0604030504040204" pitchFamily="34" charset="-120"/>
            </a:endParaRPr>
          </a:p>
          <a:p>
            <a:r>
              <a:rPr lang="zh-TW" altLang="zh-TW" dirty="0">
                <a:latin typeface="微軟正黑體" panose="020B0604030504040204" pitchFamily="34" charset="-120"/>
                <a:ea typeface="微軟正黑體" panose="020B0604030504040204" pitchFamily="34" charset="-120"/>
              </a:rPr>
              <a:t>填寫</a:t>
            </a:r>
            <a:r>
              <a:rPr lang="en-US" altLang="zh-TW" dirty="0">
                <a:latin typeface="微軟正黑體" panose="020B0604030504040204" pitchFamily="34" charset="-120"/>
                <a:ea typeface="微軟正黑體" panose="020B0604030504040204" pitchFamily="34" charset="-120"/>
              </a:rPr>
              <a:t>“</a:t>
            </a:r>
            <a:r>
              <a:rPr lang="zh-TW" altLang="zh-TW" dirty="0">
                <a:latin typeface="微軟正黑體" panose="020B0604030504040204" pitchFamily="34" charset="-120"/>
                <a:ea typeface="微軟正黑體" panose="020B0604030504040204" pitchFamily="34" charset="-120"/>
              </a:rPr>
              <a:t>教師資格審查履歷表</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送教評會及外審</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由院送審</a:t>
            </a:r>
            <a:r>
              <a:rPr lang="en-US" altLang="zh-TW" dirty="0">
                <a:latin typeface="微軟正黑體" panose="020B0604030504040204" pitchFamily="34" charset="-120"/>
                <a:ea typeface="微軟正黑體" panose="020B0604030504040204" pitchFamily="34" charset="-120"/>
              </a:rPr>
              <a:t>)</a:t>
            </a:r>
            <a:endParaRPr lang="zh-TW" altLang="zh-TW" dirty="0">
              <a:latin typeface="微軟正黑體" panose="020B0604030504040204" pitchFamily="34" charset="-120"/>
              <a:ea typeface="微軟正黑體" panose="020B0604030504040204" pitchFamily="34" charset="-120"/>
            </a:endParaRPr>
          </a:p>
          <a:p>
            <a:r>
              <a:rPr lang="zh-TW" altLang="en-US" u="sng" dirty="0">
                <a:latin typeface="微軟正黑體" panose="020B0604030504040204" pitchFamily="34" charset="-120"/>
                <a:ea typeface="微軟正黑體" panose="020B0604030504040204" pitchFamily="34" charset="-120"/>
              </a:rPr>
              <a:t>俟人事室通知，備妥相關學位證書、成績單、論文</a:t>
            </a:r>
            <a:r>
              <a:rPr lang="en-US" altLang="zh-TW" u="sng" dirty="0">
                <a:latin typeface="微軟正黑體" panose="020B0604030504040204" pitchFamily="34" charset="-120"/>
                <a:ea typeface="微軟正黑體" panose="020B0604030504040204" pitchFamily="34" charset="-120"/>
              </a:rPr>
              <a:t>1</a:t>
            </a:r>
            <a:r>
              <a:rPr lang="zh-TW" altLang="en-US" u="sng" dirty="0">
                <a:latin typeface="微軟正黑體" panose="020B0604030504040204" pitchFamily="34" charset="-120"/>
                <a:ea typeface="微軟正黑體" panose="020B0604030504040204" pitchFamily="34" charset="-120"/>
              </a:rPr>
              <a:t>冊、相片等資料送人事室</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206408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70619"/>
            <a:ext cx="8579296" cy="1143000"/>
          </a:xfrm>
        </p:spPr>
        <p:txBody>
          <a:bodyPr>
            <a:noAutofit/>
          </a:bodyPr>
          <a:lstStyle/>
          <a:p>
            <a:r>
              <a:rPr lang="zh-TW" altLang="en-US" sz="2600" dirty="0">
                <a:solidFill>
                  <a:prstClr val="black"/>
                </a:solidFill>
                <a:latin typeface="華康談楷體W5" pitchFamily="65" charset="-120"/>
                <a:ea typeface="華康談楷體W5" pitchFamily="65" charset="-120"/>
              </a:rPr>
              <a:t>專科以上學術倫理案件處理原則     </a:t>
            </a:r>
            <a:r>
              <a:rPr lang="zh-TW" altLang="en-US" sz="2600" dirty="0">
                <a:latin typeface="華康談楷體W5" pitchFamily="65" charset="-120"/>
                <a:ea typeface="華康談楷體W5" pitchFamily="65" charset="-120"/>
              </a:rPr>
              <a:t> </a:t>
            </a:r>
            <a:r>
              <a:rPr lang="en-US" altLang="zh-TW" sz="2600" dirty="0">
                <a:latin typeface="華康談楷體W5" pitchFamily="65" charset="-120"/>
                <a:ea typeface="華康談楷體W5" pitchFamily="65" charset="-120"/>
              </a:rPr>
              <a:t/>
            </a:r>
            <a:br>
              <a:rPr lang="en-US" altLang="zh-TW" sz="2600" dirty="0">
                <a:latin typeface="華康談楷體W5" pitchFamily="65" charset="-120"/>
                <a:ea typeface="華康談楷體W5" pitchFamily="65" charset="-120"/>
              </a:rPr>
            </a:br>
            <a:r>
              <a:rPr lang="zh-TW" altLang="en-US" sz="2600" dirty="0">
                <a:latin typeface="華康談楷體W5" pitchFamily="65" charset="-120"/>
                <a:ea typeface="華康談楷體W5" pitchFamily="65" charset="-120"/>
              </a:rPr>
              <a:t>違反學術倫理之行為類型（一）</a:t>
            </a:r>
          </a:p>
        </p:txBody>
      </p:sp>
      <p:graphicFrame>
        <p:nvGraphicFramePr>
          <p:cNvPr id="8" name="內容版面配置區 3"/>
          <p:cNvGraphicFramePr>
            <a:graphicFrameLocks/>
          </p:cNvGraphicFramePr>
          <p:nvPr/>
        </p:nvGraphicFramePr>
        <p:xfrm>
          <a:off x="616694" y="1601416"/>
          <a:ext cx="8059762" cy="477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投影片編號版面配置區 2"/>
          <p:cNvSpPr>
            <a:spLocks noGrp="1"/>
          </p:cNvSpPr>
          <p:nvPr>
            <p:ph type="sldNum" sz="quarter" idx="12"/>
          </p:nvPr>
        </p:nvSpPr>
        <p:spPr/>
        <p:txBody>
          <a:bodyPr/>
          <a:lstStyle/>
          <a:p>
            <a:fld id="{B86C6E67-2C2A-4C24-BEA2-37FD6AEBCD3A}" type="slidenum">
              <a:rPr lang="zh-TW" altLang="en-US" smtClean="0"/>
              <a:t>36</a:t>
            </a:fld>
            <a:endParaRPr lang="zh-TW" altLang="en-US"/>
          </a:p>
        </p:txBody>
      </p:sp>
    </p:spTree>
    <p:extLst>
      <p:ext uri="{BB962C8B-B14F-4D97-AF65-F5344CB8AC3E}">
        <p14:creationId xmlns:p14="http://schemas.microsoft.com/office/powerpoint/2010/main" val="13362770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64704" y="406603"/>
            <a:ext cx="8579296" cy="1143000"/>
          </a:xfrm>
        </p:spPr>
        <p:txBody>
          <a:bodyPr>
            <a:noAutofit/>
          </a:bodyPr>
          <a:lstStyle/>
          <a:p>
            <a:r>
              <a:rPr lang="zh-TW" altLang="en-US" sz="2700" b="1" dirty="0">
                <a:solidFill>
                  <a:prstClr val="black"/>
                </a:solidFill>
                <a:latin typeface="微軟正黑體" pitchFamily="34" charset="-120"/>
                <a:ea typeface="微軟正黑體" pitchFamily="34" charset="-120"/>
              </a:rPr>
              <a:t>     </a:t>
            </a:r>
            <a:r>
              <a:rPr lang="zh-TW" altLang="en-US" sz="2800" dirty="0">
                <a:latin typeface="微軟正黑體" pitchFamily="34" charset="-120"/>
                <a:ea typeface="微軟正黑體" pitchFamily="34" charset="-120"/>
              </a:rPr>
              <a:t> </a:t>
            </a:r>
            <a:r>
              <a:rPr lang="zh-TW" altLang="en-US" sz="2800" dirty="0">
                <a:latin typeface="華康談楷體W5" pitchFamily="65" charset="-120"/>
                <a:ea typeface="華康談楷體W5" pitchFamily="65" charset="-120"/>
              </a:rPr>
              <a:t>違反學術倫理之行為類型 （二）</a:t>
            </a:r>
            <a:endParaRPr lang="zh-TW" altLang="en-US" sz="2700" dirty="0">
              <a:latin typeface="華康談楷體W5" pitchFamily="65" charset="-120"/>
              <a:ea typeface="華康談楷體W5" pitchFamily="65" charset="-120"/>
            </a:endParaRPr>
          </a:p>
        </p:txBody>
      </p:sp>
      <p:graphicFrame>
        <p:nvGraphicFramePr>
          <p:cNvPr id="8" name="內容版面配置區 3"/>
          <p:cNvGraphicFramePr>
            <a:graphicFrameLocks noGrp="1"/>
          </p:cNvGraphicFramePr>
          <p:nvPr>
            <p:ph idx="1"/>
          </p:nvPr>
        </p:nvGraphicFramePr>
        <p:xfrm>
          <a:off x="683568" y="1799999"/>
          <a:ext cx="8011450" cy="3141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內容版面配置區 3"/>
          <p:cNvGraphicFramePr>
            <a:graphicFrameLocks/>
          </p:cNvGraphicFramePr>
          <p:nvPr>
            <p:extLst>
              <p:ext uri="{D42A27DB-BD31-4B8C-83A1-F6EECF244321}">
                <p14:modId xmlns:p14="http://schemas.microsoft.com/office/powerpoint/2010/main" val="4216306622"/>
              </p:ext>
            </p:extLst>
          </p:nvPr>
        </p:nvGraphicFramePr>
        <p:xfrm>
          <a:off x="683568" y="5050809"/>
          <a:ext cx="7920880" cy="1800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投影片編號版面配置區 2"/>
          <p:cNvSpPr>
            <a:spLocks noGrp="1"/>
          </p:cNvSpPr>
          <p:nvPr>
            <p:ph type="sldNum" sz="quarter" idx="12"/>
          </p:nvPr>
        </p:nvSpPr>
        <p:spPr/>
        <p:txBody>
          <a:bodyPr/>
          <a:lstStyle/>
          <a:p>
            <a:fld id="{B86C6E67-2C2A-4C24-BEA2-37FD6AEBCD3A}" type="slidenum">
              <a:rPr lang="zh-TW" altLang="en-US" smtClean="0"/>
              <a:t>37</a:t>
            </a:fld>
            <a:endParaRPr lang="zh-TW" altLang="en-US"/>
          </a:p>
        </p:txBody>
      </p:sp>
    </p:spTree>
    <p:extLst>
      <p:ext uri="{BB962C8B-B14F-4D97-AF65-F5344CB8AC3E}">
        <p14:creationId xmlns:p14="http://schemas.microsoft.com/office/powerpoint/2010/main" val="2644178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r>
              <a:rPr lang="zh-TW" altLang="en-US" sz="4400" dirty="0">
                <a:latin typeface="微軟正黑體" pitchFamily="34" charset="-120"/>
                <a:ea typeface="微軟正黑體" pitchFamily="34" charset="-120"/>
              </a:rPr>
              <a:t>伍、人事室業務職掌</a:t>
            </a:r>
          </a:p>
        </p:txBody>
      </p:sp>
    </p:spTree>
    <p:extLst>
      <p:ext uri="{BB962C8B-B14F-4D97-AF65-F5344CB8AC3E}">
        <p14:creationId xmlns:p14="http://schemas.microsoft.com/office/powerpoint/2010/main" val="10756966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116632"/>
            <a:ext cx="6768752" cy="869141"/>
          </a:xfrm>
        </p:spPr>
        <p:txBody>
          <a:bodyPr>
            <a:normAutofit/>
          </a:bodyPr>
          <a:lstStyle/>
          <a:p>
            <a:r>
              <a:rPr lang="zh-TW" altLang="en-US" sz="3200" b="1" dirty="0">
                <a:latin typeface="標楷體" pitchFamily="65" charset="-120"/>
                <a:ea typeface="標楷體" pitchFamily="65" charset="-120"/>
              </a:rPr>
              <a:t>     </a:t>
            </a:r>
            <a:r>
              <a:rPr lang="zh-TW" altLang="zh-TW" sz="3600" b="1" dirty="0">
                <a:latin typeface="微軟正黑體" pitchFamily="34" charset="-120"/>
                <a:ea typeface="微軟正黑體" pitchFamily="34" charset="-120"/>
              </a:rPr>
              <a:t>人事室成員及業務職掌</a:t>
            </a:r>
            <a:endParaRPr lang="zh-TW" altLang="en-US" sz="3600" dirty="0">
              <a:latin typeface="微軟正黑體" pitchFamily="34" charset="-120"/>
              <a:ea typeface="微軟正黑體" pitchFamily="34"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500083525"/>
              </p:ext>
            </p:extLst>
          </p:nvPr>
        </p:nvGraphicFramePr>
        <p:xfrm>
          <a:off x="395536" y="1052736"/>
          <a:ext cx="8054553" cy="5461091"/>
        </p:xfrm>
        <a:graphic>
          <a:graphicData uri="http://schemas.openxmlformats.org/drawingml/2006/table">
            <a:tbl>
              <a:tblPr firstRow="1" firstCol="1" bandRow="1">
                <a:tableStyleId>{5C22544A-7EE6-4342-B048-85BDC9FD1C3A}</a:tableStyleId>
              </a:tblPr>
              <a:tblGrid>
                <a:gridCol w="869853">
                  <a:extLst>
                    <a:ext uri="{9D8B030D-6E8A-4147-A177-3AD203B41FA5}">
                      <a16:colId xmlns:a16="http://schemas.microsoft.com/office/drawing/2014/main" val="20000"/>
                    </a:ext>
                  </a:extLst>
                </a:gridCol>
                <a:gridCol w="703980">
                  <a:extLst>
                    <a:ext uri="{9D8B030D-6E8A-4147-A177-3AD203B41FA5}">
                      <a16:colId xmlns:a16="http://schemas.microsoft.com/office/drawing/2014/main" val="20001"/>
                    </a:ext>
                  </a:extLst>
                </a:gridCol>
                <a:gridCol w="504056">
                  <a:extLst>
                    <a:ext uri="{9D8B030D-6E8A-4147-A177-3AD203B41FA5}">
                      <a16:colId xmlns:a16="http://schemas.microsoft.com/office/drawing/2014/main" val="20002"/>
                    </a:ext>
                  </a:extLst>
                </a:gridCol>
                <a:gridCol w="5976664">
                  <a:extLst>
                    <a:ext uri="{9D8B030D-6E8A-4147-A177-3AD203B41FA5}">
                      <a16:colId xmlns:a16="http://schemas.microsoft.com/office/drawing/2014/main" val="20004"/>
                    </a:ext>
                  </a:extLst>
                </a:gridCol>
              </a:tblGrid>
              <a:tr h="213344">
                <a:tc>
                  <a:txBody>
                    <a:bodyPr/>
                    <a:lstStyle/>
                    <a:p>
                      <a:pPr algn="ctr">
                        <a:spcAft>
                          <a:spcPts val="0"/>
                        </a:spcAft>
                      </a:pPr>
                      <a:r>
                        <a:rPr lang="zh-TW" sz="1200" kern="0" dirty="0">
                          <a:effectLst/>
                          <a:latin typeface="微軟正黑體" pitchFamily="34" charset="-120"/>
                          <a:ea typeface="微軟正黑體" pitchFamily="34" charset="-120"/>
                        </a:rPr>
                        <a:t>姓名</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sz="1200" kern="0" dirty="0">
                          <a:effectLst/>
                          <a:latin typeface="微軟正黑體" pitchFamily="34" charset="-120"/>
                          <a:ea typeface="微軟正黑體" pitchFamily="34" charset="-120"/>
                        </a:rPr>
                        <a:t>職稱</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sz="1000" kern="0" dirty="0">
                          <a:effectLst/>
                          <a:latin typeface="微軟正黑體" pitchFamily="34" charset="-120"/>
                          <a:ea typeface="微軟正黑體" pitchFamily="34" charset="-120"/>
                        </a:rPr>
                        <a:t>分機</a:t>
                      </a:r>
                      <a:endParaRPr lang="zh-TW" sz="10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sz="1200" kern="0" dirty="0">
                          <a:effectLst/>
                          <a:latin typeface="微軟正黑體" pitchFamily="34" charset="-120"/>
                          <a:ea typeface="微軟正黑體" pitchFamily="34" charset="-120"/>
                        </a:rPr>
                        <a:t>執掌</a:t>
                      </a:r>
                      <a:r>
                        <a:rPr lang="en-US" altLang="zh-TW" sz="1200" kern="0" dirty="0">
                          <a:effectLst/>
                          <a:latin typeface="微軟正黑體" pitchFamily="34" charset="-120"/>
                          <a:ea typeface="微軟正黑體" pitchFamily="34" charset="-120"/>
                        </a:rPr>
                        <a:t>(</a:t>
                      </a:r>
                      <a:r>
                        <a:rPr lang="zh-TW" altLang="en-US" sz="1200" kern="0" dirty="0">
                          <a:effectLst/>
                          <a:latin typeface="微軟正黑體" pitchFamily="34" charset="-120"/>
                          <a:ea typeface="微軟正黑體" pitchFamily="34" charset="-120"/>
                        </a:rPr>
                        <a:t>摘要</a:t>
                      </a:r>
                      <a:r>
                        <a:rPr lang="en-US" altLang="zh-TW" sz="1200" kern="0" dirty="0">
                          <a:effectLst/>
                          <a:latin typeface="微軟正黑體" pitchFamily="34" charset="-120"/>
                          <a:ea typeface="微軟正黑體" pitchFamily="34" charset="-120"/>
                        </a:rPr>
                        <a:t>)</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extLst>
                  <a:ext uri="{0D108BD9-81ED-4DB2-BD59-A6C34878D82A}">
                    <a16:rowId xmlns:a16="http://schemas.microsoft.com/office/drawing/2014/main" val="10000"/>
                  </a:ext>
                </a:extLst>
              </a:tr>
              <a:tr h="378317">
                <a:tc>
                  <a:txBody>
                    <a:bodyPr/>
                    <a:lstStyle/>
                    <a:p>
                      <a:pPr algn="ctr">
                        <a:spcAft>
                          <a:spcPts val="0"/>
                        </a:spcAft>
                      </a:pPr>
                      <a:r>
                        <a:rPr lang="zh-TW" altLang="en-US" sz="1200" kern="100" dirty="0">
                          <a:effectLst/>
                          <a:latin typeface="微軟正黑體" pitchFamily="34" charset="-120"/>
                          <a:ea typeface="微軟正黑體" pitchFamily="34" charset="-120"/>
                          <a:cs typeface="Times New Roman"/>
                        </a:rPr>
                        <a:t>陳俊男</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altLang="en-US" sz="1200" kern="100" dirty="0">
                          <a:effectLst/>
                          <a:latin typeface="微軟正黑體" pitchFamily="34" charset="-120"/>
                          <a:ea typeface="微軟正黑體" pitchFamily="34" charset="-120"/>
                          <a:cs typeface="Times New Roman"/>
                        </a:rPr>
                        <a:t>主任</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en-US" altLang="zh-TW" sz="1200" kern="100" dirty="0">
                          <a:effectLst/>
                          <a:latin typeface="微軟正黑體" pitchFamily="34" charset="-120"/>
                          <a:ea typeface="微軟正黑體" pitchFamily="34" charset="-120"/>
                          <a:cs typeface="Times New Roman"/>
                        </a:rPr>
                        <a:t>1501</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dirty="0">
                          <a:latin typeface="標楷體" panose="03000509000000000000" pitchFamily="65" charset="-120"/>
                          <a:ea typeface="標楷體" panose="03000509000000000000" pitchFamily="65" charset="-120"/>
                        </a:rPr>
                        <a:t>綜理人事業務</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dirty="0">
                          <a:latin typeface="標楷體" panose="03000509000000000000" pitchFamily="65" charset="-120"/>
                          <a:ea typeface="標楷體" panose="03000509000000000000" pitchFamily="65" charset="-120"/>
                        </a:rPr>
                        <a:t>財產申報</a:t>
                      </a:r>
                      <a:endParaRPr lang="zh-TW" sz="1200" b="0" kern="100" dirty="0">
                        <a:effectLst/>
                        <a:latin typeface="標楷體" panose="03000509000000000000" pitchFamily="65" charset="-120"/>
                        <a:ea typeface="標楷體" panose="03000509000000000000" pitchFamily="65" charset="-120"/>
                        <a:cs typeface="Times New Roman"/>
                      </a:endParaRPr>
                    </a:p>
                  </a:txBody>
                  <a:tcPr marL="14872" marR="14872" marT="14872" marB="14872" anchor="ctr"/>
                </a:tc>
                <a:extLst>
                  <a:ext uri="{0D108BD9-81ED-4DB2-BD59-A6C34878D82A}">
                    <a16:rowId xmlns:a16="http://schemas.microsoft.com/office/drawing/2014/main" val="10001"/>
                  </a:ext>
                </a:extLst>
              </a:tr>
              <a:tr h="1252981">
                <a:tc>
                  <a:txBody>
                    <a:bodyPr/>
                    <a:lstStyle/>
                    <a:p>
                      <a:pPr marL="0" algn="ctr" defTabSz="914400" rtl="0" eaLnBrk="1" latinLnBrk="0" hangingPunct="1">
                        <a:spcAft>
                          <a:spcPts val="0"/>
                        </a:spcAft>
                      </a:pPr>
                      <a:r>
                        <a:rPr lang="zh-TW" altLang="en-US" sz="1200" dirty="0">
                          <a:effectLst/>
                        </a:rPr>
                        <a:t>楊蕙霞</a:t>
                      </a:r>
                      <a:endParaRPr lang="zh-TW" altLang="en-US" sz="1200" b="1" kern="100" dirty="0">
                        <a:solidFill>
                          <a:schemeClr val="lt1"/>
                        </a:solidFill>
                        <a:effectLst/>
                        <a:latin typeface="微軟正黑體" pitchFamily="34" charset="-120"/>
                        <a:ea typeface="微軟正黑體" pitchFamily="34" charset="-120"/>
                        <a:cs typeface="Times New Roman"/>
                      </a:endParaRPr>
                    </a:p>
                  </a:txBody>
                  <a:tcPr marL="14872" marR="14872" marT="14872" marB="14872"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200" kern="0" dirty="0">
                          <a:solidFill>
                            <a:schemeClr val="dk1"/>
                          </a:solidFill>
                          <a:effectLst/>
                          <a:latin typeface="微軟正黑體" pitchFamily="34" charset="-120"/>
                          <a:ea typeface="微軟正黑體" pitchFamily="34" charset="-120"/>
                          <a:cs typeface="+mn-cs"/>
                        </a:rPr>
                        <a:t>專員</a:t>
                      </a:r>
                      <a:endParaRPr lang="en-US" altLang="zh-TW" sz="1200" kern="0" dirty="0">
                        <a:solidFill>
                          <a:schemeClr val="dk1"/>
                        </a:solidFill>
                        <a:effectLst/>
                        <a:latin typeface="微軟正黑體" pitchFamily="34" charset="-120"/>
                        <a:ea typeface="微軟正黑體" pitchFamily="34" charset="-120"/>
                        <a:cs typeface="+mn-cs"/>
                      </a:endParaRPr>
                    </a:p>
                  </a:txBody>
                  <a:tcPr marL="14872" marR="14872" marT="14872" marB="14872" anchor="ctr"/>
                </a:tc>
                <a:tc>
                  <a:txBody>
                    <a:bodyPr/>
                    <a:lstStyle/>
                    <a:p>
                      <a:pPr marL="0" algn="ctr" defTabSz="914400" rtl="0" eaLnBrk="1" latinLnBrk="0" hangingPunct="1">
                        <a:spcAft>
                          <a:spcPts val="0"/>
                        </a:spcAft>
                      </a:pPr>
                      <a:r>
                        <a:rPr lang="en-US" altLang="zh-TW" sz="1200" kern="0" dirty="0">
                          <a:solidFill>
                            <a:schemeClr val="dk1"/>
                          </a:solidFill>
                          <a:effectLst/>
                          <a:latin typeface="微軟正黑體" pitchFamily="34" charset="-120"/>
                          <a:ea typeface="微軟正黑體" pitchFamily="34" charset="-120"/>
                          <a:cs typeface="+mn-cs"/>
                        </a:rPr>
                        <a:t>1502</a:t>
                      </a:r>
                      <a:endParaRPr lang="zh-TW" altLang="en-US" sz="1200" kern="0" dirty="0">
                        <a:solidFill>
                          <a:schemeClr val="dk1"/>
                        </a:solidFill>
                        <a:effectLst/>
                        <a:latin typeface="微軟正黑體" pitchFamily="34" charset="-120"/>
                        <a:ea typeface="微軟正黑體" pitchFamily="34" charset="-120"/>
                        <a:cs typeface="+mn-cs"/>
                      </a:endParaRPr>
                    </a:p>
                  </a:txBody>
                  <a:tcPr marL="14872" marR="14872" marT="14872" marB="14872" anchor="ctr"/>
                </a:tc>
                <a:tc>
                  <a:txBody>
                    <a:bodyPr/>
                    <a:lstStyle/>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校長遴選業務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組織規程、員額編制、教師人力規劃與員額控管、評鑑相關業務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教師聘任、升等、審查敘薪、年資加薪業務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教師兼行政（學術）主管、兼職、兼課及借調、學術交流、研究（含休假研究）等業務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校教評會開議與執行相關業務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校務基本資料庫填報</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b="0" i="0" kern="1200" dirty="0">
                          <a:solidFill>
                            <a:schemeClr val="dk1"/>
                          </a:solidFill>
                          <a:effectLst/>
                          <a:latin typeface="標楷體" panose="03000509000000000000" pitchFamily="65" charset="-120"/>
                          <a:ea typeface="標楷體" panose="03000509000000000000" pitchFamily="65" charset="-120"/>
                          <a:cs typeface="+mn-cs"/>
                        </a:rPr>
                        <a:t>上級臨時交辦事項</a:t>
                      </a:r>
                    </a:p>
                  </a:txBody>
                  <a:tcPr marL="14872" marR="14872" marT="14872" marB="14872" anchor="ctr"/>
                </a:tc>
                <a:extLst>
                  <a:ext uri="{0D108BD9-81ED-4DB2-BD59-A6C34878D82A}">
                    <a16:rowId xmlns:a16="http://schemas.microsoft.com/office/drawing/2014/main" val="10002"/>
                  </a:ext>
                </a:extLst>
              </a:tr>
              <a:tr h="889559">
                <a:tc>
                  <a:txBody>
                    <a:bodyPr/>
                    <a:lstStyle/>
                    <a:p>
                      <a:pPr algn="ctr">
                        <a:spcAft>
                          <a:spcPts val="0"/>
                        </a:spcAft>
                      </a:pPr>
                      <a:r>
                        <a:rPr lang="zh-TW" altLang="en-US" sz="1200" kern="1200" dirty="0">
                          <a:effectLst/>
                          <a:latin typeface="+mn-lt"/>
                          <a:ea typeface="+mn-ea"/>
                          <a:cs typeface="+mn-cs"/>
                        </a:rPr>
                        <a:t>陳永晉</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altLang="en-US" sz="1200" kern="100" dirty="0">
                          <a:effectLst/>
                          <a:latin typeface="微軟正黑體" pitchFamily="34" charset="-120"/>
                          <a:ea typeface="微軟正黑體" pitchFamily="34" charset="-120"/>
                          <a:cs typeface="Times New Roman"/>
                        </a:rPr>
                        <a:t>組員</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en-US" altLang="zh-TW" sz="1200" kern="100" dirty="0">
                          <a:effectLst/>
                          <a:latin typeface="微軟正黑體" pitchFamily="34" charset="-120"/>
                          <a:ea typeface="微軟正黑體" pitchFamily="34" charset="-120"/>
                          <a:cs typeface="Times New Roman"/>
                        </a:rPr>
                        <a:t>1503</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職員、約用及專案工作人員業務承辦</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教職員退休、撫卹、資遣、退撫基金、退休人員照護等業務</a:t>
                      </a:r>
                    </a:p>
                    <a:p>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教職員服務獎章、績優公教人員、資深優良教師</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教職員待遇及給與、健保、軍保及公保業務</a:t>
                      </a:r>
                      <a:endParaRPr lang="en-US" altLang="zh-TW" sz="1200" dirty="0">
                        <a:latin typeface="標楷體" panose="03000509000000000000" pitchFamily="65" charset="-120"/>
                        <a:ea typeface="標楷體" panose="03000509000000000000" pitchFamily="65" charset="-120"/>
                      </a:endParaRPr>
                    </a:p>
                  </a:txBody>
                  <a:tcPr marL="14872" marR="14872" marT="14872" marB="14872" anchor="ctr"/>
                </a:tc>
                <a:extLst>
                  <a:ext uri="{0D108BD9-81ED-4DB2-BD59-A6C34878D82A}">
                    <a16:rowId xmlns:a16="http://schemas.microsoft.com/office/drawing/2014/main" val="10003"/>
                  </a:ext>
                </a:extLst>
              </a:tr>
              <a:tr h="903115">
                <a:tc>
                  <a:txBody>
                    <a:bodyPr/>
                    <a:lstStyle/>
                    <a:p>
                      <a:pPr algn="ctr">
                        <a:spcAft>
                          <a:spcPts val="0"/>
                        </a:spcAft>
                      </a:pPr>
                      <a:r>
                        <a:rPr lang="zh-TW" altLang="en-US" sz="1200" kern="100" dirty="0">
                          <a:effectLst/>
                          <a:latin typeface="微軟正黑體" pitchFamily="34" charset="-120"/>
                          <a:ea typeface="微軟正黑體" pitchFamily="34" charset="-120"/>
                          <a:cs typeface="Times New Roman"/>
                        </a:rPr>
                        <a:t>陳進宏</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altLang="en-US" sz="1200">
                          <a:effectLst/>
                        </a:rPr>
                        <a:t>專案書記</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en-US" altLang="zh-TW" sz="1200" kern="100" dirty="0">
                          <a:effectLst/>
                          <a:latin typeface="微軟正黑體" pitchFamily="34" charset="-120"/>
                          <a:ea typeface="微軟正黑體" pitchFamily="34" charset="-120"/>
                          <a:cs typeface="Times New Roman"/>
                        </a:rPr>
                        <a:t>1506</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a:buNone/>
                        <a:tabLst/>
                        <a:defRPr/>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教職員因公出國（含出國報告）、赴大陸（含港澳）地區等業務</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行政助理各項業務（含行政助理考核、敘薪、到離職及離職證明核發）</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工讀生及國科會等相關單位各項業務彙辦（含計畫助理之薪資及離職證明核發）</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身心障礙與原住民人員進用管控相關業務</a:t>
                      </a:r>
                    </a:p>
                    <a:p>
                      <a:pPr>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dirty="0">
                          <a:latin typeface="標楷體" panose="03000509000000000000" pitchFamily="65" charset="-120"/>
                          <a:ea typeface="標楷體" panose="03000509000000000000" pitchFamily="65" charset="-120"/>
                        </a:rPr>
                        <a:t>逐次召集、政風業務</a:t>
                      </a:r>
                    </a:p>
                  </a:txBody>
                  <a:tcPr marL="14872" marR="14872" marT="14872" marB="14872" anchor="ctr"/>
                </a:tc>
                <a:extLst>
                  <a:ext uri="{0D108BD9-81ED-4DB2-BD59-A6C34878D82A}">
                    <a16:rowId xmlns:a16="http://schemas.microsoft.com/office/drawing/2014/main" val="10005"/>
                  </a:ext>
                </a:extLst>
              </a:tr>
              <a:tr h="587910">
                <a:tc>
                  <a:txBody>
                    <a:bodyPr/>
                    <a:lstStyle/>
                    <a:p>
                      <a:pPr algn="ctr">
                        <a:spcAft>
                          <a:spcPts val="0"/>
                        </a:spcAft>
                      </a:pPr>
                      <a:r>
                        <a:rPr lang="zh-TW" altLang="en-US" sz="1200" dirty="0">
                          <a:effectLst/>
                        </a:rPr>
                        <a:t>呂家翔</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zh-TW" altLang="en-US" sz="1200" dirty="0">
                          <a:effectLst/>
                        </a:rPr>
                        <a:t>行政助理</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algn="ctr">
                        <a:spcAft>
                          <a:spcPts val="0"/>
                        </a:spcAft>
                      </a:pPr>
                      <a:r>
                        <a:rPr lang="en-US" altLang="zh-TW" sz="1200" kern="100" dirty="0">
                          <a:effectLst/>
                          <a:latin typeface="微軟正黑體" pitchFamily="34" charset="-120"/>
                          <a:ea typeface="微軟正黑體" pitchFamily="34" charset="-120"/>
                          <a:cs typeface="Times New Roman"/>
                        </a:rPr>
                        <a:t>1505</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marL="0" indent="0" algn="l" defTabSz="914400" rtl="0" eaLnBrk="1" latinLnBrk="0" hangingPunct="1">
                        <a:buFont typeface="Arial" panose="020B0604020202020204" pitchFamily="34" charset="0"/>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教職員差勤系統管理</a:t>
                      </a:r>
                      <a:endParaRPr lang="en-US" altLang="zh-TW" sz="1200" kern="1200" dirty="0">
                        <a:solidFill>
                          <a:schemeClr val="dk1"/>
                        </a:solidFill>
                        <a:latin typeface="標楷體" panose="03000509000000000000" pitchFamily="65" charset="-120"/>
                        <a:ea typeface="標楷體" panose="03000509000000000000" pitchFamily="65" charset="-120"/>
                        <a:cs typeface="+mn-cs"/>
                      </a:endParaRPr>
                    </a:p>
                    <a:p>
                      <a:pPr marL="0" indent="0" algn="l" defTabSz="914400" rtl="0" eaLnBrk="1" latinLnBrk="0" hangingPunct="1">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休假旅遊補助業務</a:t>
                      </a:r>
                    </a:p>
                    <a:p>
                      <a:pPr marL="0" indent="0" algn="l" defTabSz="914400" rtl="0" eaLnBrk="1" latinLnBrk="0" hangingPunct="1">
                        <a:buFont typeface="Arial"/>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教職員通訊錄、員工服務證</a:t>
                      </a:r>
                    </a:p>
                  </a:txBody>
                  <a:tcPr marL="14872" marR="14872" marT="14872" marB="14872" anchor="ctr"/>
                </a:tc>
                <a:extLst>
                  <a:ext uri="{0D108BD9-81ED-4DB2-BD59-A6C34878D82A}">
                    <a16:rowId xmlns:a16="http://schemas.microsoft.com/office/drawing/2014/main" val="1488626721"/>
                  </a:ext>
                </a:extLst>
              </a:tr>
              <a:tr h="1120726">
                <a:tc>
                  <a:txBody>
                    <a:bodyPr/>
                    <a:lstStyle/>
                    <a:p>
                      <a:pPr algn="ctr">
                        <a:spcAft>
                          <a:spcPts val="0"/>
                        </a:spcAft>
                      </a:pPr>
                      <a:r>
                        <a:rPr lang="zh-TW" altLang="en-US" sz="1200" kern="100" dirty="0">
                          <a:effectLst/>
                          <a:latin typeface="微軟正黑體" pitchFamily="34" charset="-120"/>
                          <a:ea typeface="微軟正黑體" pitchFamily="34" charset="-120"/>
                          <a:cs typeface="Times New Roman"/>
                        </a:rPr>
                        <a:t>羅盈蓁</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marL="0" algn="ctr" defTabSz="914400" rtl="0" eaLnBrk="1" latinLnBrk="0" hangingPunct="1">
                        <a:spcAft>
                          <a:spcPts val="0"/>
                        </a:spcAft>
                      </a:pPr>
                      <a:r>
                        <a:rPr lang="zh-TW" altLang="en-US" sz="1200" kern="1200" dirty="0">
                          <a:solidFill>
                            <a:schemeClr val="dk1"/>
                          </a:solidFill>
                          <a:effectLst/>
                          <a:latin typeface="+mn-lt"/>
                          <a:ea typeface="+mn-ea"/>
                          <a:cs typeface="+mn-cs"/>
                        </a:rPr>
                        <a:t>計畫助理</a:t>
                      </a:r>
                      <a:endParaRPr lang="zh-TW" sz="1200" kern="1200" dirty="0">
                        <a:solidFill>
                          <a:schemeClr val="dk1"/>
                        </a:solidFill>
                        <a:effectLst/>
                        <a:latin typeface="+mn-lt"/>
                        <a:ea typeface="+mn-ea"/>
                        <a:cs typeface="+mn-cs"/>
                      </a:endParaRPr>
                    </a:p>
                  </a:txBody>
                  <a:tcPr marL="14872" marR="14872" marT="14872" marB="14872" anchor="ctr"/>
                </a:tc>
                <a:tc>
                  <a:txBody>
                    <a:bodyPr/>
                    <a:lstStyle/>
                    <a:p>
                      <a:pPr algn="ctr">
                        <a:spcAft>
                          <a:spcPts val="0"/>
                        </a:spcAft>
                      </a:pPr>
                      <a:r>
                        <a:rPr lang="en-US" altLang="zh-TW" sz="1200" kern="100" dirty="0">
                          <a:effectLst/>
                          <a:latin typeface="微軟正黑體" pitchFamily="34" charset="-120"/>
                          <a:ea typeface="微軟正黑體" pitchFamily="34" charset="-120"/>
                          <a:cs typeface="Times New Roman"/>
                        </a:rPr>
                        <a:t>1507</a:t>
                      </a:r>
                      <a:endParaRPr lang="zh-TW" sz="1200" kern="100" dirty="0">
                        <a:effectLst/>
                        <a:latin typeface="微軟正黑體" pitchFamily="34" charset="-120"/>
                        <a:ea typeface="微軟正黑體" pitchFamily="34" charset="-120"/>
                        <a:cs typeface="Times New Roman"/>
                      </a:endParaRPr>
                    </a:p>
                  </a:txBody>
                  <a:tcPr marL="14872" marR="14872" marT="14872" marB="14872" anchor="ctr"/>
                </a:tc>
                <a:tc>
                  <a:txBody>
                    <a:bodyPr/>
                    <a:lstStyle/>
                    <a:p>
                      <a:pPr marL="0" indent="0" algn="l" defTabSz="914400" rtl="0" eaLnBrk="1" latinLnBrk="0" hangingPunct="1">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教師到離職及離職證明核發，其他教師相關之證明核發</a:t>
                      </a:r>
                    </a:p>
                    <a:p>
                      <a:pPr marL="0" indent="0" algn="l" defTabSz="914400" rtl="0" eaLnBrk="1" latinLnBrk="0" hangingPunct="1">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主管、校務、行政會議、校教評會及校務基金管理委員會提案彙整</a:t>
                      </a:r>
                    </a:p>
                    <a:p>
                      <a:pPr marL="0" indent="0" algn="l" defTabSz="914400" rtl="0" eaLnBrk="1" latinLnBrk="0" hangingPunct="1">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員工禮券之請購核銷及發放</a:t>
                      </a:r>
                    </a:p>
                    <a:p>
                      <a:pPr marL="0" indent="0" algn="l" defTabSz="914400" rtl="0" eaLnBrk="1" latinLnBrk="0" hangingPunct="1">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職員到離職及離職證明與其他證明核發</a:t>
                      </a:r>
                    </a:p>
                    <a:p>
                      <a:pPr marL="0" indent="0" algn="l" defTabSz="914400" rtl="0" eaLnBrk="1" latinLnBrk="0" hangingPunct="1">
                        <a:buNone/>
                      </a:pPr>
                      <a:r>
                        <a:rPr lang="en-US" altLang="zh-TW" sz="1200" b="0" i="0" kern="1200" dirty="0">
                          <a:solidFill>
                            <a:schemeClr val="dk1"/>
                          </a:solidFill>
                          <a:effectLst/>
                          <a:latin typeface="標楷體" panose="03000509000000000000" pitchFamily="65" charset="-120"/>
                          <a:ea typeface="標楷體" panose="03000509000000000000" pitchFamily="65" charset="-120"/>
                          <a:cs typeface="+mn-cs"/>
                        </a:rPr>
                        <a:t>‧</a:t>
                      </a:r>
                      <a:r>
                        <a:rPr lang="zh-TW" altLang="en-US" sz="1200" kern="1200" dirty="0">
                          <a:solidFill>
                            <a:schemeClr val="dk1"/>
                          </a:solidFill>
                          <a:latin typeface="標楷體" panose="03000509000000000000" pitchFamily="65" charset="-120"/>
                          <a:ea typeface="標楷體" panose="03000509000000000000" pitchFamily="65" charset="-120"/>
                          <a:cs typeface="+mn-cs"/>
                        </a:rPr>
                        <a:t>上級臨時交辦事項</a:t>
                      </a:r>
                    </a:p>
                  </a:txBody>
                  <a:tcPr marL="14872" marR="14872" marT="14872" marB="14872" anchor="ctr"/>
                </a:tc>
                <a:extLst>
                  <a:ext uri="{0D108BD9-81ED-4DB2-BD59-A6C34878D82A}">
                    <a16:rowId xmlns:a16="http://schemas.microsoft.com/office/drawing/2014/main" val="2898767658"/>
                  </a:ext>
                </a:extLst>
              </a:tr>
            </a:tbl>
          </a:graphicData>
        </a:graphic>
      </p:graphicFrame>
    </p:spTree>
    <p:extLst>
      <p:ext uri="{BB962C8B-B14F-4D97-AF65-F5344CB8AC3E}">
        <p14:creationId xmlns:p14="http://schemas.microsoft.com/office/powerpoint/2010/main" val="3363379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srgbClr val="C00000"/>
                </a:solidFill>
                <a:latin typeface="微軟正黑體" pitchFamily="34" charset="-120"/>
                <a:ea typeface="微軟正黑體" pitchFamily="34" charset="-120"/>
              </a:rPr>
              <a:t>行政組織架構</a:t>
            </a:r>
            <a:endParaRPr lang="zh-TW" altLang="en-US" dirty="0">
              <a:latin typeface="微軟正黑體" pitchFamily="34" charset="-120"/>
              <a:ea typeface="微軟正黑體" pitchFamily="34" charset="-120"/>
            </a:endParaRPr>
          </a:p>
        </p:txBody>
      </p:sp>
      <p:pic>
        <p:nvPicPr>
          <p:cNvPr id="4" name="內容版面配置區 3"/>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484784"/>
            <a:ext cx="8280920" cy="5112568"/>
          </a:xfrm>
          <a:prstGeom prst="rect">
            <a:avLst/>
          </a:prstGeom>
          <a:noFill/>
        </p:spPr>
      </p:pic>
    </p:spTree>
    <p:extLst>
      <p:ext uri="{BB962C8B-B14F-4D97-AF65-F5344CB8AC3E}">
        <p14:creationId xmlns:p14="http://schemas.microsoft.com/office/powerpoint/2010/main" val="20529411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marL="0" indent="0">
              <a:buNone/>
            </a:pPr>
            <a:endParaRPr lang="en-US" altLang="zh-TW" dirty="0"/>
          </a:p>
          <a:p>
            <a:pPr marL="0" indent="0">
              <a:buNone/>
            </a:pPr>
            <a:endParaRPr lang="en-US" altLang="zh-TW" dirty="0"/>
          </a:p>
          <a:p>
            <a:pPr marL="0" indent="0">
              <a:buNone/>
            </a:pPr>
            <a:endParaRPr lang="en-US" altLang="zh-TW" dirty="0"/>
          </a:p>
          <a:p>
            <a:pPr marL="0" indent="0" algn="ctr">
              <a:buNone/>
            </a:pPr>
            <a:r>
              <a:rPr lang="zh-TW" altLang="en-US" sz="4400" dirty="0">
                <a:latin typeface="微軟正黑體" pitchFamily="34" charset="-120"/>
                <a:ea typeface="微軟正黑體" pitchFamily="34" charset="-120"/>
              </a:rPr>
              <a:t>敬請指教！</a:t>
            </a:r>
          </a:p>
        </p:txBody>
      </p:sp>
    </p:spTree>
    <p:extLst>
      <p:ext uri="{BB962C8B-B14F-4D97-AF65-F5344CB8AC3E}">
        <p14:creationId xmlns:p14="http://schemas.microsoft.com/office/powerpoint/2010/main" val="3363379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89254" y="455889"/>
            <a:ext cx="8229600" cy="1143000"/>
          </a:xfrm>
        </p:spPr>
        <p:txBody>
          <a:bodyPr/>
          <a:lstStyle/>
          <a:p>
            <a:r>
              <a:rPr lang="zh-TW" altLang="en-US" dirty="0">
                <a:solidFill>
                  <a:srgbClr val="C00000"/>
                </a:solidFill>
                <a:latin typeface="微軟正黑體" pitchFamily="34" charset="-120"/>
                <a:ea typeface="微軟正黑體" pitchFamily="34" charset="-120"/>
              </a:rPr>
              <a:t>學術組織架構</a:t>
            </a:r>
            <a:endParaRPr lang="zh-TW" altLang="en-US" dirty="0">
              <a:latin typeface="微軟正黑體" pitchFamily="34" charset="-120"/>
              <a:ea typeface="微軟正黑體" pitchFamily="34" charset="-120"/>
            </a:endParaRPr>
          </a:p>
        </p:txBody>
      </p:sp>
      <p:pic>
        <p:nvPicPr>
          <p:cNvPr id="4" name="圖片 3"/>
          <p:cNvPicPr/>
          <p:nvPr/>
        </p:nvPicPr>
        <p:blipFill>
          <a:blip r:embed="rId2">
            <a:extLst>
              <a:ext uri="{28A0092B-C50C-407E-A947-70E740481C1C}">
                <a14:useLocalDpi xmlns:a14="http://schemas.microsoft.com/office/drawing/2010/main" val="0"/>
              </a:ext>
            </a:extLst>
          </a:blip>
          <a:srcRect/>
          <a:stretch>
            <a:fillRect/>
          </a:stretch>
        </p:blipFill>
        <p:spPr bwMode="auto">
          <a:xfrm>
            <a:off x="971600" y="1340768"/>
            <a:ext cx="7272808" cy="5112568"/>
          </a:xfrm>
          <a:prstGeom prst="rect">
            <a:avLst/>
          </a:prstGeom>
          <a:noFill/>
          <a:ln>
            <a:noFill/>
          </a:ln>
        </p:spPr>
      </p:pic>
      <p:pic>
        <p:nvPicPr>
          <p:cNvPr id="6" name="圖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7642" y="2245264"/>
            <a:ext cx="1180742" cy="226569"/>
          </a:xfrm>
          <a:prstGeom prst="rect">
            <a:avLst/>
          </a:prstGeom>
        </p:spPr>
      </p:pic>
    </p:spTree>
    <p:extLst>
      <p:ext uri="{BB962C8B-B14F-4D97-AF65-F5344CB8AC3E}">
        <p14:creationId xmlns:p14="http://schemas.microsoft.com/office/powerpoint/2010/main" val="1304432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60648"/>
            <a:ext cx="8229600" cy="1143000"/>
          </a:xfrm>
        </p:spPr>
        <p:txBody>
          <a:bodyPr/>
          <a:lstStyle/>
          <a:p>
            <a:r>
              <a:rPr lang="zh-TW" altLang="en-US" dirty="0">
                <a:latin typeface="微軟正黑體" pitchFamily="34" charset="-120"/>
                <a:ea typeface="微軟正黑體" pitchFamily="34" charset="-120"/>
              </a:rPr>
              <a:t>教職員工組成</a:t>
            </a:r>
            <a:endParaRPr lang="zh-TW" altLang="en-US" sz="1600" dirty="0">
              <a:latin typeface="微軟正黑體" pitchFamily="34" charset="-120"/>
              <a:ea typeface="微軟正黑體" pitchFamily="34" charset="-120"/>
            </a:endParaRPr>
          </a:p>
        </p:txBody>
      </p:sp>
      <p:graphicFrame>
        <p:nvGraphicFramePr>
          <p:cNvPr id="6" name="內容版面配置區 3"/>
          <p:cNvGraphicFramePr>
            <a:graphicFrameLocks/>
          </p:cNvGraphicFramePr>
          <p:nvPr>
            <p:extLst>
              <p:ext uri="{D42A27DB-BD31-4B8C-83A1-F6EECF244321}">
                <p14:modId xmlns:p14="http://schemas.microsoft.com/office/powerpoint/2010/main" val="4209511157"/>
              </p:ext>
            </p:extLst>
          </p:nvPr>
        </p:nvGraphicFramePr>
        <p:xfrm>
          <a:off x="683568" y="1412776"/>
          <a:ext cx="7704210" cy="4916260"/>
        </p:xfrm>
        <a:graphic>
          <a:graphicData uri="http://schemas.openxmlformats.org/drawingml/2006/table">
            <a:tbl>
              <a:tblPr firstRow="1" bandRow="1">
                <a:tableStyleId>{5C22544A-7EE6-4342-B048-85BDC9FD1C3A}</a:tableStyleId>
              </a:tblPr>
              <a:tblGrid>
                <a:gridCol w="2568070">
                  <a:extLst>
                    <a:ext uri="{9D8B030D-6E8A-4147-A177-3AD203B41FA5}">
                      <a16:colId xmlns:a16="http://schemas.microsoft.com/office/drawing/2014/main" val="20000"/>
                    </a:ext>
                  </a:extLst>
                </a:gridCol>
                <a:gridCol w="2568070">
                  <a:extLst>
                    <a:ext uri="{9D8B030D-6E8A-4147-A177-3AD203B41FA5}">
                      <a16:colId xmlns:a16="http://schemas.microsoft.com/office/drawing/2014/main" val="20001"/>
                    </a:ext>
                  </a:extLst>
                </a:gridCol>
                <a:gridCol w="2568070">
                  <a:extLst>
                    <a:ext uri="{9D8B030D-6E8A-4147-A177-3AD203B41FA5}">
                      <a16:colId xmlns:a16="http://schemas.microsoft.com/office/drawing/2014/main" val="20002"/>
                    </a:ext>
                  </a:extLst>
                </a:gridCol>
              </a:tblGrid>
              <a:tr h="812210">
                <a:tc>
                  <a:txBody>
                    <a:bodyPr/>
                    <a:lstStyle/>
                    <a:p>
                      <a:pPr algn="ctr"/>
                      <a:r>
                        <a:rPr lang="zh-TW" altLang="en-US" dirty="0">
                          <a:latin typeface="微軟正黑體" pitchFamily="34" charset="-120"/>
                          <a:ea typeface="微軟正黑體" pitchFamily="34" charset="-120"/>
                        </a:rPr>
                        <a:t>專任教學人員</a:t>
                      </a:r>
                      <a:r>
                        <a:rPr lang="en-US" altLang="zh-TW" dirty="0">
                          <a:latin typeface="微軟正黑體" pitchFamily="34" charset="-120"/>
                          <a:ea typeface="微軟正黑體" pitchFamily="34" charset="-120"/>
                        </a:rPr>
                        <a:t>(</a:t>
                      </a:r>
                      <a:r>
                        <a:rPr lang="zh-TW" altLang="en-US" dirty="0">
                          <a:latin typeface="微軟正黑體" pitchFamily="34" charset="-120"/>
                          <a:ea typeface="微軟正黑體" pitchFamily="34" charset="-120"/>
                        </a:rPr>
                        <a:t>共</a:t>
                      </a:r>
                      <a:r>
                        <a:rPr lang="en-US" altLang="zh-TW" dirty="0">
                          <a:latin typeface="微軟正黑體" pitchFamily="34" charset="-120"/>
                          <a:ea typeface="微軟正黑體" pitchFamily="34" charset="-120"/>
                        </a:rPr>
                        <a:t>102</a:t>
                      </a:r>
                      <a:r>
                        <a:rPr lang="zh-TW" altLang="en-US" dirty="0">
                          <a:latin typeface="微軟正黑體" pitchFamily="34" charset="-120"/>
                          <a:ea typeface="微軟正黑體" pitchFamily="34" charset="-120"/>
                        </a:rPr>
                        <a:t>人</a:t>
                      </a:r>
                      <a:r>
                        <a:rPr lang="en-US" altLang="zh-TW" dirty="0">
                          <a:latin typeface="微軟正黑體" pitchFamily="34" charset="-120"/>
                          <a:ea typeface="微軟正黑體" pitchFamily="34" charset="-120"/>
                        </a:rPr>
                        <a:t>)</a:t>
                      </a:r>
                      <a:endParaRPr lang="zh-TW" altLang="en-US" dirty="0">
                        <a:latin typeface="微軟正黑體" pitchFamily="34" charset="-120"/>
                        <a:ea typeface="微軟正黑體" pitchFamily="34" charset="-120"/>
                      </a:endParaRPr>
                    </a:p>
                  </a:txBody>
                  <a:tcPr anchor="ctr"/>
                </a:tc>
                <a:tc>
                  <a:txBody>
                    <a:bodyPr/>
                    <a:lstStyle/>
                    <a:p>
                      <a:pPr algn="ctr"/>
                      <a:r>
                        <a:rPr lang="zh-TW" altLang="en-US" dirty="0">
                          <a:latin typeface="微軟正黑體" pitchFamily="34" charset="-120"/>
                          <a:ea typeface="微軟正黑體" pitchFamily="34" charset="-120"/>
                        </a:rPr>
                        <a:t>其他教學人員</a:t>
                      </a:r>
                    </a:p>
                  </a:txBody>
                  <a:tcPr anchor="ctr"/>
                </a:tc>
                <a:tc>
                  <a:txBody>
                    <a:bodyPr/>
                    <a:lstStyle/>
                    <a:p>
                      <a:pPr algn="ctr"/>
                      <a:r>
                        <a:rPr lang="zh-TW" altLang="en-US" dirty="0">
                          <a:latin typeface="微軟正黑體" pitchFamily="34" charset="-120"/>
                          <a:ea typeface="微軟正黑體" pitchFamily="34" charset="-120"/>
                        </a:rPr>
                        <a:t>行政人員及技工工友</a:t>
                      </a:r>
                    </a:p>
                  </a:txBody>
                  <a:tcPr anchor="ctr"/>
                </a:tc>
                <a:extLst>
                  <a:ext uri="{0D108BD9-81ED-4DB2-BD59-A6C34878D82A}">
                    <a16:rowId xmlns:a16="http://schemas.microsoft.com/office/drawing/2014/main" val="10000"/>
                  </a:ext>
                </a:extLst>
              </a:tr>
              <a:tr h="812210">
                <a:tc>
                  <a:txBody>
                    <a:bodyPr/>
                    <a:lstStyle/>
                    <a:p>
                      <a:pPr algn="ctr"/>
                      <a:r>
                        <a:rPr lang="zh-TW" altLang="en-US" dirty="0">
                          <a:latin typeface="微軟正黑體" pitchFamily="34" charset="-120"/>
                          <a:ea typeface="微軟正黑體" pitchFamily="34" charset="-120"/>
                        </a:rPr>
                        <a:t>教授</a:t>
                      </a:r>
                      <a:r>
                        <a:rPr lang="en-US" altLang="zh-TW" dirty="0">
                          <a:latin typeface="微軟正黑體" pitchFamily="34" charset="-120"/>
                          <a:ea typeface="微軟正黑體" pitchFamily="34" charset="-120"/>
                        </a:rPr>
                        <a:t>41</a:t>
                      </a:r>
                      <a:r>
                        <a:rPr lang="zh-TW" altLang="en-US" dirty="0">
                          <a:latin typeface="微軟正黑體" pitchFamily="34" charset="-120"/>
                          <a:ea typeface="微軟正黑體" pitchFamily="34" charset="-120"/>
                        </a:rPr>
                        <a:t>人</a:t>
                      </a:r>
                    </a:p>
                  </a:txBody>
                  <a:tcPr anchor="ctr"/>
                </a:tc>
                <a:tc>
                  <a:txBody>
                    <a:bodyPr/>
                    <a:lstStyle/>
                    <a:p>
                      <a:pPr algn="ctr"/>
                      <a:r>
                        <a:rPr lang="zh-TW" altLang="en-US" dirty="0">
                          <a:latin typeface="微軟正黑體" pitchFamily="34" charset="-120"/>
                          <a:ea typeface="微軟正黑體" pitchFamily="34" charset="-120"/>
                        </a:rPr>
                        <a:t>軍訓教官</a:t>
                      </a:r>
                      <a:r>
                        <a:rPr lang="en-US" altLang="zh-TW" dirty="0">
                          <a:latin typeface="微軟正黑體" pitchFamily="34" charset="-120"/>
                          <a:ea typeface="微軟正黑體" pitchFamily="34" charset="-120"/>
                        </a:rPr>
                        <a:t>1</a:t>
                      </a:r>
                      <a:r>
                        <a:rPr lang="zh-TW" altLang="en-US" dirty="0">
                          <a:latin typeface="微軟正黑體" pitchFamily="34" charset="-120"/>
                          <a:ea typeface="微軟正黑體" pitchFamily="34" charset="-120"/>
                        </a:rPr>
                        <a:t>人</a:t>
                      </a:r>
                      <a:endParaRPr lang="en-US" altLang="zh-TW" dirty="0">
                        <a:latin typeface="微軟正黑體" pitchFamily="34" charset="-120"/>
                        <a:ea typeface="微軟正黑體" pitchFamily="34"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a:latin typeface="微軟正黑體" pitchFamily="34" charset="-120"/>
                          <a:ea typeface="微軟正黑體" pitchFamily="34" charset="-120"/>
                        </a:rPr>
                        <a:t>稀少性科技人員</a:t>
                      </a:r>
                      <a:r>
                        <a:rPr lang="en-US" altLang="zh-TW" dirty="0">
                          <a:latin typeface="微軟正黑體" pitchFamily="34" charset="-120"/>
                          <a:ea typeface="微軟正黑體" pitchFamily="34" charset="-120"/>
                        </a:rPr>
                        <a:t>1</a:t>
                      </a:r>
                      <a:r>
                        <a:rPr lang="zh-TW" altLang="en-US" dirty="0">
                          <a:latin typeface="微軟正黑體" pitchFamily="34" charset="-120"/>
                          <a:ea typeface="微軟正黑體" pitchFamily="34" charset="-120"/>
                        </a:rPr>
                        <a:t>人</a:t>
                      </a:r>
                    </a:p>
                  </a:txBody>
                  <a:tcPr anchor="ctr"/>
                </a:tc>
                <a:tc>
                  <a:txBody>
                    <a:bodyPr/>
                    <a:lstStyle/>
                    <a:p>
                      <a:pPr algn="ctr"/>
                      <a:r>
                        <a:rPr lang="zh-TW" altLang="en-US" dirty="0">
                          <a:solidFill>
                            <a:schemeClr val="tx1"/>
                          </a:solidFill>
                          <a:latin typeface="微軟正黑體" pitchFamily="34" charset="-120"/>
                          <a:ea typeface="微軟正黑體" pitchFamily="34" charset="-120"/>
                        </a:rPr>
                        <a:t>職員</a:t>
                      </a:r>
                      <a:r>
                        <a:rPr lang="en-US" altLang="zh-TW" dirty="0">
                          <a:solidFill>
                            <a:schemeClr val="tx1"/>
                          </a:solidFill>
                          <a:latin typeface="微軟正黑體" pitchFamily="34" charset="-120"/>
                          <a:ea typeface="微軟正黑體" pitchFamily="34" charset="-120"/>
                        </a:rPr>
                        <a:t>38</a:t>
                      </a:r>
                      <a:r>
                        <a:rPr lang="zh-TW" altLang="en-US" dirty="0">
                          <a:solidFill>
                            <a:schemeClr val="tx1"/>
                          </a:solidFill>
                          <a:latin typeface="微軟正黑體" pitchFamily="34" charset="-120"/>
                          <a:ea typeface="微軟正黑體" pitchFamily="34" charset="-120"/>
                        </a:rPr>
                        <a:t>人</a:t>
                      </a:r>
                    </a:p>
                  </a:txBody>
                  <a:tcPr anchor="ctr"/>
                </a:tc>
                <a:extLst>
                  <a:ext uri="{0D108BD9-81ED-4DB2-BD59-A6C34878D82A}">
                    <a16:rowId xmlns:a16="http://schemas.microsoft.com/office/drawing/2014/main" val="10001"/>
                  </a:ext>
                </a:extLst>
              </a:tr>
              <a:tr h="812210">
                <a:tc>
                  <a:txBody>
                    <a:bodyPr/>
                    <a:lstStyle/>
                    <a:p>
                      <a:pPr algn="ctr"/>
                      <a:r>
                        <a:rPr lang="zh-TW" altLang="en-US" dirty="0">
                          <a:latin typeface="微軟正黑體" pitchFamily="34" charset="-120"/>
                          <a:ea typeface="微軟正黑體" pitchFamily="34" charset="-120"/>
                        </a:rPr>
                        <a:t>副教授</a:t>
                      </a:r>
                      <a:r>
                        <a:rPr lang="en-US" altLang="zh-TW" dirty="0">
                          <a:latin typeface="微軟正黑體" pitchFamily="34" charset="-120"/>
                          <a:ea typeface="微軟正黑體" pitchFamily="34" charset="-120"/>
                        </a:rPr>
                        <a:t>33</a:t>
                      </a:r>
                      <a:r>
                        <a:rPr lang="zh-TW" altLang="en-US" dirty="0">
                          <a:latin typeface="微軟正黑體" pitchFamily="34" charset="-120"/>
                          <a:ea typeface="微軟正黑體" pitchFamily="34" charset="-120"/>
                        </a:rPr>
                        <a:t>人</a:t>
                      </a:r>
                      <a:endParaRPr lang="en-US" altLang="zh-TW" dirty="0">
                        <a:latin typeface="微軟正黑體" pitchFamily="34" charset="-120"/>
                        <a:ea typeface="微軟正黑體" pitchFamily="34" charset="-120"/>
                      </a:endParaRPr>
                    </a:p>
                  </a:txBody>
                  <a:tcPr anchor="ctr"/>
                </a:tc>
                <a:tc>
                  <a:txBody>
                    <a:bodyPr/>
                    <a:lstStyle/>
                    <a:p>
                      <a:pPr algn="ctr"/>
                      <a:endParaRPr lang="en-US" altLang="zh-TW" sz="1800" kern="1200" dirty="0">
                        <a:solidFill>
                          <a:schemeClr val="tx1"/>
                        </a:solidFill>
                        <a:latin typeface="微軟正黑體" pitchFamily="34" charset="-120"/>
                        <a:ea typeface="微軟正黑體" pitchFamily="34" charset="-120"/>
                        <a:cs typeface="+mn-cs"/>
                      </a:endParaRPr>
                    </a:p>
                    <a:p>
                      <a:pPr algn="ctr"/>
                      <a:r>
                        <a:rPr lang="zh-TW" altLang="en-US" sz="1800" kern="1200" dirty="0">
                          <a:solidFill>
                            <a:schemeClr val="tx1"/>
                          </a:solidFill>
                          <a:latin typeface="微軟正黑體" pitchFamily="34" charset="-120"/>
                          <a:ea typeface="微軟正黑體" pitchFamily="34" charset="-120"/>
                          <a:cs typeface="+mn-cs"/>
                        </a:rPr>
                        <a:t>專案教授          </a:t>
                      </a:r>
                      <a:r>
                        <a:rPr lang="en-US" altLang="zh-TW" sz="1800" kern="1200" dirty="0">
                          <a:solidFill>
                            <a:schemeClr val="tx1"/>
                          </a:solidFill>
                          <a:latin typeface="微軟正黑體" pitchFamily="34" charset="-120"/>
                          <a:ea typeface="微軟正黑體" pitchFamily="34" charset="-120"/>
                          <a:cs typeface="+mn-cs"/>
                        </a:rPr>
                        <a:t>1</a:t>
                      </a:r>
                      <a:r>
                        <a:rPr lang="zh-TW" altLang="en-US" sz="1800" kern="1200" dirty="0">
                          <a:solidFill>
                            <a:schemeClr val="tx1"/>
                          </a:solidFill>
                          <a:latin typeface="微軟正黑體" pitchFamily="34" charset="-120"/>
                          <a:ea typeface="微軟正黑體" pitchFamily="34" charset="-120"/>
                          <a:cs typeface="+mn-cs"/>
                        </a:rPr>
                        <a:t>人</a:t>
                      </a:r>
                      <a:endParaRPr lang="en-US" altLang="zh-TW" sz="1800" kern="1200" dirty="0">
                        <a:solidFill>
                          <a:schemeClr val="tx1"/>
                        </a:solidFill>
                        <a:latin typeface="微軟正黑體" pitchFamily="34" charset="-120"/>
                        <a:ea typeface="微軟正黑體" pitchFamily="34" charset="-120"/>
                        <a:cs typeface="+mn-cs"/>
                      </a:endParaRPr>
                    </a:p>
                    <a:p>
                      <a:pPr algn="ctr"/>
                      <a:r>
                        <a:rPr lang="zh-TW" altLang="en-US" sz="1800" kern="1200" dirty="0">
                          <a:solidFill>
                            <a:schemeClr val="tx1"/>
                          </a:solidFill>
                          <a:latin typeface="微軟正黑體" pitchFamily="34" charset="-120"/>
                          <a:ea typeface="微軟正黑體" pitchFamily="34" charset="-120"/>
                          <a:cs typeface="+mn-cs"/>
                        </a:rPr>
                        <a:t>專案副教授      </a:t>
                      </a:r>
                      <a:r>
                        <a:rPr lang="en-US" altLang="zh-TW" sz="1800" kern="1200" dirty="0">
                          <a:solidFill>
                            <a:schemeClr val="tx1"/>
                          </a:solidFill>
                          <a:latin typeface="微軟正黑體" pitchFamily="34" charset="-120"/>
                          <a:ea typeface="微軟正黑體" pitchFamily="34" charset="-120"/>
                          <a:cs typeface="+mn-cs"/>
                        </a:rPr>
                        <a:t>6</a:t>
                      </a:r>
                      <a:r>
                        <a:rPr lang="zh-TW" altLang="en-US" sz="1800" kern="1200" dirty="0">
                          <a:solidFill>
                            <a:schemeClr val="tx1"/>
                          </a:solidFill>
                          <a:latin typeface="微軟正黑體" pitchFamily="34" charset="-120"/>
                          <a:ea typeface="微軟正黑體" pitchFamily="34" charset="-120"/>
                          <a:cs typeface="+mn-cs"/>
                        </a:rPr>
                        <a:t>人</a:t>
                      </a:r>
                      <a:endParaRPr lang="en-US" altLang="zh-TW" sz="1800" kern="1200" dirty="0">
                        <a:solidFill>
                          <a:schemeClr val="tx1"/>
                        </a:solidFill>
                        <a:latin typeface="微軟正黑體" pitchFamily="34" charset="-120"/>
                        <a:ea typeface="微軟正黑體" pitchFamily="34" charset="-120"/>
                        <a:cs typeface="+mn-cs"/>
                      </a:endParaRPr>
                    </a:p>
                    <a:p>
                      <a:pPr algn="ctr"/>
                      <a:endParaRPr lang="zh-TW" altLang="en-US" sz="1800" kern="1200" dirty="0">
                        <a:solidFill>
                          <a:schemeClr val="tx1"/>
                        </a:solidFill>
                        <a:latin typeface="微軟正黑體" pitchFamily="34" charset="-120"/>
                        <a:ea typeface="微軟正黑體" pitchFamily="34" charset="-120"/>
                        <a:cs typeface="+mn-cs"/>
                      </a:endParaRPr>
                    </a:p>
                  </a:txBody>
                  <a:tcPr anchor="ctr"/>
                </a:tc>
                <a:tc>
                  <a:txBody>
                    <a:bodyPr/>
                    <a:lstStyle/>
                    <a:p>
                      <a:pPr algn="ctr"/>
                      <a:r>
                        <a:rPr lang="zh-TW" altLang="en-US" dirty="0">
                          <a:solidFill>
                            <a:schemeClr val="tx1"/>
                          </a:solidFill>
                          <a:latin typeface="微軟正黑體" pitchFamily="34" charset="-120"/>
                          <a:ea typeface="微軟正黑體" pitchFamily="34" charset="-120"/>
                        </a:rPr>
                        <a:t>約用專案</a:t>
                      </a:r>
                      <a:r>
                        <a:rPr lang="en-US" altLang="zh-TW" dirty="0">
                          <a:solidFill>
                            <a:schemeClr val="tx1"/>
                          </a:solidFill>
                          <a:latin typeface="微軟正黑體" pitchFamily="34" charset="-120"/>
                          <a:ea typeface="微軟正黑體" pitchFamily="34" charset="-120"/>
                        </a:rPr>
                        <a:t>51</a:t>
                      </a:r>
                      <a:r>
                        <a:rPr lang="zh-TW" altLang="en-US" dirty="0">
                          <a:solidFill>
                            <a:schemeClr val="tx1"/>
                          </a:solidFill>
                          <a:latin typeface="微軟正黑體" pitchFamily="34" charset="-120"/>
                          <a:ea typeface="微軟正黑體" pitchFamily="34" charset="-120"/>
                        </a:rPr>
                        <a:t>人</a:t>
                      </a:r>
                    </a:p>
                  </a:txBody>
                  <a:tcPr anchor="ctr"/>
                </a:tc>
                <a:extLst>
                  <a:ext uri="{0D108BD9-81ED-4DB2-BD59-A6C34878D82A}">
                    <a16:rowId xmlns:a16="http://schemas.microsoft.com/office/drawing/2014/main" val="10002"/>
                  </a:ext>
                </a:extLst>
              </a:tr>
              <a:tr h="812210">
                <a:tc>
                  <a:txBody>
                    <a:bodyPr/>
                    <a:lstStyle/>
                    <a:p>
                      <a:pPr algn="ctr"/>
                      <a:r>
                        <a:rPr lang="zh-TW" altLang="en-US" dirty="0">
                          <a:latin typeface="微軟正黑體" pitchFamily="34" charset="-120"/>
                          <a:ea typeface="微軟正黑體" pitchFamily="34" charset="-120"/>
                        </a:rPr>
                        <a:t>助理教授</a:t>
                      </a:r>
                      <a:r>
                        <a:rPr lang="en-US" altLang="zh-TW" dirty="0">
                          <a:latin typeface="微軟正黑體" pitchFamily="34" charset="-120"/>
                          <a:ea typeface="微軟正黑體" pitchFamily="34" charset="-120"/>
                        </a:rPr>
                        <a:t>27</a:t>
                      </a:r>
                      <a:r>
                        <a:rPr lang="zh-TW" altLang="en-US" dirty="0">
                          <a:latin typeface="微軟正黑體" pitchFamily="34" charset="-120"/>
                          <a:ea typeface="微軟正黑體" pitchFamily="34" charset="-120"/>
                        </a:rPr>
                        <a:t>人</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zh-TW" sz="1800" kern="1200" dirty="0">
                        <a:solidFill>
                          <a:schemeClr val="tx1"/>
                        </a:solidFill>
                        <a:latin typeface="微軟正黑體" pitchFamily="34" charset="-120"/>
                        <a:ea typeface="微軟正黑體" pitchFamily="34" charset="-120"/>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kern="1200" dirty="0">
                          <a:solidFill>
                            <a:schemeClr val="tx1"/>
                          </a:solidFill>
                          <a:latin typeface="微軟正黑體" pitchFamily="34" charset="-120"/>
                          <a:ea typeface="微軟正黑體" pitchFamily="34" charset="-120"/>
                          <a:cs typeface="+mn-cs"/>
                        </a:rPr>
                        <a:t>專案助理教授</a:t>
                      </a:r>
                      <a:r>
                        <a:rPr lang="en-US" altLang="zh-TW" sz="1800" kern="1200" dirty="0">
                          <a:solidFill>
                            <a:schemeClr val="tx1"/>
                          </a:solidFill>
                          <a:latin typeface="微軟正黑體" pitchFamily="34" charset="-120"/>
                          <a:ea typeface="微軟正黑體" pitchFamily="34" charset="-120"/>
                          <a:cs typeface="+mn-cs"/>
                        </a:rPr>
                        <a:t>15</a:t>
                      </a:r>
                      <a:r>
                        <a:rPr lang="zh-TW" altLang="en-US" sz="1800" kern="1200" dirty="0">
                          <a:solidFill>
                            <a:schemeClr val="tx1"/>
                          </a:solidFill>
                          <a:latin typeface="微軟正黑體" pitchFamily="34" charset="-120"/>
                          <a:ea typeface="微軟正黑體" pitchFamily="34" charset="-120"/>
                          <a:cs typeface="+mn-cs"/>
                        </a:rPr>
                        <a:t>人</a:t>
                      </a:r>
                      <a:endParaRPr lang="en-US" altLang="zh-TW" sz="1800" kern="1200" dirty="0">
                        <a:solidFill>
                          <a:schemeClr val="tx1"/>
                        </a:solidFill>
                        <a:latin typeface="微軟正黑體" pitchFamily="34" charset="-120"/>
                        <a:ea typeface="微軟正黑體" pitchFamily="34" charset="-120"/>
                        <a:cs typeface="+mn-cs"/>
                      </a:endParaRPr>
                    </a:p>
                    <a:p>
                      <a:pPr algn="ctr"/>
                      <a:endParaRPr lang="zh-TW" altLang="en-US" sz="1800" kern="1200" dirty="0">
                        <a:solidFill>
                          <a:schemeClr val="tx1"/>
                        </a:solidFill>
                        <a:latin typeface="微軟正黑體" pitchFamily="34" charset="-120"/>
                        <a:ea typeface="微軟正黑體" pitchFamily="34" charset="-120"/>
                        <a:cs typeface="+mn-cs"/>
                      </a:endParaRPr>
                    </a:p>
                  </a:txBody>
                  <a:tcPr anchor="ctr"/>
                </a:tc>
                <a:tc>
                  <a:txBody>
                    <a:bodyPr/>
                    <a:lstStyle/>
                    <a:p>
                      <a:pPr algn="ctr"/>
                      <a:r>
                        <a:rPr lang="zh-TW" altLang="en-US" dirty="0">
                          <a:solidFill>
                            <a:schemeClr val="tx1"/>
                          </a:solidFill>
                          <a:latin typeface="微軟正黑體" pitchFamily="34" charset="-120"/>
                          <a:ea typeface="微軟正黑體" pitchFamily="34" charset="-120"/>
                        </a:rPr>
                        <a:t>助理</a:t>
                      </a:r>
                      <a:r>
                        <a:rPr lang="en-US" altLang="zh-TW" dirty="0">
                          <a:solidFill>
                            <a:schemeClr val="tx1"/>
                          </a:solidFill>
                          <a:latin typeface="微軟正黑體" pitchFamily="34" charset="-120"/>
                          <a:ea typeface="微軟正黑體" pitchFamily="34" charset="-120"/>
                        </a:rPr>
                        <a:t>4</a:t>
                      </a:r>
                      <a:r>
                        <a:rPr lang="zh-TW" altLang="en-US" dirty="0">
                          <a:solidFill>
                            <a:schemeClr val="tx1"/>
                          </a:solidFill>
                          <a:latin typeface="微軟正黑體" pitchFamily="34" charset="-120"/>
                          <a:ea typeface="微軟正黑體" pitchFamily="34" charset="-120"/>
                        </a:rPr>
                        <a:t>人</a:t>
                      </a:r>
                    </a:p>
                  </a:txBody>
                  <a:tcPr anchor="ctr"/>
                </a:tc>
                <a:extLst>
                  <a:ext uri="{0D108BD9-81ED-4DB2-BD59-A6C34878D82A}">
                    <a16:rowId xmlns:a16="http://schemas.microsoft.com/office/drawing/2014/main" val="10003"/>
                  </a:ext>
                </a:extLst>
              </a:tr>
              <a:tr h="1188720">
                <a:tc>
                  <a:txBody>
                    <a:bodyPr/>
                    <a:lstStyle/>
                    <a:p>
                      <a:pPr algn="ctr"/>
                      <a:r>
                        <a:rPr lang="zh-TW" altLang="en-US" dirty="0">
                          <a:latin typeface="微軟正黑體" pitchFamily="34" charset="-120"/>
                          <a:ea typeface="微軟正黑體" pitchFamily="34" charset="-120"/>
                        </a:rPr>
                        <a:t>講師</a:t>
                      </a:r>
                      <a:r>
                        <a:rPr lang="en-US" altLang="zh-TW" dirty="0">
                          <a:latin typeface="微軟正黑體" pitchFamily="34" charset="-120"/>
                          <a:ea typeface="微軟正黑體" pitchFamily="34" charset="-120"/>
                        </a:rPr>
                        <a:t>1</a:t>
                      </a:r>
                      <a:r>
                        <a:rPr lang="zh-TW" altLang="en-US" dirty="0">
                          <a:latin typeface="微軟正黑體" pitchFamily="34" charset="-120"/>
                          <a:ea typeface="微軟正黑體" pitchFamily="34" charset="-120"/>
                        </a:rPr>
                        <a:t>人</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zh-TW" sz="1800" kern="1200" dirty="0">
                        <a:solidFill>
                          <a:schemeClr val="tx1"/>
                        </a:solidFill>
                        <a:latin typeface="微軟正黑體" pitchFamily="34" charset="-120"/>
                        <a:ea typeface="微軟正黑體" pitchFamily="34" charset="-120"/>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kern="1200" dirty="0">
                          <a:solidFill>
                            <a:schemeClr val="tx1"/>
                          </a:solidFill>
                          <a:latin typeface="微軟正黑體" pitchFamily="34" charset="-120"/>
                          <a:ea typeface="微軟正黑體" pitchFamily="34" charset="-120"/>
                          <a:cs typeface="+mn-cs"/>
                        </a:rPr>
                        <a:t>專案講師          </a:t>
                      </a:r>
                      <a:r>
                        <a:rPr lang="en-US" altLang="zh-TW" sz="1800" kern="1200">
                          <a:solidFill>
                            <a:schemeClr val="tx1"/>
                          </a:solidFill>
                          <a:latin typeface="微軟正黑體" pitchFamily="34" charset="-120"/>
                          <a:ea typeface="微軟正黑體" pitchFamily="34" charset="-120"/>
                          <a:cs typeface="+mn-cs"/>
                        </a:rPr>
                        <a:t>7</a:t>
                      </a:r>
                      <a:r>
                        <a:rPr lang="zh-TW" altLang="en-US" sz="1800" kern="1200">
                          <a:solidFill>
                            <a:schemeClr val="tx1"/>
                          </a:solidFill>
                          <a:latin typeface="微軟正黑體" pitchFamily="34" charset="-120"/>
                          <a:ea typeface="微軟正黑體" pitchFamily="34" charset="-120"/>
                          <a:cs typeface="+mn-cs"/>
                        </a:rPr>
                        <a:t>人</a:t>
                      </a:r>
                      <a:endParaRPr lang="en-US" altLang="zh-TW" sz="1800" kern="1200" dirty="0">
                        <a:solidFill>
                          <a:schemeClr val="tx1"/>
                        </a:solidFill>
                        <a:latin typeface="微軟正黑體" pitchFamily="34" charset="-120"/>
                        <a:ea typeface="微軟正黑體" pitchFamily="34" charset="-120"/>
                        <a:cs typeface="+mn-cs"/>
                      </a:endParaRPr>
                    </a:p>
                    <a:p>
                      <a:pPr algn="ctr"/>
                      <a:endParaRPr lang="zh-TW" altLang="en-US" sz="1800" kern="1200" dirty="0">
                        <a:solidFill>
                          <a:schemeClr val="tx1"/>
                        </a:solidFill>
                        <a:latin typeface="微軟正黑體" pitchFamily="34" charset="-120"/>
                        <a:ea typeface="微軟正黑體" pitchFamily="34" charset="-120"/>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zh-TW" dirty="0">
                        <a:solidFill>
                          <a:schemeClr val="tx1"/>
                        </a:solidFill>
                        <a:latin typeface="微軟正黑體" pitchFamily="34" charset="-120"/>
                        <a:ea typeface="微軟正黑體" pitchFamily="34" charset="-120"/>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a:solidFill>
                            <a:schemeClr val="tx1"/>
                          </a:solidFill>
                          <a:latin typeface="微軟正黑體" pitchFamily="34" charset="-120"/>
                          <a:ea typeface="微軟正黑體" pitchFamily="34" charset="-120"/>
                        </a:rPr>
                        <a:t>駐衛警</a:t>
                      </a:r>
                      <a:r>
                        <a:rPr lang="en-US" altLang="zh-TW" dirty="0">
                          <a:solidFill>
                            <a:schemeClr val="tx1"/>
                          </a:solidFill>
                          <a:latin typeface="微軟正黑體" pitchFamily="34" charset="-120"/>
                          <a:ea typeface="微軟正黑體" pitchFamily="34" charset="-120"/>
                        </a:rPr>
                        <a:t>2</a:t>
                      </a:r>
                      <a:r>
                        <a:rPr lang="zh-TW" altLang="en-US" dirty="0">
                          <a:solidFill>
                            <a:schemeClr val="tx1"/>
                          </a:solidFill>
                          <a:latin typeface="微軟正黑體" pitchFamily="34" charset="-120"/>
                          <a:ea typeface="微軟正黑體" pitchFamily="34" charset="-120"/>
                        </a:rPr>
                        <a:t>人、技工</a:t>
                      </a:r>
                      <a:r>
                        <a:rPr lang="en-US" altLang="zh-TW" dirty="0">
                          <a:solidFill>
                            <a:schemeClr val="tx1"/>
                          </a:solidFill>
                          <a:latin typeface="微軟正黑體" pitchFamily="34" charset="-120"/>
                          <a:ea typeface="微軟正黑體" pitchFamily="34" charset="-120"/>
                        </a:rPr>
                        <a:t>0</a:t>
                      </a:r>
                      <a:r>
                        <a:rPr lang="zh-TW" altLang="en-US" dirty="0">
                          <a:solidFill>
                            <a:schemeClr val="tx1"/>
                          </a:solidFill>
                          <a:latin typeface="微軟正黑體" pitchFamily="34" charset="-120"/>
                          <a:ea typeface="微軟正黑體" pitchFamily="34" charset="-120"/>
                        </a:rPr>
                        <a:t>人、工友</a:t>
                      </a:r>
                      <a:r>
                        <a:rPr lang="en-US" altLang="zh-TW" dirty="0">
                          <a:solidFill>
                            <a:schemeClr val="tx1"/>
                          </a:solidFill>
                          <a:latin typeface="微軟正黑體" pitchFamily="34" charset="-120"/>
                          <a:ea typeface="微軟正黑體" pitchFamily="34" charset="-120"/>
                        </a:rPr>
                        <a:t>4</a:t>
                      </a:r>
                      <a:r>
                        <a:rPr lang="zh-TW" altLang="en-US" dirty="0">
                          <a:solidFill>
                            <a:schemeClr val="tx1"/>
                          </a:solidFill>
                          <a:latin typeface="微軟正黑體" pitchFamily="34" charset="-120"/>
                          <a:ea typeface="微軟正黑體" pitchFamily="34" charset="-120"/>
                        </a:rPr>
                        <a:t>人、駕駛</a:t>
                      </a:r>
                      <a:r>
                        <a:rPr lang="en-US" altLang="zh-TW" dirty="0">
                          <a:solidFill>
                            <a:schemeClr val="tx1"/>
                          </a:solidFill>
                          <a:latin typeface="微軟正黑體" pitchFamily="34" charset="-120"/>
                          <a:ea typeface="微軟正黑體" pitchFamily="34" charset="-120"/>
                        </a:rPr>
                        <a:t>2</a:t>
                      </a:r>
                      <a:r>
                        <a:rPr lang="zh-TW" altLang="en-US" dirty="0">
                          <a:solidFill>
                            <a:schemeClr val="tx1"/>
                          </a:solidFill>
                          <a:latin typeface="微軟正黑體" pitchFamily="34" charset="-120"/>
                          <a:ea typeface="微軟正黑體" pitchFamily="34" charset="-120"/>
                        </a:rPr>
                        <a:t>人</a:t>
                      </a:r>
                    </a:p>
                    <a:p>
                      <a:pPr algn="ctr"/>
                      <a:endParaRPr lang="zh-TW" altLang="en-US" dirty="0">
                        <a:latin typeface="微軟正黑體" pitchFamily="34" charset="-120"/>
                        <a:ea typeface="微軟正黑體" pitchFamily="34" charset="-120"/>
                      </a:endParaRPr>
                    </a:p>
                  </a:txBody>
                  <a:tcPr anchor="ctr"/>
                </a:tc>
                <a:extLst>
                  <a:ext uri="{0D108BD9-81ED-4DB2-BD59-A6C34878D82A}">
                    <a16:rowId xmlns:a16="http://schemas.microsoft.com/office/drawing/2014/main" val="10004"/>
                  </a:ext>
                </a:extLst>
              </a:tr>
            </a:tbl>
          </a:graphicData>
        </a:graphic>
      </p:graphicFrame>
      <p:sp>
        <p:nvSpPr>
          <p:cNvPr id="3" name="文字方塊 2"/>
          <p:cNvSpPr txBox="1"/>
          <p:nvPr/>
        </p:nvSpPr>
        <p:spPr>
          <a:xfrm>
            <a:off x="7524328" y="6488668"/>
            <a:ext cx="1601278" cy="276999"/>
          </a:xfrm>
          <a:prstGeom prst="rect">
            <a:avLst/>
          </a:prstGeom>
          <a:noFill/>
        </p:spPr>
        <p:txBody>
          <a:bodyPr wrap="square" rtlCol="0">
            <a:spAutoFit/>
          </a:bodyPr>
          <a:lstStyle/>
          <a:p>
            <a:r>
              <a:rPr lang="en-US" altLang="zh-TW" sz="1200" dirty="0">
                <a:latin typeface="標楷體" panose="03000509000000000000" pitchFamily="65" charset="-120"/>
                <a:ea typeface="標楷體" panose="03000509000000000000" pitchFamily="65" charset="-120"/>
              </a:rPr>
              <a:t>114.02.01</a:t>
            </a:r>
            <a:r>
              <a:rPr lang="zh-TW" altLang="en-US" sz="1200" dirty="0">
                <a:latin typeface="標楷體" panose="03000509000000000000" pitchFamily="65" charset="-120"/>
                <a:ea typeface="標楷體" panose="03000509000000000000" pitchFamily="65" charset="-120"/>
              </a:rPr>
              <a:t>基準日</a:t>
            </a:r>
          </a:p>
        </p:txBody>
      </p:sp>
    </p:spTree>
    <p:extLst>
      <p:ext uri="{BB962C8B-B14F-4D97-AF65-F5344CB8AC3E}">
        <p14:creationId xmlns:p14="http://schemas.microsoft.com/office/powerpoint/2010/main" val="3247738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教師人力現況</a:t>
            </a:r>
          </a:p>
        </p:txBody>
      </p:sp>
      <p:sp>
        <p:nvSpPr>
          <p:cNvPr id="3" name="內容版面配置區 2"/>
          <p:cNvSpPr>
            <a:spLocks noGrp="1"/>
          </p:cNvSpPr>
          <p:nvPr>
            <p:ph idx="1"/>
          </p:nvPr>
        </p:nvSpPr>
        <p:spPr/>
        <p:txBody>
          <a:bodyPr>
            <a:normAutofit/>
          </a:bodyPr>
          <a:lstStyle/>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2000" dirty="0">
              <a:latin typeface="標楷體" pitchFamily="65" charset="-120"/>
              <a:ea typeface="標楷體" pitchFamily="65" charset="-120"/>
            </a:endParaRPr>
          </a:p>
          <a:p>
            <a:pPr marL="0" indent="0" algn="ctr">
              <a:buNone/>
            </a:pPr>
            <a:endParaRPr lang="en-US" altLang="zh-TW" sz="2000" dirty="0">
              <a:latin typeface="標楷體" pitchFamily="65" charset="-120"/>
              <a:ea typeface="標楷體" pitchFamily="65" charset="-120"/>
            </a:endParaRPr>
          </a:p>
          <a:p>
            <a:pPr marL="0" indent="0">
              <a:buNone/>
            </a:pPr>
            <a:r>
              <a:rPr lang="zh-TW" altLang="en-US" sz="2000" dirty="0">
                <a:solidFill>
                  <a:srgbClr val="FF0000"/>
                </a:solidFill>
                <a:latin typeface="+mj-ea"/>
                <a:ea typeface="+mj-ea"/>
              </a:rPr>
              <a:t>   </a:t>
            </a:r>
            <a:r>
              <a:rPr lang="zh-TW" altLang="en-US" sz="2800" dirty="0">
                <a:solidFill>
                  <a:srgbClr val="FF0000"/>
                </a:solidFill>
                <a:latin typeface="+mj-ea"/>
                <a:ea typeface="+mj-ea"/>
              </a:rPr>
              <a:t>專案教師比例</a:t>
            </a:r>
            <a:r>
              <a:rPr lang="en-US" altLang="zh-TW" sz="2800" dirty="0">
                <a:solidFill>
                  <a:srgbClr val="FF0000"/>
                </a:solidFill>
                <a:latin typeface="+mj-ea"/>
                <a:ea typeface="+mj-ea"/>
              </a:rPr>
              <a:t>22</a:t>
            </a:r>
            <a:r>
              <a:rPr lang="zh-TW" altLang="zh-TW" sz="2800" dirty="0">
                <a:solidFill>
                  <a:srgbClr val="FF0000"/>
                </a:solidFill>
                <a:latin typeface="+mj-ea"/>
                <a:ea typeface="+mj-ea"/>
              </a:rPr>
              <a:t>％</a:t>
            </a:r>
            <a:r>
              <a:rPr lang="zh-TW" altLang="en-US" sz="2800" dirty="0">
                <a:solidFill>
                  <a:srgbClr val="FF0000"/>
                </a:solidFill>
                <a:latin typeface="+mj-ea"/>
                <a:ea typeface="+mj-ea"/>
              </a:rPr>
              <a:t>偏高</a:t>
            </a:r>
            <a:endParaRPr lang="en-US" altLang="zh-TW" sz="2800" dirty="0">
              <a:solidFill>
                <a:srgbClr val="FF0000"/>
              </a:solidFill>
              <a:latin typeface="+mj-ea"/>
              <a:ea typeface="+mj-ea"/>
            </a:endParaRPr>
          </a:p>
        </p:txBody>
      </p:sp>
      <p:graphicFrame>
        <p:nvGraphicFramePr>
          <p:cNvPr id="4" name="表格 3"/>
          <p:cNvGraphicFramePr>
            <a:graphicFrameLocks noGrp="1"/>
          </p:cNvGraphicFramePr>
          <p:nvPr>
            <p:extLst>
              <p:ext uri="{D42A27DB-BD31-4B8C-83A1-F6EECF244321}">
                <p14:modId xmlns:p14="http://schemas.microsoft.com/office/powerpoint/2010/main" val="879333681"/>
              </p:ext>
            </p:extLst>
          </p:nvPr>
        </p:nvGraphicFramePr>
        <p:xfrm>
          <a:off x="755576" y="1916832"/>
          <a:ext cx="7848871" cy="3528393"/>
        </p:xfrm>
        <a:graphic>
          <a:graphicData uri="http://schemas.openxmlformats.org/drawingml/2006/table">
            <a:tbl>
              <a:tblPr firstRow="1" firstCol="1" bandRow="1">
                <a:tableStyleId>{5C22544A-7EE6-4342-B048-85BDC9FD1C3A}</a:tableStyleId>
              </a:tblPr>
              <a:tblGrid>
                <a:gridCol w="1121132">
                  <a:extLst>
                    <a:ext uri="{9D8B030D-6E8A-4147-A177-3AD203B41FA5}">
                      <a16:colId xmlns:a16="http://schemas.microsoft.com/office/drawing/2014/main" val="2935753669"/>
                    </a:ext>
                  </a:extLst>
                </a:gridCol>
                <a:gridCol w="1121132">
                  <a:extLst>
                    <a:ext uri="{9D8B030D-6E8A-4147-A177-3AD203B41FA5}">
                      <a16:colId xmlns:a16="http://schemas.microsoft.com/office/drawing/2014/main" val="3354904182"/>
                    </a:ext>
                  </a:extLst>
                </a:gridCol>
                <a:gridCol w="1121132">
                  <a:extLst>
                    <a:ext uri="{9D8B030D-6E8A-4147-A177-3AD203B41FA5}">
                      <a16:colId xmlns:a16="http://schemas.microsoft.com/office/drawing/2014/main" val="3518330373"/>
                    </a:ext>
                  </a:extLst>
                </a:gridCol>
                <a:gridCol w="1121132">
                  <a:extLst>
                    <a:ext uri="{9D8B030D-6E8A-4147-A177-3AD203B41FA5}">
                      <a16:colId xmlns:a16="http://schemas.microsoft.com/office/drawing/2014/main" val="728497237"/>
                    </a:ext>
                  </a:extLst>
                </a:gridCol>
                <a:gridCol w="1121132">
                  <a:extLst>
                    <a:ext uri="{9D8B030D-6E8A-4147-A177-3AD203B41FA5}">
                      <a16:colId xmlns:a16="http://schemas.microsoft.com/office/drawing/2014/main" val="3203182469"/>
                    </a:ext>
                  </a:extLst>
                </a:gridCol>
                <a:gridCol w="1121132">
                  <a:extLst>
                    <a:ext uri="{9D8B030D-6E8A-4147-A177-3AD203B41FA5}">
                      <a16:colId xmlns:a16="http://schemas.microsoft.com/office/drawing/2014/main" val="1687385074"/>
                    </a:ext>
                  </a:extLst>
                </a:gridCol>
                <a:gridCol w="1122079">
                  <a:extLst>
                    <a:ext uri="{9D8B030D-6E8A-4147-A177-3AD203B41FA5}">
                      <a16:colId xmlns:a16="http://schemas.microsoft.com/office/drawing/2014/main" val="1940137935"/>
                    </a:ext>
                  </a:extLst>
                </a:gridCol>
              </a:tblGrid>
              <a:tr h="1176131">
                <a:tc>
                  <a:txBody>
                    <a:bodyPr/>
                    <a:lstStyle/>
                    <a:p>
                      <a:pPr algn="ctr">
                        <a:spcAft>
                          <a:spcPts val="0"/>
                        </a:spcAft>
                      </a:pPr>
                      <a:r>
                        <a:rPr lang="en-US" sz="2400" kern="100" dirty="0">
                          <a:effectLst/>
                        </a:rPr>
                        <a:t> </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dirty="0">
                          <a:effectLst/>
                        </a:rPr>
                        <a:t>教授</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dirty="0">
                          <a:effectLst/>
                        </a:rPr>
                        <a:t>副教授</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dirty="0">
                          <a:effectLst/>
                        </a:rPr>
                        <a:t>助理</a:t>
                      </a:r>
                      <a:endParaRPr lang="en-US" altLang="zh-TW" sz="2400" kern="100" dirty="0">
                        <a:effectLst/>
                      </a:endParaRPr>
                    </a:p>
                    <a:p>
                      <a:pPr algn="ctr">
                        <a:spcAft>
                          <a:spcPts val="0"/>
                        </a:spcAft>
                      </a:pPr>
                      <a:r>
                        <a:rPr lang="zh-TW" sz="2400" kern="100" dirty="0">
                          <a:effectLst/>
                        </a:rPr>
                        <a:t>教授</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a:effectLst/>
                        </a:rPr>
                        <a:t>講師</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a:effectLst/>
                        </a:rPr>
                        <a:t>合計</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zh-TW" sz="2400" kern="100">
                          <a:effectLst/>
                        </a:rPr>
                        <a:t>比例</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1086416766"/>
                  </a:ext>
                </a:extLst>
              </a:tr>
              <a:tr h="1176131">
                <a:tc>
                  <a:txBody>
                    <a:bodyPr/>
                    <a:lstStyle/>
                    <a:p>
                      <a:pPr algn="ctr">
                        <a:spcAft>
                          <a:spcPts val="0"/>
                        </a:spcAft>
                      </a:pPr>
                      <a:r>
                        <a:rPr lang="zh-TW" sz="2400" kern="100">
                          <a:effectLst/>
                        </a:rPr>
                        <a:t>專任</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41</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33</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2</a:t>
                      </a:r>
                      <a:r>
                        <a:rPr lang="en-US" altLang="zh-TW" sz="2400" kern="100" dirty="0">
                          <a:effectLst/>
                        </a:rPr>
                        <a:t>7</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1</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10</a:t>
                      </a:r>
                      <a:r>
                        <a:rPr lang="en-US" altLang="zh-TW" sz="2400" kern="100" dirty="0">
                          <a:effectLst/>
                        </a:rPr>
                        <a:t>2</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altLang="zh-TW" sz="2400" kern="100" dirty="0">
                          <a:effectLst/>
                        </a:rPr>
                        <a:t>78</a:t>
                      </a:r>
                      <a:r>
                        <a:rPr lang="zh-TW" sz="2400" kern="100" dirty="0">
                          <a:effectLst/>
                        </a:rPr>
                        <a:t>％</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3447691929"/>
                  </a:ext>
                </a:extLst>
              </a:tr>
              <a:tr h="1176131">
                <a:tc>
                  <a:txBody>
                    <a:bodyPr/>
                    <a:lstStyle/>
                    <a:p>
                      <a:pPr algn="ctr">
                        <a:spcAft>
                          <a:spcPts val="0"/>
                        </a:spcAft>
                      </a:pPr>
                      <a:r>
                        <a:rPr lang="zh-TW" sz="2400" kern="100">
                          <a:effectLst/>
                        </a:rPr>
                        <a:t>專案</a:t>
                      </a:r>
                      <a:endParaRPr lang="zh-TW" sz="2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altLang="zh-TW" sz="2400" kern="100" dirty="0">
                          <a:effectLst/>
                          <a:latin typeface="+mn-lt"/>
                          <a:ea typeface="+mn-ea"/>
                          <a:cs typeface="+mn-cs"/>
                        </a:rPr>
                        <a:t>1</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altLang="zh-TW" sz="2400" kern="100" dirty="0">
                          <a:effectLst/>
                          <a:latin typeface="+mn-lt"/>
                          <a:ea typeface="+mn-ea"/>
                          <a:cs typeface="+mn-cs"/>
                        </a:rPr>
                        <a:t>6</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1</a:t>
                      </a:r>
                      <a:r>
                        <a:rPr lang="en-US" altLang="zh-TW" sz="2400" kern="100" dirty="0">
                          <a:effectLst/>
                        </a:rPr>
                        <a:t>5</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2400" kern="100" dirty="0">
                          <a:effectLst/>
                        </a:rPr>
                        <a:t>7</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altLang="zh-TW" sz="2400" kern="100" dirty="0">
                          <a:effectLst/>
                          <a:latin typeface="+mn-lt"/>
                          <a:ea typeface="+mn-ea"/>
                          <a:cs typeface="+mn-cs"/>
                        </a:rPr>
                        <a:t>29</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altLang="zh-TW" sz="2400" kern="100" dirty="0">
                          <a:effectLst/>
                        </a:rPr>
                        <a:t>22</a:t>
                      </a:r>
                      <a:r>
                        <a:rPr lang="zh-TW" sz="2400" kern="100" dirty="0">
                          <a:effectLst/>
                        </a:rPr>
                        <a:t>％</a:t>
                      </a:r>
                      <a:endParaRPr lang="zh-TW" sz="2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extLst>
                  <a:ext uri="{0D108BD9-81ED-4DB2-BD59-A6C34878D82A}">
                    <a16:rowId xmlns:a16="http://schemas.microsoft.com/office/drawing/2014/main" val="2086523741"/>
                  </a:ext>
                </a:extLst>
              </a:tr>
            </a:tbl>
          </a:graphicData>
        </a:graphic>
      </p:graphicFrame>
    </p:spTree>
    <p:extLst>
      <p:ext uri="{BB962C8B-B14F-4D97-AF65-F5344CB8AC3E}">
        <p14:creationId xmlns:p14="http://schemas.microsoft.com/office/powerpoint/2010/main" val="1304432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0" indent="0" algn="ctr">
              <a:buNone/>
            </a:pPr>
            <a:endParaRPr lang="en-US" altLang="zh-TW" sz="4400" dirty="0">
              <a:latin typeface="標楷體" pitchFamily="65" charset="-120"/>
              <a:ea typeface="標楷體" pitchFamily="65" charset="-120"/>
            </a:endParaRPr>
          </a:p>
          <a:p>
            <a:pPr marL="0" indent="0" algn="ctr">
              <a:buNone/>
            </a:pPr>
            <a:endParaRPr lang="en-US" altLang="zh-TW" sz="4400" dirty="0">
              <a:latin typeface="標楷體" pitchFamily="65" charset="-120"/>
              <a:ea typeface="標楷體" pitchFamily="65" charset="-120"/>
            </a:endParaRPr>
          </a:p>
          <a:p>
            <a:pPr marL="0" indent="0" algn="ctr">
              <a:buNone/>
            </a:pPr>
            <a:r>
              <a:rPr lang="zh-TW" altLang="en-US" sz="4400" dirty="0">
                <a:latin typeface="微軟正黑體" pitchFamily="34" charset="-120"/>
                <a:ea typeface="微軟正黑體" pitchFamily="34" charset="-120"/>
              </a:rPr>
              <a:t>貳、教師重要權利義務</a:t>
            </a:r>
          </a:p>
        </p:txBody>
      </p:sp>
    </p:spTree>
    <p:extLst>
      <p:ext uri="{BB962C8B-B14F-4D97-AF65-F5344CB8AC3E}">
        <p14:creationId xmlns:p14="http://schemas.microsoft.com/office/powerpoint/2010/main" val="1445922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itchFamily="65" charset="-120"/>
                <a:ea typeface="標楷體" pitchFamily="65" charset="-120"/>
              </a:rPr>
              <a:t>  </a:t>
            </a:r>
            <a:r>
              <a:rPr lang="zh-TW" altLang="en-US" dirty="0">
                <a:latin typeface="微軟正黑體" pitchFamily="34" charset="-120"/>
                <a:ea typeface="微軟正黑體" pitchFamily="34" charset="-120"/>
              </a:rPr>
              <a:t>教師相關權利義務</a:t>
            </a:r>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2307026774"/>
              </p:ext>
            </p:extLst>
          </p:nvPr>
        </p:nvGraphicFramePr>
        <p:xfrm>
          <a:off x="128192" y="2111087"/>
          <a:ext cx="8836296" cy="3622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內容版面配置區 2"/>
          <p:cNvSpPr txBox="1">
            <a:spLocks/>
          </p:cNvSpPr>
          <p:nvPr/>
        </p:nvSpPr>
        <p:spPr>
          <a:xfrm>
            <a:off x="611560" y="2332037"/>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zh-TW" altLang="en-US" sz="2800" dirty="0">
                <a:latin typeface="微軟正黑體" pitchFamily="34" charset="-120"/>
                <a:ea typeface="微軟正黑體" pitchFamily="34" charset="-120"/>
              </a:rPr>
              <a:t>教師權利義務基本法令</a:t>
            </a:r>
          </a:p>
        </p:txBody>
      </p:sp>
    </p:spTree>
    <p:extLst>
      <p:ext uri="{BB962C8B-B14F-4D97-AF65-F5344CB8AC3E}">
        <p14:creationId xmlns:p14="http://schemas.microsoft.com/office/powerpoint/2010/main" val="1304432608"/>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3068</TotalTime>
  <Words>5028</Words>
  <Application>Microsoft Office PowerPoint</Application>
  <PresentationFormat>如螢幕大小 (4:3)</PresentationFormat>
  <Paragraphs>477</Paragraphs>
  <Slides>40</Slides>
  <Notes>14</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40</vt:i4>
      </vt:variant>
    </vt:vector>
  </HeadingPairs>
  <TitlesOfParts>
    <vt:vector size="51" baseType="lpstr">
      <vt:lpstr>華康楷書體W5</vt:lpstr>
      <vt:lpstr>華康談楷體W5</vt:lpstr>
      <vt:lpstr>華康魏碑體</vt:lpstr>
      <vt:lpstr>微軟正黑體</vt:lpstr>
      <vt:lpstr>新細明體</vt:lpstr>
      <vt:lpstr>標楷體</vt:lpstr>
      <vt:lpstr>Arial</vt:lpstr>
      <vt:lpstr>Calibri</vt:lpstr>
      <vt:lpstr>Times New Roman</vt:lpstr>
      <vt:lpstr>Wingdings</vt:lpstr>
      <vt:lpstr>Office 佈景主題</vt:lpstr>
      <vt:lpstr>國立澎湖科技大學</vt:lpstr>
      <vt:lpstr>簡報大綱</vt:lpstr>
      <vt:lpstr>PowerPoint 簡報</vt:lpstr>
      <vt:lpstr>行政組織架構</vt:lpstr>
      <vt:lpstr>學術組織架構</vt:lpstr>
      <vt:lpstr>教職員工組成</vt:lpstr>
      <vt:lpstr>教師人力現況</vt:lpstr>
      <vt:lpstr>PowerPoint 簡報</vt:lpstr>
      <vt:lpstr>  教師相關權利義務</vt:lpstr>
      <vt:lpstr>教師法第31條</vt:lpstr>
      <vt:lpstr>教師法第32條</vt:lpstr>
      <vt:lpstr>  教育人員任用條例第31條</vt:lpstr>
      <vt:lpstr>師生倫理性平事件注意事項</vt:lpstr>
      <vt:lpstr> 教師法解聘停聘不續聘規定(一) </vt:lpstr>
      <vt:lpstr>  教師法解聘停聘不續聘規定(二) </vt:lpstr>
      <vt:lpstr>PowerPoint 簡報</vt:lpstr>
      <vt:lpstr>教師資遣規定(專任教師)</vt:lpstr>
      <vt:lpstr>專任教師注意事項</vt:lpstr>
      <vt:lpstr>教師義務的內涵（一）</vt:lpstr>
      <vt:lpstr>教師義務的內涵（二）</vt:lpstr>
      <vt:lpstr>專案教師聘任</vt:lpstr>
      <vt:lpstr>PowerPoint 簡報</vt:lpstr>
      <vt:lpstr>  其他相關權益-敘薪</vt:lpstr>
      <vt:lpstr>   其他相關權益-年資加薪</vt:lpstr>
      <vt:lpstr>   其他相關權益-教師差假(1)</vt:lpstr>
      <vt:lpstr>   其他相關權益-教師差假(2)</vt:lpstr>
      <vt:lpstr>   其他相關權益-差假(3)</vt:lpstr>
      <vt:lpstr>本校校務基金進用教學人員實施要點（一）</vt:lpstr>
      <vt:lpstr>本校校務基金進用教學人員實施要點（二）</vt:lpstr>
      <vt:lpstr>本校校務基金進用教學人員聘用契約書</vt:lpstr>
      <vt:lpstr>專案教師聘期</vt:lpstr>
      <vt:lpstr>專案教師考核等次</vt:lpstr>
      <vt:lpstr>專案教師考核項目</vt:lpstr>
      <vt:lpstr>專案教師權益之救濟</vt:lpstr>
      <vt:lpstr>教師文憑送審(請證)作業</vt:lpstr>
      <vt:lpstr>專科以上學術倫理案件處理原則       違反學術倫理之行為類型（一）</vt:lpstr>
      <vt:lpstr>      違反學術倫理之行為類型 （二）</vt:lpstr>
      <vt:lpstr>PowerPoint 簡報</vt:lpstr>
      <vt:lpstr>     人事室成員及業務職掌</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國立屏東大學申請教育部 授權自行審查教師資格訪視簡報</dc:title>
  <dc:creator>user</dc:creator>
  <cp:lastModifiedBy>顏宗信</cp:lastModifiedBy>
  <cp:revision>369</cp:revision>
  <cp:lastPrinted>2025-01-10T01:12:49Z</cp:lastPrinted>
  <dcterms:created xsi:type="dcterms:W3CDTF">2017-10-17T03:15:56Z</dcterms:created>
  <dcterms:modified xsi:type="dcterms:W3CDTF">2025-08-05T03:12:23Z</dcterms:modified>
</cp:coreProperties>
</file>