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60" r:id="rId3"/>
    <p:sldId id="257" r:id="rId4"/>
    <p:sldId id="258" r:id="rId5"/>
    <p:sldId id="302" r:id="rId6"/>
    <p:sldId id="297" r:id="rId7"/>
    <p:sldId id="298" r:id="rId8"/>
    <p:sldId id="299" r:id="rId9"/>
    <p:sldId id="300" r:id="rId10"/>
    <p:sldId id="275" r:id="rId11"/>
    <p:sldId id="303" r:id="rId12"/>
    <p:sldId id="304" r:id="rId13"/>
    <p:sldId id="279" r:id="rId14"/>
    <p:sldId id="282" r:id="rId15"/>
    <p:sldId id="283" r:id="rId16"/>
  </p:sldIdLst>
  <p:sldSz cx="9906000" cy="6858000" type="A4"/>
  <p:notesSz cx="6797675" cy="9928225"/>
  <p:defaultTextStyle>
    <a:defPPr>
      <a:defRPr lang="zh-TW"/>
    </a:defPPr>
    <a:lvl1pPr algn="l" rtl="0" fontAlgn="base">
      <a:spcBef>
        <a:spcPct val="0"/>
      </a:spcBef>
      <a:spcAft>
        <a:spcPct val="0"/>
      </a:spcAft>
      <a:defRPr kumimoji="1" kern="1200">
        <a:solidFill>
          <a:schemeClr val="tx1"/>
        </a:solidFill>
        <a:latin typeface="Calibri" pitchFamily="34" charset="0"/>
        <a:ea typeface="新細明體" charset="-120"/>
        <a:cs typeface="+mn-cs"/>
      </a:defRPr>
    </a:lvl1pPr>
    <a:lvl2pPr marL="457200" algn="l" rtl="0" fontAlgn="base">
      <a:spcBef>
        <a:spcPct val="0"/>
      </a:spcBef>
      <a:spcAft>
        <a:spcPct val="0"/>
      </a:spcAft>
      <a:defRPr kumimoji="1" kern="1200">
        <a:solidFill>
          <a:schemeClr val="tx1"/>
        </a:solidFill>
        <a:latin typeface="Calibri" pitchFamily="34" charset="0"/>
        <a:ea typeface="新細明體" charset="-120"/>
        <a:cs typeface="+mn-cs"/>
      </a:defRPr>
    </a:lvl2pPr>
    <a:lvl3pPr marL="914400" algn="l" rtl="0" fontAlgn="base">
      <a:spcBef>
        <a:spcPct val="0"/>
      </a:spcBef>
      <a:spcAft>
        <a:spcPct val="0"/>
      </a:spcAft>
      <a:defRPr kumimoji="1" kern="1200">
        <a:solidFill>
          <a:schemeClr val="tx1"/>
        </a:solidFill>
        <a:latin typeface="Calibri" pitchFamily="34" charset="0"/>
        <a:ea typeface="新細明體" charset="-120"/>
        <a:cs typeface="+mn-cs"/>
      </a:defRPr>
    </a:lvl3pPr>
    <a:lvl4pPr marL="1371600" algn="l" rtl="0" fontAlgn="base">
      <a:spcBef>
        <a:spcPct val="0"/>
      </a:spcBef>
      <a:spcAft>
        <a:spcPct val="0"/>
      </a:spcAft>
      <a:defRPr kumimoji="1" kern="1200">
        <a:solidFill>
          <a:schemeClr val="tx1"/>
        </a:solidFill>
        <a:latin typeface="Calibri" pitchFamily="34" charset="0"/>
        <a:ea typeface="新細明體" charset="-120"/>
        <a:cs typeface="+mn-cs"/>
      </a:defRPr>
    </a:lvl4pPr>
    <a:lvl5pPr marL="1828800" algn="l" rtl="0" fontAlgn="base">
      <a:spcBef>
        <a:spcPct val="0"/>
      </a:spcBef>
      <a:spcAft>
        <a:spcPct val="0"/>
      </a:spcAft>
      <a:defRPr kumimoji="1" kern="1200">
        <a:solidFill>
          <a:schemeClr val="tx1"/>
        </a:solidFill>
        <a:latin typeface="Calibri" pitchFamily="34" charset="0"/>
        <a:ea typeface="新細明體" charset="-120"/>
        <a:cs typeface="+mn-cs"/>
      </a:defRPr>
    </a:lvl5pPr>
    <a:lvl6pPr marL="2286000" algn="l" defTabSz="914400" rtl="0" eaLnBrk="1" latinLnBrk="0" hangingPunct="1">
      <a:defRPr kumimoji="1" kern="1200">
        <a:solidFill>
          <a:schemeClr val="tx1"/>
        </a:solidFill>
        <a:latin typeface="Calibri" pitchFamily="34" charset="0"/>
        <a:ea typeface="新細明體" charset="-120"/>
        <a:cs typeface="+mn-cs"/>
      </a:defRPr>
    </a:lvl6pPr>
    <a:lvl7pPr marL="2743200" algn="l" defTabSz="914400" rtl="0" eaLnBrk="1" latinLnBrk="0" hangingPunct="1">
      <a:defRPr kumimoji="1" kern="1200">
        <a:solidFill>
          <a:schemeClr val="tx1"/>
        </a:solidFill>
        <a:latin typeface="Calibri" pitchFamily="34" charset="0"/>
        <a:ea typeface="新細明體" charset="-120"/>
        <a:cs typeface="+mn-cs"/>
      </a:defRPr>
    </a:lvl7pPr>
    <a:lvl8pPr marL="3200400" algn="l" defTabSz="914400" rtl="0" eaLnBrk="1" latinLnBrk="0" hangingPunct="1">
      <a:defRPr kumimoji="1" kern="1200">
        <a:solidFill>
          <a:schemeClr val="tx1"/>
        </a:solidFill>
        <a:latin typeface="Calibri" pitchFamily="34" charset="0"/>
        <a:ea typeface="新細明體" charset="-120"/>
        <a:cs typeface="+mn-cs"/>
      </a:defRPr>
    </a:lvl8pPr>
    <a:lvl9pPr marL="3657600" algn="l" defTabSz="914400" rtl="0" eaLnBrk="1" latinLnBrk="0" hangingPunct="1">
      <a:defRPr kumimoji="1" kern="1200">
        <a:solidFill>
          <a:schemeClr val="tx1"/>
        </a:solidFill>
        <a:latin typeface="Calibri" pitchFamily="34"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99"/>
    <a:srgbClr val="007635"/>
    <a:srgbClr val="005EA4"/>
    <a:srgbClr val="0081E2"/>
    <a:srgbClr val="800080"/>
    <a:srgbClr val="006600"/>
    <a:srgbClr val="FF0000"/>
    <a:srgbClr val="A50021"/>
    <a:srgbClr val="5A75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96391" autoAdjust="0"/>
  </p:normalViewPr>
  <p:slideViewPr>
    <p:cSldViewPr>
      <p:cViewPr varScale="1">
        <p:scale>
          <a:sx n="106" d="100"/>
          <a:sy n="106" d="100"/>
        </p:scale>
        <p:origin x="1446" y="-15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960" y="-102"/>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9" y="11"/>
            <a:ext cx="2946571" cy="496060"/>
          </a:xfrm>
          <a:prstGeom prst="rect">
            <a:avLst/>
          </a:prstGeom>
          <a:noFill/>
          <a:ln w="9525">
            <a:noFill/>
            <a:miter lim="800000"/>
            <a:headEnd/>
            <a:tailEnd/>
          </a:ln>
        </p:spPr>
        <p:txBody>
          <a:bodyPr vert="horz" wrap="square" lIns="91277" tIns="45638" rIns="91277" bIns="45638" numCol="1" anchor="t" anchorCtr="0" compatLnSpc="1">
            <a:prstTxWarp prst="textNoShape">
              <a:avLst/>
            </a:prstTxWarp>
          </a:bodyPr>
          <a:lstStyle>
            <a:lvl1pPr defTabSz="913288">
              <a:defRPr kumimoji="0" sz="1200"/>
            </a:lvl1pPr>
          </a:lstStyle>
          <a:p>
            <a:pPr>
              <a:defRPr/>
            </a:pPr>
            <a:endParaRPr lang="zh-TW" altLang="en-US"/>
          </a:p>
        </p:txBody>
      </p:sp>
      <p:sp>
        <p:nvSpPr>
          <p:cNvPr id="3" name="日期版面配置區 2"/>
          <p:cNvSpPr>
            <a:spLocks noGrp="1"/>
          </p:cNvSpPr>
          <p:nvPr>
            <p:ph type="dt" sz="quarter" idx="1"/>
          </p:nvPr>
        </p:nvSpPr>
        <p:spPr bwMode="auto">
          <a:xfrm>
            <a:off x="3850010" y="11"/>
            <a:ext cx="2946571" cy="496060"/>
          </a:xfrm>
          <a:prstGeom prst="rect">
            <a:avLst/>
          </a:prstGeom>
          <a:noFill/>
          <a:ln w="9525">
            <a:noFill/>
            <a:miter lim="800000"/>
            <a:headEnd/>
            <a:tailEnd/>
          </a:ln>
        </p:spPr>
        <p:txBody>
          <a:bodyPr vert="horz" wrap="square" lIns="91277" tIns="45638" rIns="91277" bIns="45638" numCol="1" anchor="t" anchorCtr="0" compatLnSpc="1">
            <a:prstTxWarp prst="textNoShape">
              <a:avLst/>
            </a:prstTxWarp>
          </a:bodyPr>
          <a:lstStyle>
            <a:lvl1pPr algn="r" defTabSz="913288">
              <a:defRPr kumimoji="0" sz="1200"/>
            </a:lvl1pPr>
          </a:lstStyle>
          <a:p>
            <a:pPr>
              <a:defRPr/>
            </a:pPr>
            <a:endParaRPr lang="en-US" altLang="zh-TW" dirty="0"/>
          </a:p>
        </p:txBody>
      </p:sp>
      <p:sp>
        <p:nvSpPr>
          <p:cNvPr id="4" name="頁尾版面配置區 3"/>
          <p:cNvSpPr>
            <a:spLocks noGrp="1"/>
          </p:cNvSpPr>
          <p:nvPr>
            <p:ph type="ftr" sz="quarter" idx="2"/>
          </p:nvPr>
        </p:nvSpPr>
        <p:spPr bwMode="auto">
          <a:xfrm>
            <a:off x="9" y="9429835"/>
            <a:ext cx="2946571" cy="496060"/>
          </a:xfrm>
          <a:prstGeom prst="rect">
            <a:avLst/>
          </a:prstGeom>
          <a:noFill/>
          <a:ln w="9525">
            <a:noFill/>
            <a:miter lim="800000"/>
            <a:headEnd/>
            <a:tailEnd/>
          </a:ln>
        </p:spPr>
        <p:txBody>
          <a:bodyPr vert="horz" wrap="square" lIns="91277" tIns="45638" rIns="91277" bIns="45638" numCol="1" anchor="b" anchorCtr="0" compatLnSpc="1">
            <a:prstTxWarp prst="textNoShape">
              <a:avLst/>
            </a:prstTxWarp>
          </a:bodyPr>
          <a:lstStyle>
            <a:lvl1pPr defTabSz="913288">
              <a:defRPr kumimoji="0" sz="1200"/>
            </a:lvl1pPr>
          </a:lstStyle>
          <a:p>
            <a:pPr>
              <a:defRPr/>
            </a:pPr>
            <a:endParaRPr lang="zh-TW" altLang="en-US"/>
          </a:p>
        </p:txBody>
      </p:sp>
      <p:sp>
        <p:nvSpPr>
          <p:cNvPr id="5" name="投影片編號版面配置區 4"/>
          <p:cNvSpPr>
            <a:spLocks noGrp="1"/>
          </p:cNvSpPr>
          <p:nvPr>
            <p:ph type="sldNum" sz="quarter" idx="3"/>
          </p:nvPr>
        </p:nvSpPr>
        <p:spPr bwMode="auto">
          <a:xfrm>
            <a:off x="3850010" y="9429835"/>
            <a:ext cx="2946571" cy="496060"/>
          </a:xfrm>
          <a:prstGeom prst="rect">
            <a:avLst/>
          </a:prstGeom>
          <a:noFill/>
          <a:ln w="9525">
            <a:noFill/>
            <a:miter lim="800000"/>
            <a:headEnd/>
            <a:tailEnd/>
          </a:ln>
        </p:spPr>
        <p:txBody>
          <a:bodyPr vert="horz" wrap="square" lIns="91277" tIns="45638" rIns="91277" bIns="45638" numCol="1" anchor="b" anchorCtr="0" compatLnSpc="1">
            <a:prstTxWarp prst="textNoShape">
              <a:avLst/>
            </a:prstTxWarp>
          </a:bodyPr>
          <a:lstStyle>
            <a:lvl1pPr algn="r" defTabSz="913288">
              <a:defRPr kumimoji="0" sz="1200"/>
            </a:lvl1pPr>
          </a:lstStyle>
          <a:p>
            <a:pPr>
              <a:defRPr/>
            </a:pPr>
            <a:fld id="{617EF9AE-FFAC-4A49-B39B-3C969DCC237B}" type="slidenum">
              <a:rPr lang="zh-TW" altLang="en-US"/>
              <a:pPr>
                <a:defRPr/>
              </a:pPr>
              <a:t>‹#›</a:t>
            </a:fld>
            <a:endParaRPr lang="en-US" altLang="zh-TW"/>
          </a:p>
        </p:txBody>
      </p:sp>
    </p:spTree>
    <p:extLst>
      <p:ext uri="{BB962C8B-B14F-4D97-AF65-F5344CB8AC3E}">
        <p14:creationId xmlns:p14="http://schemas.microsoft.com/office/powerpoint/2010/main" val="8129053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9" y="11"/>
            <a:ext cx="2946571" cy="496060"/>
          </a:xfrm>
          <a:prstGeom prst="rect">
            <a:avLst/>
          </a:prstGeom>
          <a:noFill/>
          <a:ln w="9525">
            <a:noFill/>
            <a:miter lim="800000"/>
            <a:headEnd/>
            <a:tailEnd/>
          </a:ln>
        </p:spPr>
        <p:txBody>
          <a:bodyPr vert="horz" wrap="square" lIns="91277" tIns="45638" rIns="91277" bIns="45638" numCol="1" anchor="t" anchorCtr="0" compatLnSpc="1">
            <a:prstTxWarp prst="textNoShape">
              <a:avLst/>
            </a:prstTxWarp>
          </a:bodyPr>
          <a:lstStyle>
            <a:lvl1pPr defTabSz="913288">
              <a:defRPr kumimoji="0" sz="1200"/>
            </a:lvl1pPr>
          </a:lstStyle>
          <a:p>
            <a:pPr>
              <a:defRPr/>
            </a:pPr>
            <a:endParaRPr lang="zh-TW" altLang="en-US"/>
          </a:p>
        </p:txBody>
      </p:sp>
      <p:sp>
        <p:nvSpPr>
          <p:cNvPr id="3" name="日期版面配置區 2"/>
          <p:cNvSpPr>
            <a:spLocks noGrp="1"/>
          </p:cNvSpPr>
          <p:nvPr>
            <p:ph type="dt" idx="1"/>
          </p:nvPr>
        </p:nvSpPr>
        <p:spPr bwMode="auto">
          <a:xfrm>
            <a:off x="3850010" y="11"/>
            <a:ext cx="2946571" cy="496060"/>
          </a:xfrm>
          <a:prstGeom prst="rect">
            <a:avLst/>
          </a:prstGeom>
          <a:noFill/>
          <a:ln w="9525">
            <a:noFill/>
            <a:miter lim="800000"/>
            <a:headEnd/>
            <a:tailEnd/>
          </a:ln>
        </p:spPr>
        <p:txBody>
          <a:bodyPr vert="horz" wrap="square" lIns="91277" tIns="45638" rIns="91277" bIns="45638" numCol="1" anchor="t" anchorCtr="0" compatLnSpc="1">
            <a:prstTxWarp prst="textNoShape">
              <a:avLst/>
            </a:prstTxWarp>
          </a:bodyPr>
          <a:lstStyle>
            <a:lvl1pPr algn="r" defTabSz="913288">
              <a:defRPr kumimoji="0" sz="1200"/>
            </a:lvl1pPr>
          </a:lstStyle>
          <a:p>
            <a:pPr>
              <a:defRPr/>
            </a:pPr>
            <a:r>
              <a:rPr lang="en-US" altLang="zh-TW"/>
              <a:t>2017/9/16</a:t>
            </a:r>
          </a:p>
        </p:txBody>
      </p:sp>
      <p:sp>
        <p:nvSpPr>
          <p:cNvPr id="4" name="投影片圖像版面配置區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968" tIns="45985" rIns="91968" bIns="45985" rtlCol="0" anchor="ctr"/>
          <a:lstStyle/>
          <a:p>
            <a:pPr lvl="0"/>
            <a:endParaRPr lang="zh-TW" altLang="en-US" noProof="0"/>
          </a:p>
        </p:txBody>
      </p:sp>
      <p:sp>
        <p:nvSpPr>
          <p:cNvPr id="5" name="備忘稿版面配置區 4"/>
          <p:cNvSpPr>
            <a:spLocks noGrp="1"/>
          </p:cNvSpPr>
          <p:nvPr>
            <p:ph type="body" sz="quarter" idx="3"/>
          </p:nvPr>
        </p:nvSpPr>
        <p:spPr bwMode="auto">
          <a:xfrm>
            <a:off x="679221" y="4714914"/>
            <a:ext cx="5439234" cy="4469222"/>
          </a:xfrm>
          <a:prstGeom prst="rect">
            <a:avLst/>
          </a:prstGeom>
          <a:noFill/>
          <a:ln w="9525">
            <a:noFill/>
            <a:miter lim="800000"/>
            <a:headEnd/>
            <a:tailEnd/>
          </a:ln>
        </p:spPr>
        <p:txBody>
          <a:bodyPr vert="horz" wrap="square" lIns="91277" tIns="45638" rIns="91277" bIns="45638"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bwMode="auto">
          <a:xfrm>
            <a:off x="9" y="9429835"/>
            <a:ext cx="2946571" cy="496060"/>
          </a:xfrm>
          <a:prstGeom prst="rect">
            <a:avLst/>
          </a:prstGeom>
          <a:noFill/>
          <a:ln w="9525">
            <a:noFill/>
            <a:miter lim="800000"/>
            <a:headEnd/>
            <a:tailEnd/>
          </a:ln>
        </p:spPr>
        <p:txBody>
          <a:bodyPr vert="horz" wrap="square" lIns="91277" tIns="45638" rIns="91277" bIns="45638" numCol="1" anchor="b" anchorCtr="0" compatLnSpc="1">
            <a:prstTxWarp prst="textNoShape">
              <a:avLst/>
            </a:prstTxWarp>
          </a:bodyPr>
          <a:lstStyle>
            <a:lvl1pPr defTabSz="913288">
              <a:defRPr kumimoji="0" sz="1200"/>
            </a:lvl1pPr>
          </a:lstStyle>
          <a:p>
            <a:pPr>
              <a:defRPr/>
            </a:pPr>
            <a:endParaRPr lang="zh-TW" altLang="en-US"/>
          </a:p>
        </p:txBody>
      </p:sp>
      <p:sp>
        <p:nvSpPr>
          <p:cNvPr id="7" name="投影片編號版面配置區 6"/>
          <p:cNvSpPr>
            <a:spLocks noGrp="1"/>
          </p:cNvSpPr>
          <p:nvPr>
            <p:ph type="sldNum" sz="quarter" idx="5"/>
          </p:nvPr>
        </p:nvSpPr>
        <p:spPr bwMode="auto">
          <a:xfrm>
            <a:off x="3850010" y="9429835"/>
            <a:ext cx="2946571" cy="496060"/>
          </a:xfrm>
          <a:prstGeom prst="rect">
            <a:avLst/>
          </a:prstGeom>
          <a:noFill/>
          <a:ln w="9525">
            <a:noFill/>
            <a:miter lim="800000"/>
            <a:headEnd/>
            <a:tailEnd/>
          </a:ln>
        </p:spPr>
        <p:txBody>
          <a:bodyPr vert="horz" wrap="square" lIns="91277" tIns="45638" rIns="91277" bIns="45638" numCol="1" anchor="b" anchorCtr="0" compatLnSpc="1">
            <a:prstTxWarp prst="textNoShape">
              <a:avLst/>
            </a:prstTxWarp>
          </a:bodyPr>
          <a:lstStyle>
            <a:lvl1pPr algn="r" defTabSz="913288">
              <a:defRPr kumimoji="0" sz="1200"/>
            </a:lvl1pPr>
          </a:lstStyle>
          <a:p>
            <a:pPr>
              <a:defRPr/>
            </a:pPr>
            <a:fld id="{36BC2F0A-37D7-4CE2-8D26-5DE6F7074E91}" type="slidenum">
              <a:rPr lang="zh-TW" altLang="en-US"/>
              <a:pPr>
                <a:defRPr/>
              </a:pPr>
              <a:t>‹#›</a:t>
            </a:fld>
            <a:endParaRPr lang="en-US" altLang="zh-TW"/>
          </a:p>
        </p:txBody>
      </p:sp>
    </p:spTree>
    <p:extLst>
      <p:ext uri="{BB962C8B-B14F-4D97-AF65-F5344CB8AC3E}">
        <p14:creationId xmlns:p14="http://schemas.microsoft.com/office/powerpoint/2010/main" val="28583321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a:noFill/>
          <a:ln/>
        </p:spPr>
        <p:txBody>
          <a:bodyPr/>
          <a:lstStyle/>
          <a:p>
            <a:endParaRPr lang="zh-TW" altLang="en-US"/>
          </a:p>
        </p:txBody>
      </p:sp>
      <p:sp>
        <p:nvSpPr>
          <p:cNvPr id="3" name="投影片編號版面配置區 2"/>
          <p:cNvSpPr>
            <a:spLocks noGrp="1"/>
          </p:cNvSpPr>
          <p:nvPr>
            <p:ph type="sldNum" sz="quarter" idx="10"/>
          </p:nvPr>
        </p:nvSpPr>
        <p:spPr/>
        <p:txBody>
          <a:bodyPr/>
          <a:lstStyle/>
          <a:p>
            <a:pPr>
              <a:defRPr/>
            </a:pPr>
            <a:fld id="{36BC2F0A-37D7-4CE2-8D26-5DE6F7074E91}" type="slidenum">
              <a:rPr lang="zh-TW" altLang="en-US" smtClean="0"/>
              <a:pPr>
                <a:defRPr/>
              </a:pPr>
              <a:t>1</a:t>
            </a:fld>
            <a:endParaRPr lang="en-US" altLang="zh-TW"/>
          </a:p>
        </p:txBody>
      </p:sp>
    </p:spTree>
    <p:extLst>
      <p:ext uri="{BB962C8B-B14F-4D97-AF65-F5344CB8AC3E}">
        <p14:creationId xmlns:p14="http://schemas.microsoft.com/office/powerpoint/2010/main" val="269606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20482" name="備忘稿版面配置區 2"/>
          <p:cNvSpPr>
            <a:spLocks noGrp="1"/>
          </p:cNvSpPr>
          <p:nvPr>
            <p:ph type="body" idx="1"/>
          </p:nvPr>
        </p:nvSpPr>
        <p:spPr>
          <a:noFill/>
          <a:ln/>
        </p:spPr>
        <p:txBody>
          <a:bodyPr/>
          <a:lstStyle/>
          <a:p>
            <a:pPr eaLnBrk="1" hangingPunct="1">
              <a:spcBef>
                <a:spcPct val="0"/>
              </a:spcBef>
            </a:pPr>
            <a:endParaRPr lang="zh-TW" altLang="en-US"/>
          </a:p>
        </p:txBody>
      </p:sp>
      <p:sp>
        <p:nvSpPr>
          <p:cNvPr id="3" name="投影片編號版面配置區 2"/>
          <p:cNvSpPr>
            <a:spLocks noGrp="1"/>
          </p:cNvSpPr>
          <p:nvPr>
            <p:ph type="sldNum" sz="quarter" idx="10"/>
          </p:nvPr>
        </p:nvSpPr>
        <p:spPr/>
        <p:txBody>
          <a:bodyPr/>
          <a:lstStyle/>
          <a:p>
            <a:pPr>
              <a:defRPr/>
            </a:pPr>
            <a:fld id="{36BC2F0A-37D7-4CE2-8D26-5DE6F7074E91}" type="slidenum">
              <a:rPr lang="zh-TW" altLang="en-US" smtClean="0"/>
              <a:pPr>
                <a:defRPr/>
              </a:pPr>
              <a:t>2</a:t>
            </a:fld>
            <a:endParaRPr lang="en-US" altLang="zh-TW"/>
          </a:p>
        </p:txBody>
      </p:sp>
    </p:spTree>
    <p:extLst>
      <p:ext uri="{BB962C8B-B14F-4D97-AF65-F5344CB8AC3E}">
        <p14:creationId xmlns:p14="http://schemas.microsoft.com/office/powerpoint/2010/main" val="2003434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6" name="投影片編號版面配置區 5"/>
          <p:cNvSpPr>
            <a:spLocks noGrp="1"/>
          </p:cNvSpPr>
          <p:nvPr>
            <p:ph type="sldNum" sz="quarter" idx="10"/>
          </p:nvPr>
        </p:nvSpPr>
        <p:spPr/>
        <p:txBody>
          <a:bodyPr/>
          <a:lstStyle/>
          <a:p>
            <a:pPr>
              <a:defRPr/>
            </a:pPr>
            <a:fld id="{36BC2F0A-37D7-4CE2-8D26-5DE6F7074E91}" type="slidenum">
              <a:rPr lang="zh-TW" altLang="en-US" smtClean="0"/>
              <a:pPr>
                <a:defRPr/>
              </a:pPr>
              <a:t>3</a:t>
            </a:fld>
            <a:endParaRPr lang="en-US" altLang="zh-TW"/>
          </a:p>
        </p:txBody>
      </p:sp>
    </p:spTree>
    <p:extLst>
      <p:ext uri="{BB962C8B-B14F-4D97-AF65-F5344CB8AC3E}">
        <p14:creationId xmlns:p14="http://schemas.microsoft.com/office/powerpoint/2010/main" val="343359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36BC2F0A-37D7-4CE2-8D26-5DE6F7074E91}" type="slidenum">
              <a:rPr lang="zh-TW" altLang="en-US" smtClean="0"/>
              <a:pPr>
                <a:defRPr/>
              </a:pPr>
              <a:t>7</a:t>
            </a:fld>
            <a:endParaRPr lang="en-US" altLang="zh-TW"/>
          </a:p>
        </p:txBody>
      </p:sp>
    </p:spTree>
    <p:extLst>
      <p:ext uri="{BB962C8B-B14F-4D97-AF65-F5344CB8AC3E}">
        <p14:creationId xmlns:p14="http://schemas.microsoft.com/office/powerpoint/2010/main" val="2444414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5" name="投影片編號版面配置區 4"/>
          <p:cNvSpPr>
            <a:spLocks noGrp="1"/>
          </p:cNvSpPr>
          <p:nvPr>
            <p:ph type="sldNum" sz="quarter" idx="10"/>
          </p:nvPr>
        </p:nvSpPr>
        <p:spPr/>
        <p:txBody>
          <a:bodyPr/>
          <a:lstStyle/>
          <a:p>
            <a:pPr>
              <a:defRPr/>
            </a:pPr>
            <a:fld id="{36BC2F0A-37D7-4CE2-8D26-5DE6F7074E91}" type="slidenum">
              <a:rPr lang="zh-TW" altLang="en-US" smtClean="0"/>
              <a:pPr>
                <a:defRPr/>
              </a:pPr>
              <a:t>10</a:t>
            </a:fld>
            <a:endParaRPr lang="en-US" altLang="zh-TW"/>
          </a:p>
        </p:txBody>
      </p:sp>
    </p:spTree>
    <p:extLst>
      <p:ext uri="{BB962C8B-B14F-4D97-AF65-F5344CB8AC3E}">
        <p14:creationId xmlns:p14="http://schemas.microsoft.com/office/powerpoint/2010/main" val="710334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36BC2F0A-37D7-4CE2-8D26-5DE6F7074E91}" type="slidenum">
              <a:rPr lang="zh-TW" altLang="en-US" smtClean="0"/>
              <a:pPr>
                <a:defRPr/>
              </a:pPr>
              <a:t>11</a:t>
            </a:fld>
            <a:endParaRPr lang="en-US" altLang="zh-TW"/>
          </a:p>
        </p:txBody>
      </p:sp>
    </p:spTree>
    <p:extLst>
      <p:ext uri="{BB962C8B-B14F-4D97-AF65-F5344CB8AC3E}">
        <p14:creationId xmlns:p14="http://schemas.microsoft.com/office/powerpoint/2010/main" val="664780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D19DE127-2B1F-4739-9E4F-92BC7C42EEEA}"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AF536D4-00AF-450F-8476-D7E9D92E502E}"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4" name="橢圓 3"/>
          <p:cNvSpPr/>
          <p:nvPr userDrawn="1"/>
        </p:nvSpPr>
        <p:spPr>
          <a:xfrm rot="20312044">
            <a:off x="5326063" y="5054600"/>
            <a:ext cx="6526212" cy="2236788"/>
          </a:xfrm>
          <a:prstGeom prst="ellipse">
            <a:avLst/>
          </a:prstGeom>
          <a:solidFill>
            <a:srgbClr val="E5F4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等腰三角形 4"/>
          <p:cNvSpPr>
            <a:spLocks noChangeArrowheads="1"/>
          </p:cNvSpPr>
          <p:nvPr userDrawn="1"/>
        </p:nvSpPr>
        <p:spPr bwMode="auto">
          <a:xfrm rot="5236902">
            <a:off x="-638969" y="-404019"/>
            <a:ext cx="1968501" cy="1789113"/>
          </a:xfrm>
          <a:prstGeom prst="triangle">
            <a:avLst>
              <a:gd name="adj" fmla="val 73375"/>
            </a:avLst>
          </a:prstGeom>
          <a:solidFill>
            <a:srgbClr val="F1E5F0"/>
          </a:solidFill>
          <a:ln w="25400" algn="ctr">
            <a:solidFill>
              <a:srgbClr val="F1E5F0"/>
            </a:solidFill>
            <a:miter lim="800000"/>
            <a:headEnd/>
            <a:tailEnd/>
          </a:ln>
        </p:spPr>
        <p:txBody>
          <a:bodyPr rot="10800000" vert="eaVert" anchor="ctr"/>
          <a:lstStyle/>
          <a:p>
            <a:pPr algn="ctr" fontAlgn="auto">
              <a:spcBef>
                <a:spcPts val="0"/>
              </a:spcBef>
              <a:spcAft>
                <a:spcPts val="0"/>
              </a:spcAft>
              <a:defRPr/>
            </a:pPr>
            <a:endParaRPr kumimoji="0" lang="zh-TW" altLang="en-US">
              <a:solidFill>
                <a:schemeClr val="lt1"/>
              </a:solidFill>
              <a:latin typeface="+mn-lt"/>
              <a:ea typeface="+mn-ea"/>
            </a:endParaRPr>
          </a:p>
        </p:txBody>
      </p:sp>
      <p:sp>
        <p:nvSpPr>
          <p:cNvPr id="6" name="等腰三角形 5"/>
          <p:cNvSpPr>
            <a:spLocks noChangeArrowheads="1"/>
          </p:cNvSpPr>
          <p:nvPr userDrawn="1"/>
        </p:nvSpPr>
        <p:spPr bwMode="auto">
          <a:xfrm rot="9502954">
            <a:off x="-1050925" y="1436688"/>
            <a:ext cx="2871788" cy="2081212"/>
          </a:xfrm>
          <a:prstGeom prst="triangle">
            <a:avLst>
              <a:gd name="adj" fmla="val 50000"/>
            </a:avLst>
          </a:prstGeom>
          <a:solidFill>
            <a:srgbClr val="F1E5F0"/>
          </a:solidFill>
          <a:ln w="25400" algn="ctr">
            <a:solidFill>
              <a:srgbClr val="F1E5F0"/>
            </a:solidFill>
            <a:miter lim="800000"/>
            <a:headEnd/>
            <a:tailEnd/>
          </a:ln>
        </p:spPr>
        <p:txBody>
          <a:bodyPr rot="10800000" anchor="ctr"/>
          <a:lstStyle/>
          <a:p>
            <a:pPr algn="ctr" fontAlgn="auto">
              <a:spcBef>
                <a:spcPts val="0"/>
              </a:spcBef>
              <a:spcAft>
                <a:spcPts val="0"/>
              </a:spcAft>
              <a:defRPr/>
            </a:pPr>
            <a:endParaRPr kumimoji="0" lang="zh-TW" altLang="en-US">
              <a:solidFill>
                <a:schemeClr val="lt1"/>
              </a:solidFill>
              <a:latin typeface="+mn-lt"/>
              <a:ea typeface="+mn-ea"/>
            </a:endParaRPr>
          </a:p>
        </p:txBody>
      </p:sp>
      <p:cxnSp>
        <p:nvCxnSpPr>
          <p:cNvPr id="7" name="肘形接點 6"/>
          <p:cNvCxnSpPr/>
          <p:nvPr userDrawn="1"/>
        </p:nvCxnSpPr>
        <p:spPr>
          <a:xfrm>
            <a:off x="112685" y="189368"/>
            <a:ext cx="9792786" cy="393906"/>
          </a:xfrm>
          <a:prstGeom prst="bentConnector3">
            <a:avLst>
              <a:gd name="adj1" fmla="val 74833"/>
            </a:avLst>
          </a:prstGeom>
          <a:ln w="76200">
            <a:gradFill>
              <a:gsLst>
                <a:gs pos="18000">
                  <a:schemeClr val="accent4">
                    <a:lumMod val="20000"/>
                    <a:lumOff val="80000"/>
                  </a:schemeClr>
                </a:gs>
                <a:gs pos="49000">
                  <a:schemeClr val="accent2">
                    <a:lumMod val="42000"/>
                    <a:lumOff val="58000"/>
                  </a:schemeClr>
                </a:gs>
                <a:gs pos="94000">
                  <a:schemeClr val="accent1">
                    <a:lumMod val="18000"/>
                    <a:lumOff val="82000"/>
                  </a:schemeClr>
                </a:gs>
              </a:gsLst>
              <a:lin ang="5400000" scaled="0"/>
            </a:gradFill>
          </a:ln>
        </p:spPr>
        <p:style>
          <a:lnRef idx="1">
            <a:schemeClr val="accent1"/>
          </a:lnRef>
          <a:fillRef idx="0">
            <a:schemeClr val="accent1"/>
          </a:fillRef>
          <a:effectRef idx="0">
            <a:schemeClr val="accent1"/>
          </a:effectRef>
          <a:fontRef idx="minor">
            <a:schemeClr val="tx1"/>
          </a:fontRef>
        </p:style>
      </p:cxnSp>
      <p:sp>
        <p:nvSpPr>
          <p:cNvPr id="8" name="文字方塊 7"/>
          <p:cNvSpPr txBox="1">
            <a:spLocks noChangeArrowheads="1"/>
          </p:cNvSpPr>
          <p:nvPr userDrawn="1"/>
        </p:nvSpPr>
        <p:spPr bwMode="auto">
          <a:xfrm>
            <a:off x="8250238" y="71438"/>
            <a:ext cx="2163762" cy="473075"/>
          </a:xfrm>
          <a:prstGeom prst="rect">
            <a:avLst/>
          </a:prstGeom>
          <a:noFill/>
          <a:ln>
            <a:noFill/>
          </a:ln>
        </p:spPr>
        <p:txBody>
          <a:bodyPr>
            <a:spAutoFit/>
          </a:bodyPr>
          <a:lstStyle>
            <a:lvl1pPr>
              <a:defRPr>
                <a:solidFill>
                  <a:schemeClr val="tx1"/>
                </a:solidFill>
                <a:latin typeface="Calibri" pitchFamily="34" charset="0"/>
                <a:ea typeface="新細明體" charset="-120"/>
              </a:defRPr>
            </a:lvl1pPr>
            <a:lvl2pPr marL="742950" indent="-285750">
              <a:defRPr>
                <a:solidFill>
                  <a:schemeClr val="tx1"/>
                </a:solidFill>
                <a:latin typeface="Calibri" pitchFamily="34" charset="0"/>
                <a:ea typeface="新細明體" charset="-120"/>
              </a:defRPr>
            </a:lvl2pPr>
            <a:lvl3pPr marL="1143000" indent="-228600">
              <a:defRPr>
                <a:solidFill>
                  <a:schemeClr val="tx1"/>
                </a:solidFill>
                <a:latin typeface="Calibri" pitchFamily="34" charset="0"/>
                <a:ea typeface="新細明體" charset="-120"/>
              </a:defRPr>
            </a:lvl3pPr>
            <a:lvl4pPr marL="1600200" indent="-228600">
              <a:defRPr>
                <a:solidFill>
                  <a:schemeClr val="tx1"/>
                </a:solidFill>
                <a:latin typeface="Calibri" pitchFamily="34" charset="0"/>
                <a:ea typeface="新細明體" charset="-120"/>
              </a:defRPr>
            </a:lvl4pPr>
            <a:lvl5pPr marL="2057400" indent="-228600">
              <a:defRPr>
                <a:solidFill>
                  <a:schemeClr val="tx1"/>
                </a:solidFill>
                <a:latin typeface="Calibri" pitchFamily="34" charset="0"/>
                <a:ea typeface="新細明體" charset="-120"/>
              </a:defRPr>
            </a:lvl5pPr>
            <a:lvl6pPr marL="2514600" indent="-228600" fontAlgn="base">
              <a:spcBef>
                <a:spcPct val="0"/>
              </a:spcBef>
              <a:spcAft>
                <a:spcPct val="0"/>
              </a:spcAft>
              <a:defRPr>
                <a:solidFill>
                  <a:schemeClr val="tx1"/>
                </a:solidFill>
                <a:latin typeface="Calibri" pitchFamily="34" charset="0"/>
                <a:ea typeface="新細明體" charset="-120"/>
              </a:defRPr>
            </a:lvl6pPr>
            <a:lvl7pPr marL="2971800" indent="-228600" fontAlgn="base">
              <a:spcBef>
                <a:spcPct val="0"/>
              </a:spcBef>
              <a:spcAft>
                <a:spcPct val="0"/>
              </a:spcAft>
              <a:defRPr>
                <a:solidFill>
                  <a:schemeClr val="tx1"/>
                </a:solidFill>
                <a:latin typeface="Calibri" pitchFamily="34" charset="0"/>
                <a:ea typeface="新細明體" charset="-120"/>
              </a:defRPr>
            </a:lvl7pPr>
            <a:lvl8pPr marL="3429000" indent="-228600" fontAlgn="base">
              <a:spcBef>
                <a:spcPct val="0"/>
              </a:spcBef>
              <a:spcAft>
                <a:spcPct val="0"/>
              </a:spcAft>
              <a:defRPr>
                <a:solidFill>
                  <a:schemeClr val="tx1"/>
                </a:solidFill>
                <a:latin typeface="Calibri" pitchFamily="34" charset="0"/>
                <a:ea typeface="新細明體" charset="-120"/>
              </a:defRPr>
            </a:lvl8pPr>
            <a:lvl9pPr marL="3886200" indent="-228600" fontAlgn="base">
              <a:spcBef>
                <a:spcPct val="0"/>
              </a:spcBef>
              <a:spcAft>
                <a:spcPct val="0"/>
              </a:spcAft>
              <a:defRPr>
                <a:solidFill>
                  <a:schemeClr val="tx1"/>
                </a:solidFill>
                <a:latin typeface="Calibri" pitchFamily="34" charset="0"/>
                <a:ea typeface="新細明體" charset="-120"/>
              </a:defRPr>
            </a:lvl9pPr>
          </a:lstStyle>
          <a:p>
            <a:pPr>
              <a:defRPr/>
            </a:pPr>
            <a:r>
              <a:rPr kumimoji="0" lang="en-US" altLang="zh-TW" sz="2500" b="1">
                <a:solidFill>
                  <a:srgbClr val="007635"/>
                </a:solidFill>
                <a:latin typeface="Arial" charset="0"/>
                <a:cs typeface="Arial" charset="0"/>
              </a:rPr>
              <a:t>NPU</a:t>
            </a:r>
            <a:endParaRPr kumimoji="0" lang="zh-TW" altLang="en-US" sz="2500" b="1">
              <a:solidFill>
                <a:srgbClr val="007635"/>
              </a:solidFill>
              <a:latin typeface="Arial" charset="0"/>
              <a:cs typeface="Arial" charset="0"/>
            </a:endParaRP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2" name="標題 41"/>
          <p:cNvSpPr>
            <a:spLocks noGrp="1"/>
          </p:cNvSpPr>
          <p:nvPr>
            <p:ph type="title"/>
          </p:nvPr>
        </p:nvSpPr>
        <p:spPr/>
        <p:txBody>
          <a:bodyPr/>
          <a:lstStyle/>
          <a:p>
            <a:r>
              <a:rPr lang="zh-TW" altLang="en-US"/>
              <a:t>按一下以編輯母片標題樣式</a:t>
            </a:r>
          </a:p>
        </p:txBody>
      </p:sp>
      <p:sp>
        <p:nvSpPr>
          <p:cNvPr id="9" name="日期版面配置區 38"/>
          <p:cNvSpPr>
            <a:spLocks noGrp="1"/>
          </p:cNvSpPr>
          <p:nvPr>
            <p:ph type="dt" sz="half" idx="10"/>
          </p:nvPr>
        </p:nvSpPr>
        <p:spPr/>
        <p:txBody>
          <a:bodyPr/>
          <a:lstStyle>
            <a:lvl1pPr>
              <a:defRPr/>
            </a:lvl1pPr>
          </a:lstStyle>
          <a:p>
            <a:pPr>
              <a:defRPr/>
            </a:pPr>
            <a:r>
              <a:rPr lang="en-US" altLang="zh-TW"/>
              <a:t>2020/2</a:t>
            </a:r>
            <a:endParaRPr lang="zh-TW" altLang="en-US"/>
          </a:p>
        </p:txBody>
      </p:sp>
      <p:sp>
        <p:nvSpPr>
          <p:cNvPr id="10" name="頁尾版面配置區 39"/>
          <p:cNvSpPr>
            <a:spLocks noGrp="1"/>
          </p:cNvSpPr>
          <p:nvPr>
            <p:ph type="ftr" sz="quarter" idx="11"/>
          </p:nvPr>
        </p:nvSpPr>
        <p:spPr/>
        <p:txBody>
          <a:bodyPr/>
          <a:lstStyle>
            <a:lvl1pPr>
              <a:defRPr/>
            </a:lvl1pPr>
          </a:lstStyle>
          <a:p>
            <a:pPr>
              <a:defRPr/>
            </a:pPr>
            <a:endParaRPr lang="zh-TW" altLang="en-US"/>
          </a:p>
        </p:txBody>
      </p:sp>
      <p:sp>
        <p:nvSpPr>
          <p:cNvPr id="11" name="投影片編號版面配置區 40"/>
          <p:cNvSpPr>
            <a:spLocks noGrp="1"/>
          </p:cNvSpPr>
          <p:nvPr>
            <p:ph type="sldNum" sz="quarter" idx="12"/>
          </p:nvPr>
        </p:nvSpPr>
        <p:spPr/>
        <p:txBody>
          <a:bodyPr/>
          <a:lstStyle>
            <a:lvl1pPr>
              <a:defRPr sz="1400">
                <a:solidFill>
                  <a:schemeClr val="tx1"/>
                </a:solidFill>
                <a:latin typeface="Arial" pitchFamily="34" charset="0"/>
                <a:cs typeface="Arial" pitchFamily="34" charset="0"/>
              </a:defRPr>
            </a:lvl1pPr>
          </a:lstStyle>
          <a:p>
            <a:pPr>
              <a:defRPr/>
            </a:pPr>
            <a:fld id="{B21A56D8-181E-44CF-95DB-9BDF7550794B}"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grpSp>
        <p:nvGrpSpPr>
          <p:cNvPr id="4" name="Group 8"/>
          <p:cNvGrpSpPr>
            <a:grpSpLocks/>
          </p:cNvGrpSpPr>
          <p:nvPr userDrawn="1"/>
        </p:nvGrpSpPr>
        <p:grpSpPr bwMode="auto">
          <a:xfrm>
            <a:off x="8832850" y="152400"/>
            <a:ext cx="858838" cy="1295400"/>
            <a:chOff x="5136" y="960"/>
            <a:chExt cx="528" cy="864"/>
          </a:xfrm>
        </p:grpSpPr>
        <p:sp>
          <p:nvSpPr>
            <p:cNvPr id="5" name="Oval 9"/>
            <p:cNvSpPr>
              <a:spLocks noChangeArrowheads="1"/>
            </p:cNvSpPr>
            <p:nvPr/>
          </p:nvSpPr>
          <p:spPr bwMode="auto">
            <a:xfrm>
              <a:off x="5136" y="960"/>
              <a:ext cx="80" cy="80"/>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6" name="Oval 10"/>
            <p:cNvSpPr>
              <a:spLocks noChangeArrowheads="1"/>
            </p:cNvSpPr>
            <p:nvPr/>
          </p:nvSpPr>
          <p:spPr bwMode="auto">
            <a:xfrm>
              <a:off x="5248" y="960"/>
              <a:ext cx="79" cy="80"/>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7" name="Oval 11"/>
            <p:cNvSpPr>
              <a:spLocks noChangeArrowheads="1"/>
            </p:cNvSpPr>
            <p:nvPr/>
          </p:nvSpPr>
          <p:spPr bwMode="auto">
            <a:xfrm>
              <a:off x="5360" y="960"/>
              <a:ext cx="69" cy="80"/>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8" name="Oval 12"/>
            <p:cNvSpPr>
              <a:spLocks noChangeArrowheads="1"/>
            </p:cNvSpPr>
            <p:nvPr/>
          </p:nvSpPr>
          <p:spPr bwMode="auto">
            <a:xfrm>
              <a:off x="5136" y="1072"/>
              <a:ext cx="80" cy="77"/>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9" name="Oval 13"/>
            <p:cNvSpPr>
              <a:spLocks noChangeArrowheads="1"/>
            </p:cNvSpPr>
            <p:nvPr/>
          </p:nvSpPr>
          <p:spPr bwMode="auto">
            <a:xfrm>
              <a:off x="5248" y="1072"/>
              <a:ext cx="79" cy="77"/>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0" name="Oval 14"/>
            <p:cNvSpPr>
              <a:spLocks noChangeArrowheads="1"/>
            </p:cNvSpPr>
            <p:nvPr/>
          </p:nvSpPr>
          <p:spPr bwMode="auto">
            <a:xfrm>
              <a:off x="5360" y="1072"/>
              <a:ext cx="69" cy="77"/>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1" name="Oval 15"/>
            <p:cNvSpPr>
              <a:spLocks noChangeArrowheads="1"/>
            </p:cNvSpPr>
            <p:nvPr/>
          </p:nvSpPr>
          <p:spPr bwMode="auto">
            <a:xfrm>
              <a:off x="5472" y="1072"/>
              <a:ext cx="73" cy="77"/>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2" name="Oval 16"/>
            <p:cNvSpPr>
              <a:spLocks noChangeArrowheads="1"/>
            </p:cNvSpPr>
            <p:nvPr/>
          </p:nvSpPr>
          <p:spPr bwMode="auto">
            <a:xfrm>
              <a:off x="5136" y="1184"/>
              <a:ext cx="80" cy="73"/>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3" name="Oval 17"/>
            <p:cNvSpPr>
              <a:spLocks noChangeArrowheads="1"/>
            </p:cNvSpPr>
            <p:nvPr/>
          </p:nvSpPr>
          <p:spPr bwMode="auto">
            <a:xfrm>
              <a:off x="5248" y="1184"/>
              <a:ext cx="79" cy="73"/>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4" name="Oval 18"/>
            <p:cNvSpPr>
              <a:spLocks noChangeArrowheads="1"/>
            </p:cNvSpPr>
            <p:nvPr/>
          </p:nvSpPr>
          <p:spPr bwMode="auto">
            <a:xfrm>
              <a:off x="5360" y="1184"/>
              <a:ext cx="69" cy="73"/>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5" name="Oval 19"/>
            <p:cNvSpPr>
              <a:spLocks noChangeArrowheads="1"/>
            </p:cNvSpPr>
            <p:nvPr/>
          </p:nvSpPr>
          <p:spPr bwMode="auto">
            <a:xfrm>
              <a:off x="5472" y="1184"/>
              <a:ext cx="73" cy="73"/>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6" name="Oval 20"/>
            <p:cNvSpPr>
              <a:spLocks noChangeArrowheads="1"/>
            </p:cNvSpPr>
            <p:nvPr/>
          </p:nvSpPr>
          <p:spPr bwMode="auto">
            <a:xfrm>
              <a:off x="5584" y="1184"/>
              <a:ext cx="80" cy="73"/>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7" name="Oval 21"/>
            <p:cNvSpPr>
              <a:spLocks noChangeArrowheads="1"/>
            </p:cNvSpPr>
            <p:nvPr/>
          </p:nvSpPr>
          <p:spPr bwMode="auto">
            <a:xfrm>
              <a:off x="5136" y="1296"/>
              <a:ext cx="80" cy="80"/>
            </a:xfrm>
            <a:prstGeom prst="ellipse">
              <a:avLst/>
            </a:prstGeom>
            <a:solidFill>
              <a:schemeClr val="tx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8" name="Oval 22"/>
            <p:cNvSpPr>
              <a:spLocks noChangeArrowheads="1"/>
            </p:cNvSpPr>
            <p:nvPr/>
          </p:nvSpPr>
          <p:spPr bwMode="auto">
            <a:xfrm>
              <a:off x="5248" y="1296"/>
              <a:ext cx="79" cy="80"/>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19" name="Oval 23"/>
            <p:cNvSpPr>
              <a:spLocks noChangeArrowheads="1"/>
            </p:cNvSpPr>
            <p:nvPr/>
          </p:nvSpPr>
          <p:spPr bwMode="auto">
            <a:xfrm>
              <a:off x="5360" y="1296"/>
              <a:ext cx="69" cy="80"/>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0" name="Oval 24"/>
            <p:cNvSpPr>
              <a:spLocks noChangeArrowheads="1"/>
            </p:cNvSpPr>
            <p:nvPr/>
          </p:nvSpPr>
          <p:spPr bwMode="auto">
            <a:xfrm>
              <a:off x="5472" y="1296"/>
              <a:ext cx="73" cy="80"/>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1" name="Oval 25"/>
            <p:cNvSpPr>
              <a:spLocks noChangeArrowheads="1"/>
            </p:cNvSpPr>
            <p:nvPr/>
          </p:nvSpPr>
          <p:spPr bwMode="auto">
            <a:xfrm>
              <a:off x="5136" y="1408"/>
              <a:ext cx="80" cy="80"/>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2" name="Oval 26"/>
            <p:cNvSpPr>
              <a:spLocks noChangeArrowheads="1"/>
            </p:cNvSpPr>
            <p:nvPr/>
          </p:nvSpPr>
          <p:spPr bwMode="auto">
            <a:xfrm>
              <a:off x="5248" y="1408"/>
              <a:ext cx="79" cy="80"/>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3" name="Oval 27"/>
            <p:cNvSpPr>
              <a:spLocks noChangeArrowheads="1"/>
            </p:cNvSpPr>
            <p:nvPr/>
          </p:nvSpPr>
          <p:spPr bwMode="auto">
            <a:xfrm>
              <a:off x="5360" y="1408"/>
              <a:ext cx="69" cy="80"/>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4" name="Oval 28"/>
            <p:cNvSpPr>
              <a:spLocks noChangeArrowheads="1"/>
            </p:cNvSpPr>
            <p:nvPr/>
          </p:nvSpPr>
          <p:spPr bwMode="auto">
            <a:xfrm>
              <a:off x="5472" y="1408"/>
              <a:ext cx="73" cy="80"/>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5" name="Oval 29"/>
            <p:cNvSpPr>
              <a:spLocks noChangeArrowheads="1"/>
            </p:cNvSpPr>
            <p:nvPr/>
          </p:nvSpPr>
          <p:spPr bwMode="auto">
            <a:xfrm>
              <a:off x="5584" y="1408"/>
              <a:ext cx="80" cy="80"/>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6" name="Oval 30"/>
            <p:cNvSpPr>
              <a:spLocks noChangeArrowheads="1"/>
            </p:cNvSpPr>
            <p:nvPr/>
          </p:nvSpPr>
          <p:spPr bwMode="auto">
            <a:xfrm>
              <a:off x="5136" y="1520"/>
              <a:ext cx="80" cy="79"/>
            </a:xfrm>
            <a:prstGeom prst="ellipse">
              <a:avLst/>
            </a:prstGeom>
            <a:solidFill>
              <a:schemeClr val="accent2"/>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7" name="Oval 31"/>
            <p:cNvSpPr>
              <a:spLocks noChangeArrowheads="1"/>
            </p:cNvSpPr>
            <p:nvPr/>
          </p:nvSpPr>
          <p:spPr bwMode="auto">
            <a:xfrm>
              <a:off x="5248" y="1520"/>
              <a:ext cx="79" cy="79"/>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8" name="Oval 32"/>
            <p:cNvSpPr>
              <a:spLocks noChangeArrowheads="1"/>
            </p:cNvSpPr>
            <p:nvPr/>
          </p:nvSpPr>
          <p:spPr bwMode="auto">
            <a:xfrm>
              <a:off x="5360" y="1520"/>
              <a:ext cx="69" cy="79"/>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29" name="Oval 33"/>
            <p:cNvSpPr>
              <a:spLocks noChangeArrowheads="1"/>
            </p:cNvSpPr>
            <p:nvPr/>
          </p:nvSpPr>
          <p:spPr bwMode="auto">
            <a:xfrm>
              <a:off x="5472" y="1520"/>
              <a:ext cx="73" cy="79"/>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0" name="Oval 34"/>
            <p:cNvSpPr>
              <a:spLocks noChangeArrowheads="1"/>
            </p:cNvSpPr>
            <p:nvPr/>
          </p:nvSpPr>
          <p:spPr bwMode="auto">
            <a:xfrm>
              <a:off x="5136" y="1632"/>
              <a:ext cx="80" cy="75"/>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1" name="Oval 35"/>
            <p:cNvSpPr>
              <a:spLocks noChangeArrowheads="1"/>
            </p:cNvSpPr>
            <p:nvPr/>
          </p:nvSpPr>
          <p:spPr bwMode="auto">
            <a:xfrm>
              <a:off x="5248" y="1632"/>
              <a:ext cx="79" cy="75"/>
            </a:xfrm>
            <a:prstGeom prst="ellipse">
              <a:avLst/>
            </a:prstGeom>
            <a:solidFill>
              <a:schemeClr val="accent1"/>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2" name="Oval 36"/>
            <p:cNvSpPr>
              <a:spLocks noChangeArrowheads="1"/>
            </p:cNvSpPr>
            <p:nvPr/>
          </p:nvSpPr>
          <p:spPr bwMode="auto">
            <a:xfrm>
              <a:off x="5360" y="1632"/>
              <a:ext cx="69" cy="75"/>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3" name="Oval 37"/>
            <p:cNvSpPr>
              <a:spLocks noChangeArrowheads="1"/>
            </p:cNvSpPr>
            <p:nvPr/>
          </p:nvSpPr>
          <p:spPr bwMode="auto">
            <a:xfrm>
              <a:off x="5472" y="1632"/>
              <a:ext cx="73" cy="75"/>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4" name="Oval 38"/>
            <p:cNvSpPr>
              <a:spLocks noChangeArrowheads="1"/>
            </p:cNvSpPr>
            <p:nvPr/>
          </p:nvSpPr>
          <p:spPr bwMode="auto">
            <a:xfrm>
              <a:off x="5248" y="1744"/>
              <a:ext cx="79" cy="80"/>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sp>
          <p:nvSpPr>
            <p:cNvPr id="35" name="Oval 39"/>
            <p:cNvSpPr>
              <a:spLocks noChangeArrowheads="1"/>
            </p:cNvSpPr>
            <p:nvPr/>
          </p:nvSpPr>
          <p:spPr bwMode="auto">
            <a:xfrm>
              <a:off x="5472" y="1744"/>
              <a:ext cx="73" cy="80"/>
            </a:xfrm>
            <a:prstGeom prst="ellipse">
              <a:avLst/>
            </a:prstGeom>
            <a:solidFill>
              <a:schemeClr val="folHlink"/>
            </a:solidFill>
            <a:ln>
              <a:noFill/>
            </a:ln>
          </p:spPr>
          <p:txBody>
            <a:bodyPr wrap="none" anchor="ct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endParaRPr kumimoji="0" lang="zh-TW" altLang="en-US"/>
            </a:p>
          </p:txBody>
        </p:sp>
      </p:grpSp>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36"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37" name="頁尾版面配置區 4"/>
          <p:cNvSpPr>
            <a:spLocks noGrp="1"/>
          </p:cNvSpPr>
          <p:nvPr>
            <p:ph type="ftr" sz="quarter" idx="11"/>
          </p:nvPr>
        </p:nvSpPr>
        <p:spPr/>
        <p:txBody>
          <a:bodyPr/>
          <a:lstStyle>
            <a:lvl1pPr>
              <a:defRPr/>
            </a:lvl1pPr>
          </a:lstStyle>
          <a:p>
            <a:pPr>
              <a:defRPr/>
            </a:pPr>
            <a:endParaRPr lang="zh-TW" altLang="en-US"/>
          </a:p>
        </p:txBody>
      </p:sp>
      <p:sp>
        <p:nvSpPr>
          <p:cNvPr id="38" name="投影片編號版面配置區 5"/>
          <p:cNvSpPr>
            <a:spLocks noGrp="1"/>
          </p:cNvSpPr>
          <p:nvPr>
            <p:ph type="sldNum" sz="quarter" idx="12"/>
          </p:nvPr>
        </p:nvSpPr>
        <p:spPr/>
        <p:txBody>
          <a:bodyPr/>
          <a:lstStyle>
            <a:lvl1pPr>
              <a:defRPr/>
            </a:lvl1pPr>
          </a:lstStyle>
          <a:p>
            <a:pPr>
              <a:defRPr/>
            </a:pPr>
            <a:fld id="{B72DA938-CD6D-4590-B237-5809DA51B1FF}" type="slidenum">
              <a:rPr lang="zh-TW" altLang="en-US"/>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CEBC0D8-2659-455A-AC51-F08B6B51AAF1}"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7E0F9743-07D5-4FB5-8550-E5332F3F0167}"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0F00DEF5-3B2C-4276-AFF4-44889433C319}"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C828D09D-1C5C-47B2-847F-563400D96D0F}"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04E7420B-4DF1-4D04-B17A-D08E5B1F08CA}"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r>
              <a:rPr lang="en-US" altLang="zh-TW"/>
              <a:t>2020/2</a:t>
            </a: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418EC433-12EE-4039-81FC-87E043E17E48}" type="slidenum">
              <a:rPr lang="zh-TW" altLang="en-US"/>
              <a:pPr>
                <a:defRPr/>
              </a:pPr>
              <a:t>‹#›</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r>
              <a:rPr lang="en-US" altLang="zh-TW"/>
              <a:t>2020/2</a:t>
            </a:r>
            <a:endParaRPr lang="zh-TW" altLang="en-US"/>
          </a:p>
        </p:txBody>
      </p:sp>
      <p:sp>
        <p:nvSpPr>
          <p:cNvPr id="5" name="頁尾版面配置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2235BBF9-2F79-4EAD-9BCE-A87EED77CCFB}" type="slidenum">
              <a:rPr lang="zh-TW" altLang="en-US"/>
              <a:pPr>
                <a:defRPr/>
              </a:pPr>
              <a:t>‹#›</a:t>
            </a:fld>
            <a:endParaRPr lang="zh-TW"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rotWithShape="1">
          <a:blip r:embed="rId3" cstate="print"/>
          <a:srcRect l="3423" t="34864" r="26615"/>
          <a:stretch/>
        </p:blipFill>
        <p:spPr>
          <a:xfrm>
            <a:off x="279757" y="3004889"/>
            <a:ext cx="9437384" cy="1787342"/>
          </a:xfrm>
          <a:prstGeom prst="rect">
            <a:avLst/>
          </a:prstGeom>
          <a:effectLst>
            <a:softEdge rad="63500"/>
          </a:effectLst>
        </p:spPr>
      </p:pic>
      <p:sp>
        <p:nvSpPr>
          <p:cNvPr id="2" name="標題 1"/>
          <p:cNvSpPr>
            <a:spLocks noGrp="1"/>
          </p:cNvSpPr>
          <p:nvPr>
            <p:ph type="ctrTitle"/>
          </p:nvPr>
        </p:nvSpPr>
        <p:spPr>
          <a:xfrm>
            <a:off x="887905" y="1412776"/>
            <a:ext cx="8420100" cy="1470025"/>
          </a:xfrm>
          <a:solidFill>
            <a:srgbClr val="FFFF66"/>
          </a:solidFill>
        </p:spPr>
        <p:txBody>
          <a:bodyPr rtlCol="0">
            <a:normAutofit/>
          </a:bodyPr>
          <a:lstStyle/>
          <a:p>
            <a:pPr eaLnBrk="1" fontAlgn="auto" hangingPunct="1">
              <a:spcAft>
                <a:spcPts val="0"/>
              </a:spcAft>
              <a:defRPr/>
            </a:pPr>
            <a:r>
              <a:rPr kumimoji="1" lang="zh-TW" altLang="en-US" sz="6000" dirty="0">
                <a:solidFill>
                  <a:srgbClr val="000099"/>
                </a:solidFill>
                <a:latin typeface="Arial" charset="0"/>
                <a:ea typeface="標楷體" pitchFamily="65" charset="-120"/>
                <a:cs typeface="+mn-cs"/>
              </a:rPr>
              <a:t>研發處業務介紹</a:t>
            </a:r>
            <a:endParaRPr lang="zh-TW" altLang="en-US" sz="4800" dirty="0">
              <a:solidFill>
                <a:srgbClr val="000099"/>
              </a:solidFill>
            </a:endParaRPr>
          </a:p>
        </p:txBody>
      </p:sp>
      <p:sp>
        <p:nvSpPr>
          <p:cNvPr id="15363" name="副標題 2"/>
          <p:cNvSpPr>
            <a:spLocks noGrp="1"/>
          </p:cNvSpPr>
          <p:nvPr>
            <p:ph type="subTitle" idx="1"/>
          </p:nvPr>
        </p:nvSpPr>
        <p:spPr>
          <a:xfrm>
            <a:off x="4520952" y="5373216"/>
            <a:ext cx="5286499" cy="647700"/>
          </a:xfrm>
        </p:spPr>
        <p:txBody>
          <a:bodyPr/>
          <a:lstStyle/>
          <a:p>
            <a:pPr eaLnBrk="1" hangingPunct="1"/>
            <a:r>
              <a:rPr lang="zh-TW" altLang="en-US" sz="3600" b="1" dirty="0">
                <a:solidFill>
                  <a:srgbClr val="000099"/>
                </a:solidFill>
                <a:latin typeface="標楷體" pitchFamily="65" charset="-120"/>
                <a:ea typeface="標楷體" pitchFamily="65" charset="-120"/>
              </a:rPr>
              <a:t>報告人：林寶安研發長</a:t>
            </a:r>
          </a:p>
        </p:txBody>
      </p:sp>
      <p:sp>
        <p:nvSpPr>
          <p:cNvPr id="15364" name="文字方塊 6"/>
          <p:cNvSpPr txBox="1">
            <a:spLocks noChangeArrowheads="1"/>
          </p:cNvSpPr>
          <p:nvPr/>
        </p:nvSpPr>
        <p:spPr bwMode="auto">
          <a:xfrm>
            <a:off x="1363663" y="312738"/>
            <a:ext cx="8070850" cy="549275"/>
          </a:xfrm>
          <a:prstGeom prst="rect">
            <a:avLst/>
          </a:prstGeom>
          <a:noFill/>
          <a:ln w="9525">
            <a:noFill/>
            <a:miter lim="800000"/>
            <a:headEnd/>
            <a:tailEnd/>
          </a:ln>
        </p:spPr>
        <p:txBody>
          <a:bodyPr>
            <a:spAutoFit/>
          </a:bodyPr>
          <a:lstStyle/>
          <a:p>
            <a:r>
              <a:rPr kumimoji="0" lang="en-US" altLang="zh-TW" sz="3000">
                <a:solidFill>
                  <a:srgbClr val="007635"/>
                </a:solidFill>
                <a:latin typeface="Brush Script MT" pitchFamily="66" charset="0"/>
              </a:rPr>
              <a:t>National </a:t>
            </a:r>
            <a:r>
              <a:rPr kumimoji="0" lang="zh-TW" altLang="en-US" sz="3000">
                <a:solidFill>
                  <a:srgbClr val="007635"/>
                </a:solidFill>
                <a:latin typeface="Brush Script MT" pitchFamily="66" charset="0"/>
              </a:rPr>
              <a:t> </a:t>
            </a:r>
            <a:r>
              <a:rPr kumimoji="0" lang="en-US" altLang="zh-TW" sz="3000">
                <a:solidFill>
                  <a:srgbClr val="007635"/>
                </a:solidFill>
                <a:latin typeface="Brush Script MT" pitchFamily="66" charset="0"/>
              </a:rPr>
              <a:t>Penghu University of Science and Technology</a:t>
            </a:r>
            <a:endParaRPr kumimoji="0" lang="zh-TW" altLang="en-US" sz="3000">
              <a:solidFill>
                <a:srgbClr val="007635"/>
              </a:solidFill>
              <a:latin typeface="Brush Script MT" pitchFamily="66" charset="0"/>
            </a:endParaRPr>
          </a:p>
        </p:txBody>
      </p:sp>
      <p:pic>
        <p:nvPicPr>
          <p:cNvPr id="15365" name="圖片 7"/>
          <p:cNvPicPr>
            <a:picLocks noChangeAspect="1"/>
          </p:cNvPicPr>
          <p:nvPr/>
        </p:nvPicPr>
        <p:blipFill>
          <a:blip r:embed="rId4"/>
          <a:srcRect/>
          <a:stretch>
            <a:fillRect/>
          </a:stretch>
        </p:blipFill>
        <p:spPr bwMode="auto">
          <a:xfrm>
            <a:off x="508000" y="115888"/>
            <a:ext cx="811213" cy="750887"/>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568624" y="620688"/>
            <a:ext cx="4142821" cy="769441"/>
          </a:xfrm>
          <a:prstGeom prst="rect">
            <a:avLst/>
          </a:prstGeom>
          <a:solidFill>
            <a:schemeClr val="accent2">
              <a:lumMod val="20000"/>
              <a:lumOff val="80000"/>
            </a:schemeClr>
          </a:solidFill>
        </p:spPr>
        <p:txBody>
          <a:bodyPr wrap="square">
            <a:spAutoFit/>
          </a:bodyPr>
          <a:lstStyle/>
          <a:p>
            <a:pPr>
              <a:defRPr/>
            </a:pPr>
            <a:r>
              <a:rPr kumimoji="0" lang="zh-TW" altLang="en-US" sz="4400" b="1" u="sng" dirty="0">
                <a:solidFill>
                  <a:srgbClr val="FF0000"/>
                </a:solidFill>
                <a:latin typeface="標楷體" pitchFamily="65" charset="-120"/>
                <a:ea typeface="標楷體" pitchFamily="65" charset="-120"/>
              </a:rPr>
              <a:t>實習就業輔導組</a:t>
            </a:r>
            <a:endParaRPr kumimoji="0" lang="zh-TW" altLang="en-US" sz="4400" b="1" dirty="0">
              <a:solidFill>
                <a:srgbClr val="0070C0"/>
              </a:solidFill>
              <a:effectLst>
                <a:outerShdw blurRad="38100" dist="38100" dir="2700000" algn="tl">
                  <a:srgbClr val="C0C0C0"/>
                </a:outerShdw>
              </a:effectLst>
              <a:latin typeface="標楷體" pitchFamily="65" charset="-120"/>
              <a:ea typeface="標楷體" pitchFamily="65" charset="-120"/>
            </a:endParaRPr>
          </a:p>
        </p:txBody>
      </p:sp>
      <p:sp>
        <p:nvSpPr>
          <p:cNvPr id="26626" name="文字方塊 4"/>
          <p:cNvSpPr txBox="1">
            <a:spLocks noChangeArrowheads="1"/>
          </p:cNvSpPr>
          <p:nvPr/>
        </p:nvSpPr>
        <p:spPr bwMode="auto">
          <a:xfrm>
            <a:off x="508000" y="1700808"/>
            <a:ext cx="9053512" cy="4893647"/>
          </a:xfrm>
          <a:prstGeom prst="rect">
            <a:avLst/>
          </a:prstGeom>
          <a:solidFill>
            <a:schemeClr val="accent3">
              <a:lumMod val="20000"/>
              <a:lumOff val="80000"/>
            </a:schemeClr>
          </a:solidFill>
          <a:ln w="9525">
            <a:noFill/>
            <a:miter lim="800000"/>
            <a:headEnd/>
            <a:tailEnd/>
          </a:ln>
        </p:spPr>
        <p:txBody>
          <a:bodyPr wrap="square">
            <a:spAutoFit/>
          </a:bodyPr>
          <a:lstStyle/>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學生校內、外實務專題競賽與展示等事務</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學生校外實習及保險等相關事務</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學生升學、國家考試資訊提供與輔導</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就業輔導相關計畫、講座、研習之辦理</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學生就業、職涯精進等資訊提供與輔導</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畢業生就業流向追蹤調查</a:t>
            </a:r>
            <a:endParaRPr lang="en-US" altLang="zh-TW" sz="3600" b="1" dirty="0">
              <a:solidFill>
                <a:srgbClr val="000066"/>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0066"/>
                </a:solidFill>
                <a:latin typeface="標楷體" pitchFamily="65" charset="-120"/>
                <a:ea typeface="標楷體" pitchFamily="65" charset="-120"/>
              </a:rPr>
              <a:t>技能檢定報檢及輔導相關事務</a:t>
            </a: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10</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496616" y="620688"/>
            <a:ext cx="2520280" cy="769441"/>
          </a:xfrm>
          <a:prstGeom prst="rect">
            <a:avLst/>
          </a:prstGeom>
          <a:solidFill>
            <a:schemeClr val="accent2">
              <a:lumMod val="20000"/>
              <a:lumOff val="80000"/>
            </a:schemeClr>
          </a:solidFill>
        </p:spPr>
        <p:txBody>
          <a:bodyPr wrap="squar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defRPr/>
            </a:pPr>
            <a:r>
              <a:rPr kumimoji="0" lang="zh-TW" altLang="en-US" sz="4400" b="1" dirty="0">
                <a:solidFill>
                  <a:srgbClr val="5A7515"/>
                </a:solidFill>
                <a:effectLst>
                  <a:outerShdw blurRad="38100" dist="38100" dir="2700000" algn="tl">
                    <a:srgbClr val="C0C0C0"/>
                  </a:outerShdw>
                </a:effectLst>
                <a:latin typeface="標楷體" pitchFamily="65" charset="-120"/>
                <a:ea typeface="標楷體" pitchFamily="65" charset="-120"/>
              </a:rPr>
              <a:t>育成中心</a:t>
            </a:r>
          </a:p>
        </p:txBody>
      </p:sp>
      <p:sp>
        <p:nvSpPr>
          <p:cNvPr id="27650" name="文字方塊 4"/>
          <p:cNvSpPr txBox="1">
            <a:spLocks noChangeArrowheads="1"/>
          </p:cNvSpPr>
          <p:nvPr/>
        </p:nvSpPr>
        <p:spPr bwMode="auto">
          <a:xfrm>
            <a:off x="632520" y="1662013"/>
            <a:ext cx="8969375" cy="4185761"/>
          </a:xfrm>
          <a:prstGeom prst="rect">
            <a:avLst/>
          </a:prstGeom>
          <a:solidFill>
            <a:schemeClr val="accent3">
              <a:lumMod val="20000"/>
              <a:lumOff val="80000"/>
            </a:schemeClr>
          </a:solidFill>
          <a:ln w="9525">
            <a:noFill/>
            <a:miter lim="800000"/>
            <a:headEnd/>
            <a:tailEnd/>
          </a:ln>
        </p:spPr>
        <p:txBody>
          <a:bodyPr>
            <a:spAutoFit/>
          </a:bodyPr>
          <a:lstStyle/>
          <a:p>
            <a:pPr marL="285750" lvl="1" indent="-285750">
              <a:spcBef>
                <a:spcPts val="600"/>
              </a:spcBef>
              <a:spcAft>
                <a:spcPts val="600"/>
              </a:spcAft>
              <a:buFont typeface="Wingdings" pitchFamily="2" charset="2"/>
              <a:buChar char="u"/>
            </a:pPr>
            <a:r>
              <a:rPr kumimoji="0" lang="zh-TW" altLang="en-US" sz="3600" b="1" dirty="0">
                <a:solidFill>
                  <a:srgbClr val="FF0000"/>
                </a:solidFill>
                <a:latin typeface="標楷體" pitchFamily="65" charset="-120"/>
                <a:ea typeface="標楷體" pitchFamily="65" charset="-120"/>
              </a:rPr>
              <a:t>政府、企業及其他產學合作計畫管理業務</a:t>
            </a:r>
            <a:r>
              <a:rPr kumimoji="0" lang="zh-TW" altLang="en-US" sz="3600" b="1" dirty="0">
                <a:solidFill>
                  <a:srgbClr val="FF0000"/>
                </a:solidFill>
              </a:rPr>
              <a:t>         </a:t>
            </a:r>
            <a:endParaRPr kumimoji="0" lang="en-US" altLang="zh-TW" sz="3600" b="1" dirty="0">
              <a:solidFill>
                <a:srgbClr val="FF0000"/>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kumimoji="0" lang="zh-TW" altLang="en-US" sz="3600" b="1" dirty="0">
                <a:solidFill>
                  <a:srgbClr val="002060"/>
                </a:solidFill>
                <a:latin typeface="標楷體" pitchFamily="65" charset="-120"/>
                <a:ea typeface="標楷體" pitchFamily="65" charset="-120"/>
              </a:rPr>
              <a:t>專利申請、維護及管理業務</a:t>
            </a:r>
            <a:endParaRPr kumimoji="0" lang="en-US" altLang="zh-TW" sz="3600" b="1" dirty="0">
              <a:solidFill>
                <a:srgbClr val="002060"/>
              </a:solidFill>
              <a:latin typeface="標楷體" pitchFamily="65" charset="-120"/>
              <a:ea typeface="標楷體" pitchFamily="65" charset="-120"/>
            </a:endParaRPr>
          </a:p>
          <a:p>
            <a:pPr marL="285750" lvl="1" indent="-285750">
              <a:spcBef>
                <a:spcPts val="600"/>
              </a:spcBef>
              <a:spcAft>
                <a:spcPts val="600"/>
              </a:spcAft>
              <a:buFont typeface="Wingdings" pitchFamily="2" charset="2"/>
              <a:buChar char="u"/>
            </a:pPr>
            <a:r>
              <a:rPr lang="zh-TW" altLang="en-US" sz="3600" b="1" dirty="0">
                <a:solidFill>
                  <a:srgbClr val="002060"/>
                </a:solidFill>
                <a:latin typeface="標楷體" pitchFamily="65" charset="-120"/>
                <a:ea typeface="標楷體" pitchFamily="65" charset="-120"/>
              </a:rPr>
              <a:t>研發成果技術移轉業務</a:t>
            </a:r>
            <a:endParaRPr lang="en-US" altLang="zh-TW" sz="3600" b="1" dirty="0">
              <a:solidFill>
                <a:srgbClr val="002060"/>
              </a:solidFill>
              <a:latin typeface="標楷體" pitchFamily="65" charset="-120"/>
              <a:ea typeface="標楷體" pitchFamily="65" charset="-120"/>
            </a:endParaRPr>
          </a:p>
          <a:p>
            <a:pPr marL="342900" indent="-342900">
              <a:spcBef>
                <a:spcPts val="600"/>
              </a:spcBef>
              <a:spcAft>
                <a:spcPts val="600"/>
              </a:spcAft>
              <a:buFont typeface="Wingdings" pitchFamily="2" charset="2"/>
              <a:buChar char="u"/>
            </a:pPr>
            <a:r>
              <a:rPr lang="zh-TW" altLang="en-US" sz="3600" b="1" dirty="0">
                <a:solidFill>
                  <a:srgbClr val="002060"/>
                </a:solidFill>
                <a:latin typeface="標楷體" pitchFamily="65" charset="-120"/>
                <a:ea typeface="標楷體" pitchFamily="65" charset="-120"/>
              </a:rPr>
              <a:t>推動產學合作使用校名暨圖記辦理業務</a:t>
            </a:r>
            <a:endParaRPr lang="en-US" altLang="zh-TW" sz="3600" b="1" dirty="0">
              <a:solidFill>
                <a:srgbClr val="002060"/>
              </a:solidFill>
              <a:latin typeface="標楷體" pitchFamily="65" charset="-120"/>
              <a:ea typeface="標楷體" pitchFamily="65" charset="-120"/>
            </a:endParaRPr>
          </a:p>
          <a:p>
            <a:pPr marL="342900" indent="-342900">
              <a:spcBef>
                <a:spcPts val="600"/>
              </a:spcBef>
              <a:spcAft>
                <a:spcPts val="600"/>
              </a:spcAft>
              <a:buFont typeface="Wingdings" pitchFamily="2" charset="2"/>
              <a:buChar char="u"/>
            </a:pPr>
            <a:r>
              <a:rPr lang="zh-TW" altLang="en-US" sz="3600" b="1" dirty="0">
                <a:solidFill>
                  <a:srgbClr val="002060"/>
                </a:solidFill>
                <a:latin typeface="標楷體" pitchFamily="65" charset="-120"/>
                <a:ea typeface="標楷體" pitchFamily="65" charset="-120"/>
              </a:rPr>
              <a:t>學生創新創業競賽、活動辦理及獎助業務</a:t>
            </a:r>
            <a:endParaRPr lang="en-US" altLang="zh-TW" sz="3600" b="1" dirty="0">
              <a:solidFill>
                <a:srgbClr val="002060"/>
              </a:solidFill>
              <a:latin typeface="標楷體" pitchFamily="65" charset="-120"/>
              <a:ea typeface="標楷體" pitchFamily="65" charset="-120"/>
            </a:endParaRPr>
          </a:p>
          <a:p>
            <a:pPr marL="342900" indent="-342900">
              <a:spcBef>
                <a:spcPts val="600"/>
              </a:spcBef>
              <a:spcAft>
                <a:spcPts val="600"/>
              </a:spcAft>
              <a:buFont typeface="Wingdings" pitchFamily="2" charset="2"/>
              <a:buChar char="u"/>
            </a:pPr>
            <a:r>
              <a:rPr lang="zh-TW" altLang="en-US" sz="3600" b="1" dirty="0">
                <a:solidFill>
                  <a:srgbClr val="002060"/>
                </a:solidFill>
                <a:latin typeface="標楷體" pitchFamily="65" charset="-120"/>
                <a:ea typeface="標楷體" pitchFamily="65" charset="-120"/>
              </a:rPr>
              <a:t>中小企業育成及地方產業輔導業務</a:t>
            </a: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11</a:t>
            </a:fld>
            <a:endParaRPr lang="zh-TW" altLang="en-US" dirty="0"/>
          </a:p>
        </p:txBody>
      </p:sp>
    </p:spTree>
    <p:extLst>
      <p:ext uri="{BB962C8B-B14F-4D97-AF65-F5344CB8AC3E}">
        <p14:creationId xmlns:p14="http://schemas.microsoft.com/office/powerpoint/2010/main" val="178419387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560512" y="1340768"/>
            <a:ext cx="8915400" cy="5328592"/>
          </a:xfrm>
          <a:solidFill>
            <a:schemeClr val="accent3">
              <a:lumMod val="20000"/>
              <a:lumOff val="80000"/>
            </a:schemeClr>
          </a:solidFill>
        </p:spPr>
        <p:txBody>
          <a:bodyPr/>
          <a:lstStyle/>
          <a:p>
            <a:pPr marL="442913" lvl="1" indent="-442913" eaLnBrk="1" hangingPunct="1">
              <a:lnSpc>
                <a:spcPct val="114000"/>
              </a:lnSpc>
              <a:buFont typeface="Wingdings" pitchFamily="2" charset="2"/>
              <a:buChar char="u"/>
            </a:pPr>
            <a:r>
              <a:rPr kumimoji="1" lang="zh-TW" altLang="en-US" sz="3600" b="1" dirty="0">
                <a:solidFill>
                  <a:srgbClr val="000099"/>
                </a:solidFill>
                <a:latin typeface="標楷體" pitchFamily="65" charset="-120"/>
                <a:ea typeface="標楷體" pitchFamily="65" charset="-120"/>
              </a:rPr>
              <a:t>凡由本校</a:t>
            </a:r>
            <a:r>
              <a:rPr kumimoji="1" lang="zh-TW" altLang="en-US" sz="3600" b="1" dirty="0">
                <a:solidFill>
                  <a:srgbClr val="FF0000"/>
                </a:solidFill>
                <a:latin typeface="標楷體" pitchFamily="65" charset="-120"/>
                <a:ea typeface="標楷體" pitchFamily="65" charset="-120"/>
              </a:rPr>
              <a:t>產學合作計畫衍生涉及商業用途之使用本校校名或足以代表本校的圖記</a:t>
            </a:r>
            <a:r>
              <a:rPr kumimoji="1" lang="zh-TW" altLang="en-US" sz="3600" b="1" dirty="0">
                <a:solidFill>
                  <a:srgbClr val="000099"/>
                </a:solidFill>
                <a:latin typeface="標楷體" pitchFamily="65" charset="-120"/>
                <a:ea typeface="標楷體" pitchFamily="65" charset="-120"/>
              </a:rPr>
              <a:t>，均須經本校「推動產學合作使用校名暨圖記審議委員會」審議</a:t>
            </a:r>
            <a:endParaRPr kumimoji="1" lang="en-US" altLang="zh-TW" sz="3600" b="1" dirty="0">
              <a:solidFill>
                <a:srgbClr val="000099"/>
              </a:solidFill>
              <a:latin typeface="標楷體" pitchFamily="65" charset="-120"/>
              <a:ea typeface="標楷體" pitchFamily="65" charset="-120"/>
            </a:endParaRPr>
          </a:p>
          <a:p>
            <a:pPr marL="442913" lvl="1" indent="-442913" eaLnBrk="1" hangingPunct="1">
              <a:lnSpc>
                <a:spcPct val="114000"/>
              </a:lnSpc>
              <a:buFont typeface="Wingdings" pitchFamily="2" charset="2"/>
              <a:buChar char="u"/>
            </a:pPr>
            <a:r>
              <a:rPr lang="zh-TW" altLang="en-US" sz="3600" b="1" dirty="0">
                <a:solidFill>
                  <a:srgbClr val="000099"/>
                </a:solidFill>
                <a:latin typeface="標楷體" pitchFamily="65" charset="-120"/>
                <a:ea typeface="標楷體" pitchFamily="65" charset="-120"/>
              </a:rPr>
              <a:t>本校</a:t>
            </a:r>
            <a:r>
              <a:rPr lang="zh-TW" altLang="en-US" sz="3600" b="1" dirty="0">
                <a:solidFill>
                  <a:srgbClr val="FF0000"/>
                </a:solidFill>
                <a:latin typeface="標楷體" pitchFamily="65" charset="-120"/>
                <a:ea typeface="標楷體" pitchFamily="65" charset="-120"/>
              </a:rPr>
              <a:t>教職員研究成果具專利申請價值，應以校方為專利申請人及所有權人</a:t>
            </a:r>
            <a:r>
              <a:rPr lang="zh-TW" altLang="en-US" sz="3600" b="1" dirty="0">
                <a:solidFill>
                  <a:srgbClr val="000099"/>
                </a:solidFill>
                <a:latin typeface="標楷體" pitchFamily="65" charset="-120"/>
                <a:ea typeface="標楷體" pitchFamily="65" charset="-120"/>
              </a:rPr>
              <a:t>（教職員得保有專利發明人資格）提出專利</a:t>
            </a:r>
            <a:r>
              <a:rPr lang="zh-TW" altLang="en-US" sz="3600" b="1">
                <a:solidFill>
                  <a:srgbClr val="000099"/>
                </a:solidFill>
                <a:latin typeface="標楷體" pitchFamily="65" charset="-120"/>
                <a:ea typeface="標楷體" pitchFamily="65" charset="-120"/>
              </a:rPr>
              <a:t>之申請</a:t>
            </a:r>
            <a:endParaRPr lang="en-US" altLang="zh-TW" sz="3600" b="1" dirty="0">
              <a:solidFill>
                <a:srgbClr val="000099"/>
              </a:solidFill>
              <a:latin typeface="標楷體" pitchFamily="65" charset="-120"/>
              <a:ea typeface="標楷體" pitchFamily="65" charset="-120"/>
            </a:endParaRPr>
          </a:p>
        </p:txBody>
      </p:sp>
      <p:sp>
        <p:nvSpPr>
          <p:cNvPr id="9" name="文字方塊 8"/>
          <p:cNvSpPr txBox="1"/>
          <p:nvPr/>
        </p:nvSpPr>
        <p:spPr>
          <a:xfrm>
            <a:off x="3584848" y="476672"/>
            <a:ext cx="2652713" cy="769441"/>
          </a:xfrm>
          <a:prstGeom prst="rect">
            <a:avLst/>
          </a:prstGeom>
          <a:solidFill>
            <a:srgbClr val="FFFF00"/>
          </a:solidFill>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algn="ctr" eaLnBrk="1" hangingPunct="1">
              <a:defRPr/>
            </a:pPr>
            <a:r>
              <a:rPr kumimoji="0" lang="zh-TW" altLang="en-US" sz="4400" b="1" dirty="0">
                <a:solidFill>
                  <a:srgbClr val="FF0000"/>
                </a:solidFill>
                <a:effectLst>
                  <a:outerShdw blurRad="38100" dist="38100" dir="2700000" algn="tl">
                    <a:srgbClr val="C0C0C0"/>
                  </a:outerShdw>
                </a:effectLst>
                <a:latin typeface="標楷體" pitchFamily="65" charset="-120"/>
                <a:ea typeface="標楷體" pitchFamily="65" charset="-120"/>
              </a:rPr>
              <a:t>注意事項</a:t>
            </a: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12</a:t>
            </a:fld>
            <a:endParaRPr lang="zh-TW" altLang="en-US" dirty="0"/>
          </a:p>
        </p:txBody>
      </p:sp>
    </p:spTree>
    <p:extLst>
      <p:ext uri="{BB962C8B-B14F-4D97-AF65-F5344CB8AC3E}">
        <p14:creationId xmlns:p14="http://schemas.microsoft.com/office/powerpoint/2010/main" val="404677599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1568624" y="404664"/>
            <a:ext cx="3672408" cy="792088"/>
          </a:xfrm>
          <a:solidFill>
            <a:schemeClr val="accent2">
              <a:lumMod val="20000"/>
              <a:lumOff val="80000"/>
            </a:schemeClr>
          </a:solidFill>
        </p:spPr>
        <p:txBody>
          <a:bodyPr rtlCol="0">
            <a:normAutofit/>
          </a:bodyPr>
          <a:lstStyle/>
          <a:p>
            <a:pPr algn="l" eaLnBrk="1" fontAlgn="auto" hangingPunct="1">
              <a:spcAft>
                <a:spcPts val="0"/>
              </a:spcAft>
              <a:defRPr/>
            </a:pPr>
            <a:r>
              <a:rPr lang="zh-TW" altLang="en-US" b="1" dirty="0">
                <a:solidFill>
                  <a:srgbClr val="FF0000"/>
                </a:solidFill>
                <a:latin typeface="標楷體" pitchFamily="65" charset="-120"/>
                <a:ea typeface="標楷體" pitchFamily="65" charset="-120"/>
                <a:cs typeface="+mn-cs"/>
              </a:rPr>
              <a:t>學生獎勵措施</a:t>
            </a:r>
          </a:p>
        </p:txBody>
      </p:sp>
      <p:sp>
        <p:nvSpPr>
          <p:cNvPr id="29699" name="Rectangle 3"/>
          <p:cNvSpPr txBox="1">
            <a:spLocks noChangeArrowheads="1"/>
          </p:cNvSpPr>
          <p:nvPr/>
        </p:nvSpPr>
        <p:spPr bwMode="auto">
          <a:xfrm>
            <a:off x="128464" y="1319074"/>
            <a:ext cx="9599612" cy="5092700"/>
          </a:xfrm>
          <a:prstGeom prst="rect">
            <a:avLst/>
          </a:prstGeom>
          <a:solidFill>
            <a:schemeClr val="accent3">
              <a:lumMod val="20000"/>
              <a:lumOff val="80000"/>
            </a:schemeClr>
          </a:solidFill>
          <a:ln w="9525">
            <a:noFill/>
            <a:miter lim="800000"/>
            <a:headEnd/>
            <a:tailEnd/>
          </a:ln>
        </p:spPr>
        <p:txBody>
          <a:bodyPr/>
          <a:lstStyle/>
          <a:p>
            <a:pPr marL="542925" lvl="1" indent="-277813">
              <a:lnSpc>
                <a:spcPct val="114000"/>
              </a:lnSpc>
              <a:spcBef>
                <a:spcPts val="0"/>
              </a:spcBef>
              <a:buFont typeface="Wingdings" pitchFamily="2" charset="2"/>
              <a:buChar char="u"/>
            </a:pPr>
            <a:r>
              <a:rPr lang="zh-TW" altLang="en-US" sz="2800" b="1" dirty="0">
                <a:solidFill>
                  <a:srgbClr val="000066"/>
                </a:solidFill>
                <a:latin typeface="標楷體" pitchFamily="65" charset="-120"/>
                <a:ea typeface="標楷體" pitchFamily="65" charset="-120"/>
              </a:rPr>
              <a:t>學生校外學術暨實務競賽成績優良獎學金補助要點</a:t>
            </a:r>
          </a:p>
          <a:p>
            <a:pPr marL="542925" lvl="1" indent="-277813">
              <a:lnSpc>
                <a:spcPct val="134000"/>
              </a:lnSpc>
              <a:spcBef>
                <a:spcPts val="0"/>
              </a:spcBef>
              <a:buFont typeface="Wingdings" pitchFamily="2" charset="2"/>
              <a:buChar char="ü"/>
            </a:pPr>
            <a:r>
              <a:rPr kumimoji="0" lang="zh-TW" altLang="en-US" sz="2800" b="1" dirty="0">
                <a:solidFill>
                  <a:srgbClr val="0070C0"/>
                </a:solidFill>
                <a:latin typeface="標楷體" pitchFamily="65" charset="-120"/>
                <a:ea typeface="標楷體" pitchFamily="65" charset="-120"/>
              </a:rPr>
              <a:t>依</a:t>
            </a:r>
            <a:r>
              <a:rPr kumimoji="0" lang="zh-TW" altLang="en-US" sz="2800" b="1" dirty="0">
                <a:solidFill>
                  <a:srgbClr val="FF0000"/>
                </a:solidFill>
                <a:latin typeface="標楷體" pitchFamily="65" charset="-120"/>
                <a:ea typeface="標楷體" pitchFamily="65" charset="-120"/>
              </a:rPr>
              <a:t>名次及競賽性質</a:t>
            </a:r>
            <a:r>
              <a:rPr kumimoji="0" lang="zh-TW" altLang="en-US" sz="2800" b="1" dirty="0">
                <a:solidFill>
                  <a:srgbClr val="0070C0"/>
                </a:solidFill>
                <a:latin typeface="標楷體" pitchFamily="65" charset="-120"/>
                <a:ea typeface="標楷體" pitchFamily="65" charset="-120"/>
              </a:rPr>
              <a:t>可申請獎學金</a:t>
            </a:r>
          </a:p>
          <a:p>
            <a:pPr marL="542925" lvl="1" indent="-277813">
              <a:lnSpc>
                <a:spcPct val="200000"/>
              </a:lnSpc>
              <a:spcBef>
                <a:spcPts val="0"/>
              </a:spcBef>
              <a:buFont typeface="Wingdings" pitchFamily="2" charset="2"/>
              <a:buChar char="u"/>
            </a:pPr>
            <a:r>
              <a:rPr lang="zh-TW" altLang="en-US" sz="2800" b="1" dirty="0">
                <a:solidFill>
                  <a:srgbClr val="000066"/>
                </a:solidFill>
                <a:latin typeface="標楷體" pitchFamily="65" charset="-120"/>
                <a:ea typeface="標楷體" pitchFamily="65" charset="-120"/>
              </a:rPr>
              <a:t>學生參與校外學術暨實務競賽補助辦法</a:t>
            </a:r>
          </a:p>
          <a:p>
            <a:pPr marL="542925" lvl="1" indent="-277813">
              <a:lnSpc>
                <a:spcPct val="134000"/>
              </a:lnSpc>
              <a:spcBef>
                <a:spcPts val="0"/>
              </a:spcBef>
              <a:buFont typeface="Wingdings" pitchFamily="2" charset="2"/>
              <a:buChar char="ü"/>
            </a:pPr>
            <a:r>
              <a:rPr kumimoji="0" lang="zh-TW" altLang="en-US" sz="2800" b="1" dirty="0">
                <a:solidFill>
                  <a:srgbClr val="0070C0"/>
                </a:solidFill>
                <a:latin typeface="標楷體" pitchFamily="65" charset="-120"/>
                <a:ea typeface="標楷體" pitchFamily="65" charset="-120"/>
              </a:rPr>
              <a:t>依申請每人補助上限為</a:t>
            </a:r>
            <a:r>
              <a:rPr kumimoji="0" lang="en-US" altLang="zh-TW" sz="2800" b="1" dirty="0">
                <a:solidFill>
                  <a:srgbClr val="C00000"/>
                </a:solidFill>
                <a:latin typeface="Arial" charset="0"/>
                <a:ea typeface="標楷體" pitchFamily="65" charset="-120"/>
              </a:rPr>
              <a:t>2,000</a:t>
            </a:r>
            <a:r>
              <a:rPr kumimoji="0" lang="zh-TW" altLang="en-US" sz="2800" b="1" dirty="0">
                <a:solidFill>
                  <a:srgbClr val="C00000"/>
                </a:solidFill>
                <a:latin typeface="標楷體" pitchFamily="65" charset="-120"/>
                <a:ea typeface="標楷體" pitchFamily="65" charset="-120"/>
              </a:rPr>
              <a:t>元</a:t>
            </a:r>
            <a:endParaRPr kumimoji="0" lang="en-US" altLang="zh-TW" sz="2800" b="1" dirty="0">
              <a:solidFill>
                <a:srgbClr val="0070C0"/>
              </a:solidFill>
              <a:latin typeface="標楷體" pitchFamily="65" charset="-120"/>
              <a:ea typeface="標楷體" pitchFamily="65" charset="-120"/>
            </a:endParaRPr>
          </a:p>
          <a:p>
            <a:pPr marL="542925" lvl="1" indent="-277813">
              <a:lnSpc>
                <a:spcPct val="200000"/>
              </a:lnSpc>
              <a:spcBef>
                <a:spcPts val="0"/>
              </a:spcBef>
              <a:buFont typeface="Wingdings" pitchFamily="2" charset="2"/>
              <a:buChar char="u"/>
            </a:pPr>
            <a:r>
              <a:rPr lang="zh-TW" altLang="en-US" sz="2800" b="1" dirty="0">
                <a:solidFill>
                  <a:srgbClr val="000066"/>
                </a:solidFill>
                <a:latin typeface="標楷體" pitchFamily="65" charset="-120"/>
                <a:ea typeface="標楷體" pitchFamily="65" charset="-120"/>
              </a:rPr>
              <a:t>學生校外實習輔導辦法</a:t>
            </a:r>
          </a:p>
          <a:p>
            <a:pPr marL="361950" indent="-96838">
              <a:spcBef>
                <a:spcPts val="0"/>
              </a:spcBef>
              <a:buFont typeface="Wingdings" pitchFamily="2" charset="2"/>
              <a:buChar char="ü"/>
            </a:pPr>
            <a:r>
              <a:rPr kumimoji="0" lang="zh-TW" altLang="en-US" sz="2800" b="1" dirty="0">
                <a:solidFill>
                  <a:srgbClr val="0070C0"/>
                </a:solidFill>
                <a:latin typeface="標楷體" pitchFamily="65" charset="-120"/>
                <a:ea typeface="標楷體" pitchFamily="65" charset="-120"/>
              </a:rPr>
              <a:t>實習表現優異者，經推薦可於畢業年度頒予</a:t>
            </a:r>
            <a:r>
              <a:rPr kumimoji="0" lang="en-US" altLang="zh-TW" sz="2800" b="1" u="sng" dirty="0">
                <a:solidFill>
                  <a:srgbClr val="C00000"/>
                </a:solidFill>
                <a:latin typeface="Arial" charset="0"/>
                <a:ea typeface="標楷體" pitchFamily="65" charset="-120"/>
              </a:rPr>
              <a:t>1,500</a:t>
            </a:r>
            <a:r>
              <a:rPr kumimoji="0" lang="zh-TW" altLang="en-US" sz="2800" b="1" u="sng" dirty="0">
                <a:solidFill>
                  <a:srgbClr val="C00000"/>
                </a:solidFill>
                <a:latin typeface="Arial" charset="0"/>
                <a:ea typeface="標楷體" pitchFamily="65" charset="-120"/>
              </a:rPr>
              <a:t>元</a:t>
            </a:r>
            <a:r>
              <a:rPr kumimoji="0" lang="zh-TW" altLang="en-US" sz="2800" b="1" u="sng" dirty="0">
                <a:solidFill>
                  <a:srgbClr val="C00000"/>
                </a:solidFill>
                <a:latin typeface="標楷體" panose="03000509000000000000" pitchFamily="65" charset="-120"/>
                <a:ea typeface="標楷體" panose="03000509000000000000" pitchFamily="65" charset="-120"/>
              </a:rPr>
              <a:t>禮券</a:t>
            </a:r>
            <a:endParaRPr kumimoji="0" lang="en-US" altLang="zh-TW" sz="2800" b="1" u="sng" dirty="0">
              <a:solidFill>
                <a:srgbClr val="C00000"/>
              </a:solidFill>
              <a:latin typeface="標楷體" panose="03000509000000000000" pitchFamily="65" charset="-120"/>
              <a:ea typeface="標楷體" panose="03000509000000000000" pitchFamily="65" charset="-120"/>
            </a:endParaRPr>
          </a:p>
          <a:p>
            <a:pPr marL="361950">
              <a:spcBef>
                <a:spcPts val="0"/>
              </a:spcBef>
            </a:pPr>
            <a:endParaRPr kumimoji="0" lang="en-US" altLang="zh-TW" sz="1000" b="1" u="sng" dirty="0">
              <a:solidFill>
                <a:srgbClr val="C00000"/>
              </a:solidFill>
              <a:latin typeface="標楷體" panose="03000509000000000000" pitchFamily="65" charset="-120"/>
              <a:ea typeface="標楷體" panose="03000509000000000000" pitchFamily="65" charset="-120"/>
            </a:endParaRPr>
          </a:p>
          <a:p>
            <a:pPr marL="542925" lvl="1" indent="-277813">
              <a:lnSpc>
                <a:spcPct val="124000"/>
              </a:lnSpc>
              <a:spcBef>
                <a:spcPts val="0"/>
              </a:spcBef>
              <a:buFont typeface="Wingdings" pitchFamily="2" charset="2"/>
              <a:buChar char="u"/>
            </a:pPr>
            <a:r>
              <a:rPr lang="zh-TW" altLang="en-US" sz="2800" b="1" dirty="0">
                <a:solidFill>
                  <a:srgbClr val="000066"/>
                </a:solidFill>
                <a:latin typeface="標楷體" pitchFamily="65" charset="-120"/>
                <a:ea typeface="標楷體" pitchFamily="65" charset="-120"/>
              </a:rPr>
              <a:t>學生專題製作成果展競賽實施要點</a:t>
            </a:r>
            <a:endParaRPr lang="en-US" altLang="zh-TW" sz="2800" b="1" dirty="0">
              <a:solidFill>
                <a:srgbClr val="000066"/>
              </a:solidFill>
              <a:latin typeface="標楷體" pitchFamily="65" charset="-120"/>
              <a:ea typeface="標楷體" pitchFamily="65" charset="-120"/>
            </a:endParaRPr>
          </a:p>
          <a:p>
            <a:pPr marL="542925" lvl="1" indent="-277813">
              <a:lnSpc>
                <a:spcPct val="124000"/>
              </a:lnSpc>
              <a:spcBef>
                <a:spcPts val="0"/>
              </a:spcBef>
              <a:buFont typeface="Wingdings" pitchFamily="2" charset="2"/>
              <a:buChar char="ü"/>
            </a:pPr>
            <a:r>
              <a:rPr kumimoji="0" lang="zh-TW" altLang="en-US" sz="2800" b="1" dirty="0">
                <a:solidFill>
                  <a:srgbClr val="0070C0"/>
                </a:solidFill>
                <a:latin typeface="標楷體" pitchFamily="65" charset="-120"/>
                <a:ea typeface="標楷體" pitchFamily="65" charset="-120"/>
              </a:rPr>
              <a:t>每年度辦理乙次，提供總計</a:t>
            </a:r>
            <a:r>
              <a:rPr kumimoji="0" lang="en-US" altLang="zh-TW" sz="2800" b="1" u="sng" dirty="0">
                <a:solidFill>
                  <a:srgbClr val="C00000"/>
                </a:solidFill>
                <a:latin typeface="Arial" charset="0"/>
                <a:ea typeface="標楷體" pitchFamily="65" charset="-120"/>
              </a:rPr>
              <a:t>5</a:t>
            </a:r>
            <a:r>
              <a:rPr kumimoji="0" lang="zh-TW" altLang="en-US" sz="2800" b="1" u="sng" dirty="0">
                <a:solidFill>
                  <a:srgbClr val="C00000"/>
                </a:solidFill>
                <a:latin typeface="Microsoft Yi Baiti" pitchFamily="66" charset="0"/>
                <a:ea typeface="標楷體" pitchFamily="65" charset="-120"/>
              </a:rPr>
              <a:t>萬元獎金</a:t>
            </a:r>
            <a:endParaRPr kumimoji="0" lang="zh-TW" altLang="en-US" sz="2800" b="1" dirty="0">
              <a:solidFill>
                <a:srgbClr val="0070C0"/>
              </a:solidFill>
              <a:latin typeface="標楷體" pitchFamily="65" charset="-120"/>
              <a:ea typeface="標楷體" pitchFamily="65" charset="-120"/>
            </a:endParaRPr>
          </a:p>
          <a:p>
            <a:pPr marL="361950">
              <a:spcBef>
                <a:spcPct val="20000"/>
              </a:spcBef>
              <a:buFont typeface="Wingdings" pitchFamily="2" charset="2"/>
              <a:buChar char="ü"/>
            </a:pPr>
            <a:endParaRPr lang="en-US" altLang="zh-TW" sz="2400" dirty="0">
              <a:solidFill>
                <a:srgbClr val="000066"/>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13</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2360712" y="692696"/>
            <a:ext cx="2255738" cy="988144"/>
          </a:xfrm>
          <a:prstGeom prst="rect">
            <a:avLst/>
          </a:prstGeom>
          <a:solidFill>
            <a:schemeClr val="accent2">
              <a:lumMod val="20000"/>
              <a:lumOff val="80000"/>
            </a:schemeClr>
          </a:solidFill>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kumimoji="0" lang="zh-TW" altLang="en-US" sz="5400" b="1" dirty="0">
                <a:solidFill>
                  <a:srgbClr val="5A7515"/>
                </a:solidFill>
                <a:effectLst>
                  <a:outerShdw blurRad="60007" dist="310007" dir="7680000" sy="30000" kx="1300200" algn="ctr" rotWithShape="0">
                    <a:prstClr val="black">
                      <a:alpha val="32000"/>
                    </a:prstClr>
                  </a:outerShdw>
                </a:effectLst>
                <a:latin typeface="標楷體" pitchFamily="65" charset="-120"/>
                <a:ea typeface="標楷體" pitchFamily="65" charset="-120"/>
                <a:cs typeface="+mn-cs"/>
              </a:rPr>
              <a:t>總結</a:t>
            </a:r>
            <a:endParaRPr kumimoji="0" lang="zh-TW" altLang="en-US" sz="3900" b="1" dirty="0">
              <a:solidFill>
                <a:srgbClr val="5A7515"/>
              </a:solidFill>
              <a:effectLst>
                <a:outerShdw blurRad="60007" dist="310007" dir="7680000" sy="30000" kx="1300200" algn="ctr" rotWithShape="0">
                  <a:prstClr val="black">
                    <a:alpha val="32000"/>
                  </a:prstClr>
                </a:outerShdw>
              </a:effectLst>
              <a:latin typeface="標楷體" pitchFamily="65" charset="-120"/>
              <a:ea typeface="標楷體" pitchFamily="65" charset="-120"/>
              <a:cs typeface="+mn-cs"/>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14</a:t>
            </a:fld>
            <a:endParaRPr lang="zh-TW" altLang="en-US" dirty="0"/>
          </a:p>
        </p:txBody>
      </p:sp>
      <p:sp>
        <p:nvSpPr>
          <p:cNvPr id="13" name="Rectangle 3"/>
          <p:cNvSpPr txBox="1">
            <a:spLocks noChangeArrowheads="1"/>
          </p:cNvSpPr>
          <p:nvPr/>
        </p:nvSpPr>
        <p:spPr bwMode="auto">
          <a:xfrm>
            <a:off x="1352600" y="2060848"/>
            <a:ext cx="6192688" cy="3528392"/>
          </a:xfrm>
          <a:prstGeom prst="rect">
            <a:avLst/>
          </a:prstGeom>
          <a:solidFill>
            <a:schemeClr val="accent3">
              <a:lumMod val="40000"/>
              <a:lumOff val="60000"/>
            </a:schemeClr>
          </a:solidFill>
          <a:ln w="9525">
            <a:noFill/>
            <a:miter lim="800000"/>
            <a:headEnd/>
            <a:tailEnd/>
          </a:ln>
        </p:spPr>
        <p:txBody>
          <a:bodyPr/>
          <a:lstStyle/>
          <a:p>
            <a:pPr marL="1168400" lvl="1" indent="-277813" algn="just">
              <a:lnSpc>
                <a:spcPct val="113000"/>
              </a:lnSpc>
              <a:spcBef>
                <a:spcPts val="600"/>
              </a:spcBef>
              <a:buFont typeface="Wingdings" pitchFamily="2" charset="2"/>
              <a:buChar char="u"/>
            </a:pPr>
            <a:r>
              <a:rPr lang="zh-TW" altLang="en-US" sz="4400" dirty="0">
                <a:solidFill>
                  <a:srgbClr val="000099"/>
                </a:solidFill>
                <a:latin typeface="標楷體" pitchFamily="65" charset="-120"/>
                <a:ea typeface="標楷體" pitchFamily="65" charset="-120"/>
              </a:rPr>
              <a:t>歡迎研提計畫</a:t>
            </a:r>
            <a:endParaRPr lang="en-US" altLang="zh-TW" sz="4400" dirty="0">
              <a:solidFill>
                <a:srgbClr val="000099"/>
              </a:solidFill>
              <a:latin typeface="標楷體" pitchFamily="65" charset="-120"/>
              <a:ea typeface="標楷體" pitchFamily="65" charset="-120"/>
            </a:endParaRPr>
          </a:p>
          <a:p>
            <a:pPr marL="1168400" lvl="1" indent="-277813" algn="just">
              <a:lnSpc>
                <a:spcPct val="113000"/>
              </a:lnSpc>
              <a:spcBef>
                <a:spcPts val="600"/>
              </a:spcBef>
              <a:buFont typeface="Wingdings" pitchFamily="2" charset="2"/>
              <a:buChar char="u"/>
            </a:pPr>
            <a:r>
              <a:rPr lang="zh-TW" altLang="en-US" sz="4400" dirty="0">
                <a:solidFill>
                  <a:srgbClr val="000099"/>
                </a:solidFill>
                <a:latin typeface="標楷體" pitchFamily="65" charset="-120"/>
                <a:ea typeface="標楷體" pitchFamily="65" charset="-120"/>
              </a:rPr>
              <a:t>輔導培育學生</a:t>
            </a:r>
            <a:endParaRPr lang="en-US" altLang="zh-TW" sz="4400" dirty="0">
              <a:solidFill>
                <a:srgbClr val="000099"/>
              </a:solidFill>
              <a:latin typeface="標楷體" pitchFamily="65" charset="-120"/>
              <a:ea typeface="標楷體" pitchFamily="65" charset="-120"/>
            </a:endParaRPr>
          </a:p>
          <a:p>
            <a:pPr marL="1168400" lvl="1" indent="-277813" algn="just">
              <a:lnSpc>
                <a:spcPct val="113000"/>
              </a:lnSpc>
              <a:spcBef>
                <a:spcPts val="600"/>
              </a:spcBef>
              <a:buFont typeface="Wingdings" pitchFamily="2" charset="2"/>
              <a:buChar char="u"/>
            </a:pPr>
            <a:r>
              <a:rPr lang="zh-TW" altLang="en-US" sz="4400" dirty="0">
                <a:solidFill>
                  <a:srgbClr val="000099"/>
                </a:solidFill>
                <a:latin typeface="標楷體" pitchFamily="65" charset="-120"/>
                <a:ea typeface="標楷體" pitchFamily="65" charset="-120"/>
              </a:rPr>
              <a:t>投入在地關懷</a:t>
            </a:r>
            <a:endParaRPr lang="en-US" altLang="zh-TW" sz="4400" dirty="0">
              <a:solidFill>
                <a:srgbClr val="000099"/>
              </a:solidFill>
              <a:latin typeface="標楷體" pitchFamily="65" charset="-120"/>
              <a:ea typeface="標楷體" pitchFamily="65" charset="-120"/>
            </a:endParaRPr>
          </a:p>
          <a:p>
            <a:pPr marL="1168400" lvl="1" indent="-277813" algn="just">
              <a:lnSpc>
                <a:spcPct val="113000"/>
              </a:lnSpc>
              <a:spcBef>
                <a:spcPts val="600"/>
              </a:spcBef>
              <a:buFont typeface="Wingdings" pitchFamily="2" charset="2"/>
              <a:buChar char="u"/>
            </a:pPr>
            <a:r>
              <a:rPr lang="zh-TW" altLang="en-US" sz="4400" dirty="0">
                <a:solidFill>
                  <a:srgbClr val="000099"/>
                </a:solidFill>
                <a:latin typeface="標楷體" pitchFamily="65" charset="-120"/>
                <a:ea typeface="標楷體" pitchFamily="65" charset="-120"/>
              </a:rPr>
              <a:t>產官學研共好</a:t>
            </a:r>
            <a:endParaRPr lang="en-US" altLang="zh-TW" sz="4400" dirty="0">
              <a:solidFill>
                <a:srgbClr val="000099"/>
              </a:solidFill>
              <a:latin typeface="標楷體" pitchFamily="65" charset="-120"/>
              <a:ea typeface="標楷體" pitchFamily="65" charset="-12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rotWithShape="1">
          <a:blip r:embed="rId2" cstate="print"/>
          <a:srcRect l="3423" t="34864" r="26615"/>
          <a:stretch/>
        </p:blipFill>
        <p:spPr>
          <a:xfrm>
            <a:off x="460335" y="3004888"/>
            <a:ext cx="9437384" cy="1787344"/>
          </a:xfrm>
          <a:prstGeom prst="rect">
            <a:avLst/>
          </a:prstGeom>
          <a:effectLst>
            <a:softEdge rad="63500"/>
          </a:effectLst>
        </p:spPr>
      </p:pic>
      <p:sp>
        <p:nvSpPr>
          <p:cNvPr id="6" name="文字方塊 5"/>
          <p:cNvSpPr txBox="1"/>
          <p:nvPr/>
        </p:nvSpPr>
        <p:spPr>
          <a:xfrm>
            <a:off x="1784648" y="1803729"/>
            <a:ext cx="6624736" cy="923330"/>
          </a:xfrm>
          <a:prstGeom prst="rect">
            <a:avLst/>
          </a:prstGeom>
          <a:solidFill>
            <a:srgbClr val="FFFF66"/>
          </a:solidFill>
        </p:spPr>
        <p:txBody>
          <a:bodyPr wrap="square">
            <a:spAutoFit/>
          </a:bodyPr>
          <a:lstStyle/>
          <a:p>
            <a:pPr>
              <a:defRPr/>
            </a:pPr>
            <a:r>
              <a:rPr lang="zh-TW" altLang="en-US" sz="5400" b="1" dirty="0">
                <a:solidFill>
                  <a:srgbClr val="005EA4"/>
                </a:solidFill>
                <a:effectLst>
                  <a:outerShdw blurRad="38100" dist="38100" dir="2700000" algn="tl">
                    <a:srgbClr val="C0C0C0"/>
                  </a:outerShdw>
                </a:effectLst>
                <a:latin typeface="Arial" charset="0"/>
                <a:ea typeface="標楷體" pitchFamily="65" charset="-120"/>
              </a:rPr>
              <a:t>感謝聆聽   敬請指教</a:t>
            </a:r>
            <a:endParaRPr lang="en-US" altLang="zh-TW" sz="5400" b="1" dirty="0">
              <a:solidFill>
                <a:srgbClr val="005EA4"/>
              </a:solidFill>
              <a:effectLst>
                <a:outerShdw blurRad="38100" dist="38100" dir="2700000" algn="tl">
                  <a:srgbClr val="C0C0C0"/>
                </a:outerShdw>
              </a:effectLst>
              <a:latin typeface="Arial" charset="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15</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640632" y="519213"/>
            <a:ext cx="4752528" cy="830997"/>
          </a:xfrm>
          <a:prstGeom prst="rect">
            <a:avLst/>
          </a:prstGeom>
          <a:solidFill>
            <a:schemeClr val="accent2">
              <a:lumMod val="20000"/>
              <a:lumOff val="80000"/>
            </a:schemeClr>
          </a:solidFill>
        </p:spPr>
        <p:txBody>
          <a:bodyPr wrap="square">
            <a:spAutoFit/>
          </a:bodyPr>
          <a:lstStyle/>
          <a:p>
            <a:pPr fontAlgn="auto">
              <a:spcBef>
                <a:spcPts val="0"/>
              </a:spcBef>
              <a:spcAft>
                <a:spcPts val="0"/>
              </a:spcAft>
              <a:defRPr/>
            </a:pPr>
            <a:r>
              <a:rPr kumimoji="0" lang="zh-TW" altLang="en-US" sz="4800" b="1" dirty="0">
                <a:solidFill>
                  <a:srgbClr val="5A7515"/>
                </a:solidFill>
                <a:latin typeface="標楷體" pitchFamily="65" charset="-120"/>
                <a:ea typeface="標楷體" pitchFamily="65" charset="-120"/>
              </a:rPr>
              <a:t>研發處重點工作</a:t>
            </a:r>
          </a:p>
        </p:txBody>
      </p:sp>
      <p:sp>
        <p:nvSpPr>
          <p:cNvPr id="19459" name="文字方塊 10"/>
          <p:cNvSpPr txBox="1">
            <a:spLocks noChangeArrowheads="1"/>
          </p:cNvSpPr>
          <p:nvPr/>
        </p:nvSpPr>
        <p:spPr bwMode="auto">
          <a:xfrm>
            <a:off x="1352600" y="1441132"/>
            <a:ext cx="7435273" cy="5416868"/>
          </a:xfrm>
          <a:prstGeom prst="rect">
            <a:avLst/>
          </a:prstGeom>
          <a:solidFill>
            <a:schemeClr val="accent3">
              <a:lumMod val="20000"/>
              <a:lumOff val="80000"/>
            </a:schemeClr>
          </a:solidFill>
          <a:ln w="9525">
            <a:noFill/>
            <a:miter lim="800000"/>
            <a:headEnd/>
            <a:tailEnd/>
          </a:ln>
        </p:spPr>
        <p:txBody>
          <a:bodyPr wrap="square">
            <a:spAutoFit/>
          </a:bodyPr>
          <a:lstStyle/>
          <a:p>
            <a:pPr marL="536575" indent="-358775" algn="just">
              <a:lnSpc>
                <a:spcPct val="120000"/>
              </a:lnSpc>
              <a:buFont typeface="+mj-lt"/>
              <a:buAutoNum type="arabicPeriod"/>
            </a:pPr>
            <a:r>
              <a:rPr lang="zh-TW" altLang="en-US" sz="4000" b="1" dirty="0">
                <a:solidFill>
                  <a:srgbClr val="000099"/>
                </a:solidFill>
                <a:latin typeface="Book Antiqua" panose="02040602050305030304" pitchFamily="18" charset="0"/>
                <a:ea typeface="標楷體" pitchFamily="65" charset="-120"/>
              </a:rPr>
              <a:t>增進教師個人研發能量</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buFont typeface="+mj-lt"/>
              <a:buAutoNum type="arabicPeriod"/>
            </a:pPr>
            <a:r>
              <a:rPr lang="zh-TW" altLang="en-US" sz="4000" b="1" dirty="0">
                <a:solidFill>
                  <a:srgbClr val="000099"/>
                </a:solidFill>
                <a:latin typeface="Book Antiqua" panose="02040602050305030304" pitchFamily="18" charset="0"/>
                <a:ea typeface="標楷體" pitchFamily="65" charset="-120"/>
              </a:rPr>
              <a:t>鼓勵院系整合型計畫</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buFont typeface="+mj-lt"/>
              <a:buAutoNum type="arabicPeriod"/>
            </a:pPr>
            <a:r>
              <a:rPr lang="zh-TW" altLang="en-US" sz="4000" b="1" dirty="0">
                <a:solidFill>
                  <a:srgbClr val="000099"/>
                </a:solidFill>
                <a:latin typeface="Book Antiqua" panose="02040602050305030304" pitchFamily="18" charset="0"/>
                <a:ea typeface="標楷體" pitchFamily="65" charset="-120"/>
              </a:rPr>
              <a:t>協助推動產學合作</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buFont typeface="+mj-lt"/>
              <a:buAutoNum type="arabicPeriod"/>
            </a:pPr>
            <a:r>
              <a:rPr lang="zh-TW" altLang="en-US" sz="4000" b="1" dirty="0">
                <a:solidFill>
                  <a:srgbClr val="000099"/>
                </a:solidFill>
                <a:latin typeface="Book Antiqua" panose="02040602050305030304" pitchFamily="18" charset="0"/>
                <a:ea typeface="標楷體" pitchFamily="65" charset="-120"/>
              </a:rPr>
              <a:t>落實學生實習與就業輔導</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buFont typeface="+mj-lt"/>
              <a:buAutoNum type="arabicPeriod"/>
            </a:pPr>
            <a:r>
              <a:rPr lang="zh-TW" altLang="en-US" sz="4000" b="1" dirty="0">
                <a:solidFill>
                  <a:srgbClr val="000099"/>
                </a:solidFill>
                <a:latin typeface="Book Antiqua" panose="02040602050305030304" pitchFamily="18" charset="0"/>
                <a:ea typeface="標楷體" pitchFamily="65" charset="-120"/>
              </a:rPr>
              <a:t>執行國際合作事務</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spcAft>
                <a:spcPts val="0"/>
              </a:spcAft>
              <a:buFont typeface="+mj-lt"/>
              <a:buAutoNum type="arabicPeriod"/>
            </a:pPr>
            <a:r>
              <a:rPr lang="zh-TW" altLang="en-US" sz="4000" b="1" dirty="0">
                <a:solidFill>
                  <a:srgbClr val="000099"/>
                </a:solidFill>
                <a:latin typeface="Book Antiqua" panose="02040602050305030304" pitchFamily="18" charset="0"/>
                <a:ea typeface="標楷體" pitchFamily="65" charset="-120"/>
              </a:rPr>
              <a:t>中長程校務發展規劃</a:t>
            </a:r>
            <a:endParaRPr lang="en-US" altLang="zh-TW" sz="4000" b="1" dirty="0">
              <a:solidFill>
                <a:srgbClr val="000099"/>
              </a:solidFill>
              <a:latin typeface="Book Antiqua" panose="02040602050305030304" pitchFamily="18" charset="0"/>
              <a:ea typeface="標楷體" pitchFamily="65" charset="-120"/>
            </a:endParaRPr>
          </a:p>
          <a:p>
            <a:pPr marL="536575" indent="-358775" algn="just">
              <a:lnSpc>
                <a:spcPct val="120000"/>
              </a:lnSpc>
              <a:spcAft>
                <a:spcPts val="0"/>
              </a:spcAft>
              <a:buFont typeface="+mj-lt"/>
              <a:buAutoNum type="arabicPeriod"/>
            </a:pPr>
            <a:r>
              <a:rPr lang="zh-TW" altLang="en-US" sz="4000" b="1" dirty="0">
                <a:solidFill>
                  <a:srgbClr val="000099"/>
                </a:solidFill>
                <a:latin typeface="Book Antiqua" panose="02040602050305030304" pitchFamily="18" charset="0"/>
                <a:ea typeface="標楷體" pitchFamily="65" charset="-120"/>
              </a:rPr>
              <a:t>推動與管考</a:t>
            </a:r>
            <a:r>
              <a:rPr lang="en-US" altLang="zh-TW" sz="4000" b="1" dirty="0">
                <a:solidFill>
                  <a:srgbClr val="000099"/>
                </a:solidFill>
                <a:latin typeface="Book Antiqua" panose="02040602050305030304" pitchFamily="18" charset="0"/>
                <a:ea typeface="標楷體" pitchFamily="65" charset="-120"/>
              </a:rPr>
              <a:t>USR</a:t>
            </a:r>
            <a:r>
              <a:rPr lang="zh-TW" altLang="en-US" sz="4000" b="1" dirty="0">
                <a:solidFill>
                  <a:srgbClr val="000099"/>
                </a:solidFill>
                <a:latin typeface="Book Antiqua" panose="02040602050305030304" pitchFamily="18" charset="0"/>
                <a:ea typeface="標楷體" pitchFamily="65" charset="-120"/>
              </a:rPr>
              <a:t>計畫</a:t>
            </a:r>
            <a:endParaRPr lang="en-US" altLang="zh-TW" sz="4000" b="1" dirty="0">
              <a:solidFill>
                <a:srgbClr val="000099"/>
              </a:solidFill>
              <a:latin typeface="Book Antiqua" panose="020406020503050303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2</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1483902" y="359267"/>
            <a:ext cx="2541714" cy="685800"/>
          </a:xfrm>
          <a:prstGeom prst="rect">
            <a:avLst/>
          </a:prstGeom>
          <a:solidFill>
            <a:schemeClr val="accent2">
              <a:lumMod val="20000"/>
              <a:lumOff val="80000"/>
            </a:schemeClr>
          </a:solidFill>
        </p:spPr>
        <p:txBody>
          <a:bodyPr wrap="square">
            <a:spAutoFit/>
          </a:bodyPr>
          <a:lstStyle/>
          <a:p>
            <a:pPr fontAlgn="auto">
              <a:spcBef>
                <a:spcPts val="0"/>
              </a:spcBef>
              <a:spcAft>
                <a:spcPts val="0"/>
              </a:spcAft>
              <a:defRPr/>
            </a:pPr>
            <a:r>
              <a:rPr kumimoji="0" lang="zh-TW" altLang="en-US" sz="3900" b="1" dirty="0">
                <a:solidFill>
                  <a:srgbClr val="5A7515"/>
                </a:solidFill>
                <a:latin typeface="標楷體" pitchFamily="65" charset="-120"/>
                <a:ea typeface="標楷體" pitchFamily="65" charset="-120"/>
              </a:rPr>
              <a:t>組織架構</a:t>
            </a:r>
          </a:p>
        </p:txBody>
      </p:sp>
      <p:grpSp>
        <p:nvGrpSpPr>
          <p:cNvPr id="14" name="群組 13"/>
          <p:cNvGrpSpPr/>
          <p:nvPr/>
        </p:nvGrpSpPr>
        <p:grpSpPr>
          <a:xfrm>
            <a:off x="344488" y="1268760"/>
            <a:ext cx="9352733" cy="4953961"/>
            <a:chOff x="560194" y="777423"/>
            <a:chExt cx="9539973" cy="4958148"/>
          </a:xfrm>
        </p:grpSpPr>
        <p:cxnSp>
          <p:nvCxnSpPr>
            <p:cNvPr id="32" name="直線接點 31"/>
            <p:cNvCxnSpPr/>
            <p:nvPr/>
          </p:nvCxnSpPr>
          <p:spPr>
            <a:xfrm flipH="1">
              <a:off x="1532871" y="2977921"/>
              <a:ext cx="6912000"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2" name="群組 1"/>
            <p:cNvGrpSpPr/>
            <p:nvPr/>
          </p:nvGrpSpPr>
          <p:grpSpPr>
            <a:xfrm>
              <a:off x="3799524" y="777423"/>
              <a:ext cx="3433410" cy="2202614"/>
              <a:chOff x="2656230" y="777423"/>
              <a:chExt cx="3433410" cy="2202614"/>
            </a:xfrm>
          </p:grpSpPr>
          <p:sp>
            <p:nvSpPr>
              <p:cNvPr id="6" name="圓角矩形 5"/>
              <p:cNvSpPr/>
              <p:nvPr/>
            </p:nvSpPr>
            <p:spPr>
              <a:xfrm>
                <a:off x="2656230" y="777423"/>
                <a:ext cx="1787840" cy="1047340"/>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7" name="群組 6"/>
              <p:cNvGrpSpPr/>
              <p:nvPr/>
            </p:nvGrpSpPr>
            <p:grpSpPr>
              <a:xfrm>
                <a:off x="2861909" y="915655"/>
                <a:ext cx="2299698" cy="1047340"/>
                <a:chOff x="3118501" y="1208342"/>
                <a:chExt cx="2123470" cy="1047340"/>
              </a:xfrm>
              <a:scene3d>
                <a:camera prst="orthographicFront"/>
                <a:lightRig rig="chilly" dir="t"/>
              </a:scene3d>
            </p:grpSpPr>
            <p:sp>
              <p:nvSpPr>
                <p:cNvPr id="8" name="圓角矩形 7"/>
                <p:cNvSpPr/>
                <p:nvPr/>
              </p:nvSpPr>
              <p:spPr>
                <a:xfrm>
                  <a:off x="3118501" y="1208342"/>
                  <a:ext cx="1649355" cy="1047340"/>
                </a:xfrm>
                <a:prstGeom prst="roundRect">
                  <a:avLst>
                    <a:gd name="adj" fmla="val 10000"/>
                  </a:avLst>
                </a:prstGeom>
                <a:sp3d z="12700" extrusionH="1700" prstMaterial="dkEdge">
                  <a:bevelT w="25400" h="6350" prst="softRound"/>
                  <a:bevelB w="0" h="0" prst="convex"/>
                </a:sp3d>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圓角矩形 5"/>
                <p:cNvSpPr/>
                <p:nvPr/>
              </p:nvSpPr>
              <p:spPr>
                <a:xfrm>
                  <a:off x="3136443" y="1222551"/>
                  <a:ext cx="2105528" cy="985989"/>
                </a:xfrm>
                <a:prstGeom prst="rect">
                  <a:avLst/>
                </a:prstGeom>
                <a:sp3d z="12700"/>
              </p:spPr>
              <p:style>
                <a:lnRef idx="0">
                  <a:scrgbClr r="0" g="0" b="0"/>
                </a:lnRef>
                <a:fillRef idx="0">
                  <a:scrgbClr r="0" g="0" b="0"/>
                </a:fillRef>
                <a:effectRef idx="0">
                  <a:scrgbClr r="0" g="0" b="0"/>
                </a:effectRef>
                <a:fontRef idx="minor">
                  <a:schemeClr val="dk1">
                    <a:hueOff val="0"/>
                    <a:satOff val="0"/>
                    <a:lumOff val="0"/>
                    <a:alphaOff val="0"/>
                  </a:schemeClr>
                </a:fontRef>
              </p:style>
              <p:txBody>
                <a:bodyPr lIns="102870" tIns="102870" rIns="102870" bIns="102870" spcCol="1270" anchor="ctr"/>
                <a:lstStyle/>
                <a:p>
                  <a:pPr defTabSz="1200150" fontAlgn="auto">
                    <a:lnSpc>
                      <a:spcPct val="90000"/>
                    </a:lnSpc>
                    <a:spcAft>
                      <a:spcPts val="0"/>
                    </a:spcAft>
                    <a:defRPr/>
                  </a:pPr>
                  <a:r>
                    <a:rPr kumimoji="0" lang="zh-TW" altLang="en-US" sz="4000" b="1" dirty="0">
                      <a:latin typeface="標楷體" pitchFamily="65" charset="-120"/>
                      <a:ea typeface="標楷體" pitchFamily="65" charset="-120"/>
                    </a:rPr>
                    <a:t>研發處</a:t>
                  </a:r>
                </a:p>
              </p:txBody>
            </p:sp>
          </p:grpSp>
          <p:cxnSp>
            <p:nvCxnSpPr>
              <p:cNvPr id="29" name="直線接點 28"/>
              <p:cNvCxnSpPr/>
              <p:nvPr/>
            </p:nvCxnSpPr>
            <p:spPr>
              <a:xfrm flipV="1">
                <a:off x="3727031" y="1952623"/>
                <a:ext cx="18336" cy="1027414"/>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 name="直線接點 56"/>
              <p:cNvCxnSpPr/>
              <p:nvPr/>
            </p:nvCxnSpPr>
            <p:spPr>
              <a:xfrm>
                <a:off x="3737944" y="2501480"/>
                <a:ext cx="40798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圓角矩形 5"/>
              <p:cNvSpPr/>
              <p:nvPr/>
            </p:nvSpPr>
            <p:spPr>
              <a:xfrm>
                <a:off x="4145932" y="2242920"/>
                <a:ext cx="1543156" cy="488246"/>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21524" name="Group 45"/>
              <p:cNvGrpSpPr>
                <a:grpSpLocks/>
              </p:cNvGrpSpPr>
              <p:nvPr/>
            </p:nvGrpSpPr>
            <p:grpSpPr bwMode="auto">
              <a:xfrm>
                <a:off x="4276041" y="2378541"/>
                <a:ext cx="1813599" cy="477838"/>
                <a:chOff x="3196" y="1502"/>
                <a:chExt cx="1055" cy="301"/>
              </a:xfrm>
            </p:grpSpPr>
            <p:sp>
              <p:nvSpPr>
                <p:cNvPr id="21544" name="AutoShape 43"/>
                <p:cNvSpPr>
                  <a:spLocks noChangeArrowheads="1"/>
                </p:cNvSpPr>
                <p:nvPr/>
              </p:nvSpPr>
              <p:spPr bwMode="auto">
                <a:xfrm>
                  <a:off x="3196" y="1502"/>
                  <a:ext cx="893" cy="272"/>
                </a:xfrm>
                <a:prstGeom prst="flowChartAlternateProcess">
                  <a:avLst/>
                </a:prstGeom>
                <a:solidFill>
                  <a:srgbClr val="FFFFFF"/>
                </a:solidFill>
                <a:ln w="9525">
                  <a:solidFill>
                    <a:schemeClr val="accent2"/>
                  </a:solidFill>
                  <a:miter lim="800000"/>
                  <a:headEnd/>
                  <a:tailEnd/>
                </a:ln>
              </p:spPr>
              <p:txBody>
                <a:bodyPr wrap="none" anchor="ctr"/>
                <a:lstStyle/>
                <a:p>
                  <a:endParaRPr lang="zh-TW" altLang="en-US"/>
                </a:p>
              </p:txBody>
            </p:sp>
            <p:sp>
              <p:nvSpPr>
                <p:cNvPr id="21545" name="Text Box 44"/>
                <p:cNvSpPr txBox="1">
                  <a:spLocks noChangeArrowheads="1"/>
                </p:cNvSpPr>
                <p:nvPr/>
              </p:nvSpPr>
              <p:spPr bwMode="auto">
                <a:xfrm>
                  <a:off x="3269" y="1512"/>
                  <a:ext cx="982" cy="291"/>
                </a:xfrm>
                <a:prstGeom prst="rect">
                  <a:avLst/>
                </a:prstGeom>
                <a:noFill/>
                <a:ln w="9525">
                  <a:noFill/>
                  <a:miter lim="800000"/>
                  <a:headEnd/>
                  <a:tailEnd/>
                </a:ln>
              </p:spPr>
              <p:txBody>
                <a:bodyPr wrap="square">
                  <a:spAutoFit/>
                </a:bodyPr>
                <a:lstStyle/>
                <a:p>
                  <a:r>
                    <a:rPr lang="zh-TW" altLang="en-US" sz="2400" b="1" dirty="0">
                      <a:ea typeface="標楷體" pitchFamily="65" charset="-120"/>
                    </a:rPr>
                    <a:t>行政助理</a:t>
                  </a:r>
                </a:p>
              </p:txBody>
            </p:sp>
          </p:grpSp>
        </p:grpSp>
        <p:sp>
          <p:nvSpPr>
            <p:cNvPr id="21518" name="文字方塊 38"/>
            <p:cNvSpPr txBox="1">
              <a:spLocks noChangeArrowheads="1"/>
            </p:cNvSpPr>
            <p:nvPr/>
          </p:nvSpPr>
          <p:spPr bwMode="auto">
            <a:xfrm>
              <a:off x="8149452" y="4591189"/>
              <a:ext cx="1950715" cy="1119456"/>
            </a:xfrm>
            <a:prstGeom prst="rect">
              <a:avLst/>
            </a:prstGeom>
            <a:noFill/>
            <a:ln w="9525">
              <a:noFill/>
              <a:miter lim="800000"/>
              <a:headEnd/>
              <a:tailEnd/>
            </a:ln>
          </p:spPr>
          <p:txBody>
            <a:bodyPr wrap="square">
              <a:spAutoFit/>
            </a:bodyPr>
            <a:lstStyle/>
            <a:p>
              <a:pPr>
                <a:lnSpc>
                  <a:spcPct val="114000"/>
                </a:lnSpc>
              </a:pPr>
              <a:r>
                <a:rPr kumimoji="0" lang="zh-TW" altLang="en-US" sz="2000" b="1" dirty="0">
                  <a:solidFill>
                    <a:srgbClr val="005EA4"/>
                  </a:solidFill>
                  <a:latin typeface="標楷體" pitchFamily="65" charset="-120"/>
                  <a:ea typeface="標楷體" pitchFamily="65" charset="-120"/>
                </a:rPr>
                <a:t>張弘志</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主任</a:t>
              </a:r>
              <a:r>
                <a:rPr kumimoji="0" lang="en-US" altLang="zh-TW" sz="2000" b="1" dirty="0">
                  <a:solidFill>
                    <a:srgbClr val="005EA4"/>
                  </a:solidFill>
                  <a:latin typeface="標楷體" pitchFamily="65" charset="-120"/>
                  <a:ea typeface="標楷體" pitchFamily="65" charset="-120"/>
                </a:rPr>
                <a:t>)</a:t>
              </a:r>
            </a:p>
            <a:p>
              <a:pPr>
                <a:lnSpc>
                  <a:spcPct val="114000"/>
                </a:lnSpc>
                <a:spcBef>
                  <a:spcPts val="0"/>
                </a:spcBef>
              </a:pPr>
              <a:r>
                <a:rPr kumimoji="0" lang="zh-TW" altLang="en-US" sz="2000" b="1" dirty="0">
                  <a:solidFill>
                    <a:srgbClr val="005EA4"/>
                  </a:solidFill>
                  <a:latin typeface="標楷體" pitchFamily="65" charset="-120"/>
                  <a:ea typeface="標楷體" pitchFamily="65" charset="-120"/>
                </a:rPr>
                <a:t>吳明忠</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組員</a:t>
              </a:r>
              <a:r>
                <a:rPr kumimoji="0" lang="en-US" altLang="zh-TW" sz="2000" b="1" dirty="0">
                  <a:solidFill>
                    <a:srgbClr val="005EA4"/>
                  </a:solidFill>
                  <a:latin typeface="標楷體" pitchFamily="65" charset="-120"/>
                  <a:ea typeface="標楷體" pitchFamily="65" charset="-120"/>
                </a:rPr>
                <a:t>)</a:t>
              </a:r>
            </a:p>
            <a:p>
              <a:pPr>
                <a:lnSpc>
                  <a:spcPct val="114000"/>
                </a:lnSpc>
                <a:spcBef>
                  <a:spcPts val="0"/>
                </a:spcBef>
              </a:pPr>
              <a:r>
                <a:rPr kumimoji="0" lang="zh-TW" altLang="en-US" sz="2000" b="1" dirty="0">
                  <a:solidFill>
                    <a:srgbClr val="005EA4"/>
                  </a:solidFill>
                  <a:latin typeface="標楷體" pitchFamily="65" charset="-120"/>
                  <a:ea typeface="標楷體" pitchFamily="65" charset="-120"/>
                </a:rPr>
                <a:t>劉淑娟</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書記</a:t>
              </a:r>
              <a:r>
                <a:rPr kumimoji="0" lang="en-US" altLang="zh-TW" sz="2000" b="1" dirty="0">
                  <a:solidFill>
                    <a:srgbClr val="005EA4"/>
                  </a:solidFill>
                  <a:latin typeface="標楷體" pitchFamily="65" charset="-120"/>
                  <a:ea typeface="標楷體" pitchFamily="65" charset="-120"/>
                </a:rPr>
                <a:t>)</a:t>
              </a:r>
            </a:p>
          </p:txBody>
        </p:sp>
        <p:sp>
          <p:nvSpPr>
            <p:cNvPr id="18" name="圓角矩形 17"/>
            <p:cNvSpPr/>
            <p:nvPr/>
          </p:nvSpPr>
          <p:spPr>
            <a:xfrm>
              <a:off x="7536096" y="3340036"/>
              <a:ext cx="1786282" cy="1047340"/>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21525" name="Group 94"/>
            <p:cNvGrpSpPr>
              <a:grpSpLocks/>
            </p:cNvGrpSpPr>
            <p:nvPr/>
          </p:nvGrpSpPr>
          <p:grpSpPr bwMode="auto">
            <a:xfrm>
              <a:off x="7843521" y="4578660"/>
              <a:ext cx="366715" cy="977901"/>
              <a:chOff x="4120" y="2792"/>
              <a:chExt cx="231" cy="616"/>
            </a:xfrm>
          </p:grpSpPr>
          <p:cxnSp>
            <p:nvCxnSpPr>
              <p:cNvPr id="67" name="直線接點 66"/>
              <p:cNvCxnSpPr/>
              <p:nvPr/>
            </p:nvCxnSpPr>
            <p:spPr>
              <a:xfrm>
                <a:off x="4128" y="3171"/>
                <a:ext cx="21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5" name="直線接點 64"/>
              <p:cNvCxnSpPr>
                <a:cxnSpLocks/>
              </p:cNvCxnSpPr>
              <p:nvPr/>
            </p:nvCxnSpPr>
            <p:spPr>
              <a:xfrm>
                <a:off x="4127" y="2792"/>
                <a:ext cx="0" cy="616"/>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6" name="直線接點 65"/>
              <p:cNvCxnSpPr/>
              <p:nvPr/>
            </p:nvCxnSpPr>
            <p:spPr>
              <a:xfrm>
                <a:off x="4128" y="2936"/>
                <a:ext cx="21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8" name="直線接點 67"/>
              <p:cNvCxnSpPr/>
              <p:nvPr/>
            </p:nvCxnSpPr>
            <p:spPr>
              <a:xfrm>
                <a:off x="4120" y="3402"/>
                <a:ext cx="231"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1528" name="Group 100"/>
            <p:cNvGrpSpPr>
              <a:grpSpLocks/>
            </p:cNvGrpSpPr>
            <p:nvPr/>
          </p:nvGrpSpPr>
          <p:grpSpPr bwMode="auto">
            <a:xfrm>
              <a:off x="7725784" y="3511688"/>
              <a:ext cx="1873250" cy="1079501"/>
              <a:chOff x="3800" y="709"/>
              <a:chExt cx="1180" cy="680"/>
            </a:xfrm>
          </p:grpSpPr>
          <p:sp>
            <p:nvSpPr>
              <p:cNvPr id="21529" name="AutoShape 43"/>
              <p:cNvSpPr>
                <a:spLocks noChangeArrowheads="1"/>
              </p:cNvSpPr>
              <p:nvPr/>
            </p:nvSpPr>
            <p:spPr bwMode="auto">
              <a:xfrm>
                <a:off x="3800" y="709"/>
                <a:ext cx="1180" cy="680"/>
              </a:xfrm>
              <a:prstGeom prst="flowChartAlternateProcess">
                <a:avLst/>
              </a:prstGeom>
              <a:sp3d z="12700" extrusionH="1700" prstMaterial="dkEdge">
                <a:bevelT w="25400" h="6350" prst="softRound"/>
                <a:bevelB w="0" h="0" prst="convex"/>
              </a:sp3d>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wrap="none" anchor="ctr"/>
              <a:lstStyle/>
              <a:p>
                <a:endParaRPr lang="zh-TW" altLang="en-US"/>
              </a:p>
            </p:txBody>
          </p:sp>
          <p:sp>
            <p:nvSpPr>
              <p:cNvPr id="21530" name="Text Box 44"/>
              <p:cNvSpPr txBox="1">
                <a:spLocks noChangeArrowheads="1"/>
              </p:cNvSpPr>
              <p:nvPr/>
            </p:nvSpPr>
            <p:spPr bwMode="auto">
              <a:xfrm>
                <a:off x="3806" y="854"/>
                <a:ext cx="1170" cy="369"/>
              </a:xfrm>
              <a:prstGeom prst="rect">
                <a:avLst/>
              </a:prstGeom>
              <a:noFill/>
              <a:ln w="9525">
                <a:noFill/>
                <a:miter lim="800000"/>
                <a:headEnd/>
                <a:tailEnd/>
              </a:ln>
            </p:spPr>
            <p:txBody>
              <a:bodyPr wrap="square">
                <a:spAutoFit/>
              </a:bodyPr>
              <a:lstStyle/>
              <a:p>
                <a:r>
                  <a:rPr lang="zh-TW" altLang="en-US" sz="3200" b="1" dirty="0">
                    <a:ea typeface="標楷體" pitchFamily="65" charset="-120"/>
                  </a:rPr>
                  <a:t>育成中心</a:t>
                </a:r>
              </a:p>
            </p:txBody>
          </p:sp>
        </p:grpSp>
        <p:sp>
          <p:nvSpPr>
            <p:cNvPr id="10" name="圓角矩形 9"/>
            <p:cNvSpPr/>
            <p:nvPr/>
          </p:nvSpPr>
          <p:spPr>
            <a:xfrm>
              <a:off x="560194" y="3325706"/>
              <a:ext cx="1786283" cy="1047340"/>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11" name="群組 10"/>
            <p:cNvGrpSpPr/>
            <p:nvPr/>
          </p:nvGrpSpPr>
          <p:grpSpPr>
            <a:xfrm>
              <a:off x="639407" y="3479169"/>
              <a:ext cx="1786929" cy="1047339"/>
              <a:chOff x="185571" y="2955185"/>
              <a:chExt cx="1649355" cy="1047340"/>
            </a:xfrm>
            <a:scene3d>
              <a:camera prst="orthographicFront"/>
              <a:lightRig rig="chilly" dir="t"/>
            </a:scene3d>
          </p:grpSpPr>
          <p:sp>
            <p:nvSpPr>
              <p:cNvPr id="12" name="圓角矩形 11"/>
              <p:cNvSpPr/>
              <p:nvPr/>
            </p:nvSpPr>
            <p:spPr>
              <a:xfrm>
                <a:off x="185571" y="2955185"/>
                <a:ext cx="1649355" cy="1047340"/>
              </a:xfrm>
              <a:prstGeom prst="roundRect">
                <a:avLst>
                  <a:gd name="adj" fmla="val 10000"/>
                </a:avLst>
              </a:prstGeom>
              <a:sp3d z="12700" extrusionH="1700" prstMaterial="dkEdge">
                <a:bevelT w="25400" h="6350" prst="softRound"/>
                <a:bevelB w="0" h="0" prst="convex"/>
              </a:sp3d>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圓角矩形 7"/>
              <p:cNvSpPr/>
              <p:nvPr/>
            </p:nvSpPr>
            <p:spPr>
              <a:xfrm>
                <a:off x="216247" y="2985861"/>
                <a:ext cx="1588003" cy="985988"/>
              </a:xfrm>
              <a:prstGeom prst="rect">
                <a:avLst/>
              </a:prstGeom>
              <a:sp3d z="12700"/>
            </p:spPr>
            <p:style>
              <a:lnRef idx="0">
                <a:scrgbClr r="0" g="0" b="0"/>
              </a:lnRef>
              <a:fillRef idx="0">
                <a:scrgbClr r="0" g="0" b="0"/>
              </a:fillRef>
              <a:effectRef idx="0">
                <a:scrgbClr r="0" g="0" b="0"/>
              </a:effectRef>
              <a:fontRef idx="minor">
                <a:schemeClr val="dk1">
                  <a:hueOff val="0"/>
                  <a:satOff val="0"/>
                  <a:lumOff val="0"/>
                  <a:alphaOff val="0"/>
                </a:schemeClr>
              </a:fontRef>
            </p:style>
            <p:txBody>
              <a:bodyPr lIns="102870" tIns="102870" rIns="102870" bIns="102870" spcCol="1270" anchor="ctr"/>
              <a:lstStyle/>
              <a:p>
                <a:pPr algn="ctr" defTabSz="1200150" fontAlgn="auto">
                  <a:lnSpc>
                    <a:spcPct val="90000"/>
                  </a:lnSpc>
                  <a:spcAft>
                    <a:spcPct val="35000"/>
                  </a:spcAft>
                  <a:defRPr/>
                </a:pPr>
                <a:r>
                  <a:rPr kumimoji="0" lang="zh-TW" altLang="en-US" sz="3600" b="1" dirty="0">
                    <a:latin typeface="標楷體" pitchFamily="65" charset="-120"/>
                    <a:ea typeface="標楷體" pitchFamily="65" charset="-120"/>
                  </a:rPr>
                  <a:t>企劃組</a:t>
                </a:r>
              </a:p>
            </p:txBody>
          </p:sp>
        </p:grpSp>
        <p:cxnSp>
          <p:nvCxnSpPr>
            <p:cNvPr id="27" name="直線接點 26"/>
            <p:cNvCxnSpPr/>
            <p:nvPr/>
          </p:nvCxnSpPr>
          <p:spPr>
            <a:xfrm flipV="1">
              <a:off x="1534638" y="2965706"/>
              <a:ext cx="0" cy="36000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sp>
          <p:nvSpPr>
            <p:cNvPr id="74" name="文字方塊 36"/>
            <p:cNvSpPr txBox="1">
              <a:spLocks noChangeArrowheads="1"/>
            </p:cNvSpPr>
            <p:nvPr/>
          </p:nvSpPr>
          <p:spPr bwMode="auto">
            <a:xfrm>
              <a:off x="992302" y="4807262"/>
              <a:ext cx="1739900" cy="922313"/>
            </a:xfrm>
            <a:prstGeom prst="rect">
              <a:avLst/>
            </a:prstGeom>
            <a:noFill/>
            <a:ln w="9525">
              <a:noFill/>
              <a:miter lim="800000"/>
              <a:headEnd/>
              <a:tailEnd/>
            </a:ln>
          </p:spPr>
          <p:txBody>
            <a:bodyPr>
              <a:spAutoFit/>
            </a:bodyPr>
            <a:lstStyle/>
            <a:p>
              <a:pPr>
                <a:lnSpc>
                  <a:spcPct val="114000"/>
                </a:lnSpc>
              </a:pPr>
              <a:r>
                <a:rPr kumimoji="0" lang="zh-TW" altLang="en-US" sz="2000" b="1" dirty="0">
                  <a:solidFill>
                    <a:srgbClr val="005EA4"/>
                  </a:solidFill>
                  <a:latin typeface="標楷體" pitchFamily="65" charset="-120"/>
                  <a:ea typeface="標楷體" pitchFamily="65" charset="-120"/>
                </a:rPr>
                <a:t>林妤蓁</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組長</a:t>
              </a:r>
              <a:r>
                <a:rPr kumimoji="0" lang="en-US" altLang="zh-TW" sz="2000" b="1" dirty="0">
                  <a:solidFill>
                    <a:srgbClr val="005EA4"/>
                  </a:solidFill>
                  <a:latin typeface="標楷體" pitchFamily="65" charset="-120"/>
                  <a:ea typeface="標楷體" pitchFamily="65" charset="-120"/>
                </a:rPr>
                <a:t>)</a:t>
              </a:r>
            </a:p>
            <a:p>
              <a:pPr>
                <a:lnSpc>
                  <a:spcPct val="114000"/>
                </a:lnSpc>
                <a:spcBef>
                  <a:spcPts val="1200"/>
                </a:spcBef>
              </a:pPr>
              <a:r>
                <a:rPr kumimoji="0" lang="zh-TW" altLang="en-US" sz="2000" b="1" dirty="0">
                  <a:solidFill>
                    <a:srgbClr val="005EA4"/>
                  </a:solidFill>
                  <a:latin typeface="標楷體" pitchFamily="65" charset="-120"/>
                  <a:ea typeface="標楷體" pitchFamily="65" charset="-120"/>
                </a:rPr>
                <a:t>林麗紅</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秘書</a:t>
              </a:r>
              <a:r>
                <a:rPr kumimoji="0" lang="en-US" altLang="zh-TW" sz="2000" b="1" dirty="0">
                  <a:solidFill>
                    <a:srgbClr val="005EA4"/>
                  </a:solidFill>
                  <a:latin typeface="標楷體" pitchFamily="65" charset="-120"/>
                  <a:ea typeface="標楷體" pitchFamily="65" charset="-120"/>
                </a:rPr>
                <a:t>)</a:t>
              </a:r>
            </a:p>
          </p:txBody>
        </p:sp>
        <p:grpSp>
          <p:nvGrpSpPr>
            <p:cNvPr id="75" name="Group 93"/>
            <p:cNvGrpSpPr>
              <a:grpSpLocks/>
            </p:cNvGrpSpPr>
            <p:nvPr/>
          </p:nvGrpSpPr>
          <p:grpSpPr bwMode="auto">
            <a:xfrm>
              <a:off x="5445365" y="4557144"/>
              <a:ext cx="358775" cy="1027090"/>
              <a:chOff x="2699" y="2798"/>
              <a:chExt cx="226" cy="572"/>
            </a:xfrm>
          </p:grpSpPr>
          <p:cxnSp>
            <p:nvCxnSpPr>
              <p:cNvPr id="76" name="直線接點 75"/>
              <p:cNvCxnSpPr/>
              <p:nvPr/>
            </p:nvCxnSpPr>
            <p:spPr>
              <a:xfrm>
                <a:off x="2708" y="3363"/>
                <a:ext cx="217"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7" name="直線接點 76"/>
              <p:cNvCxnSpPr/>
              <p:nvPr/>
            </p:nvCxnSpPr>
            <p:spPr>
              <a:xfrm>
                <a:off x="2702" y="2798"/>
                <a:ext cx="0" cy="572"/>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8" name="直線接點 77"/>
              <p:cNvCxnSpPr/>
              <p:nvPr/>
            </p:nvCxnSpPr>
            <p:spPr>
              <a:xfrm>
                <a:off x="2699" y="3108"/>
                <a:ext cx="21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79" name="圓角矩形 78"/>
            <p:cNvSpPr/>
            <p:nvPr/>
          </p:nvSpPr>
          <p:spPr>
            <a:xfrm>
              <a:off x="5187934" y="3340036"/>
              <a:ext cx="1786801" cy="1047340"/>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80" name="群組 79"/>
            <p:cNvGrpSpPr/>
            <p:nvPr/>
          </p:nvGrpSpPr>
          <p:grpSpPr>
            <a:xfrm>
              <a:off x="5387644" y="3514135"/>
              <a:ext cx="1785768" cy="1047340"/>
              <a:chOff x="2201451" y="2955185"/>
              <a:chExt cx="1649355" cy="1047340"/>
            </a:xfrm>
            <a:scene3d>
              <a:camera prst="orthographicFront"/>
              <a:lightRig rig="chilly" dir="t"/>
            </a:scene3d>
          </p:grpSpPr>
          <p:sp>
            <p:nvSpPr>
              <p:cNvPr id="81" name="圓角矩形 80"/>
              <p:cNvSpPr/>
              <p:nvPr/>
            </p:nvSpPr>
            <p:spPr>
              <a:xfrm>
                <a:off x="2201451" y="2955185"/>
                <a:ext cx="1649355" cy="1047340"/>
              </a:xfrm>
              <a:prstGeom prst="roundRect">
                <a:avLst>
                  <a:gd name="adj" fmla="val 10000"/>
                </a:avLst>
              </a:prstGeom>
              <a:sp3d z="12700" extrusionH="1700" prstMaterial="dkEdge">
                <a:bevelT w="25400" h="6350" prst="softRound"/>
                <a:bevelB w="0" h="0" prst="convex"/>
              </a:sp3d>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2" name="圓角矩形 10"/>
              <p:cNvSpPr/>
              <p:nvPr/>
            </p:nvSpPr>
            <p:spPr>
              <a:xfrm>
                <a:off x="2232127" y="2985861"/>
                <a:ext cx="1588003" cy="985988"/>
              </a:xfrm>
              <a:prstGeom prst="rect">
                <a:avLst/>
              </a:prstGeom>
              <a:sp3d z="12700"/>
            </p:spPr>
            <p:style>
              <a:lnRef idx="0">
                <a:scrgbClr r="0" g="0" b="0"/>
              </a:lnRef>
              <a:fillRef idx="0">
                <a:scrgbClr r="0" g="0" b="0"/>
              </a:fillRef>
              <a:effectRef idx="0">
                <a:scrgbClr r="0" g="0" b="0"/>
              </a:effectRef>
              <a:fontRef idx="minor">
                <a:schemeClr val="dk1">
                  <a:hueOff val="0"/>
                  <a:satOff val="0"/>
                  <a:lumOff val="0"/>
                  <a:alphaOff val="0"/>
                </a:schemeClr>
              </a:fontRef>
            </p:style>
            <p:txBody>
              <a:bodyPr lIns="102870" tIns="102870" rIns="102870" bIns="102870" spcCol="1270" anchor="ctr"/>
              <a:lstStyle/>
              <a:p>
                <a:pPr algn="ctr" defTabSz="1200150" fontAlgn="auto">
                  <a:lnSpc>
                    <a:spcPct val="90000"/>
                  </a:lnSpc>
                  <a:spcAft>
                    <a:spcPct val="35000"/>
                  </a:spcAft>
                  <a:defRPr/>
                </a:pPr>
                <a:r>
                  <a:rPr kumimoji="0" lang="zh-TW" altLang="en-US" sz="3600" b="1" dirty="0">
                    <a:latin typeface="標楷體" pitchFamily="65" charset="-120"/>
                    <a:ea typeface="標楷體" pitchFamily="65" charset="-120"/>
                  </a:rPr>
                  <a:t>國際組</a:t>
                </a:r>
              </a:p>
            </p:txBody>
          </p:sp>
        </p:grpSp>
        <p:sp>
          <p:nvSpPr>
            <p:cNvPr id="83" name="文字方塊 36"/>
            <p:cNvSpPr txBox="1">
              <a:spLocks noChangeArrowheads="1"/>
            </p:cNvSpPr>
            <p:nvPr/>
          </p:nvSpPr>
          <p:spPr bwMode="auto">
            <a:xfrm>
              <a:off x="5760648" y="4810056"/>
              <a:ext cx="1739900" cy="922313"/>
            </a:xfrm>
            <a:prstGeom prst="rect">
              <a:avLst/>
            </a:prstGeom>
            <a:noFill/>
            <a:ln w="9525">
              <a:noFill/>
              <a:miter lim="800000"/>
              <a:headEnd/>
              <a:tailEnd/>
            </a:ln>
          </p:spPr>
          <p:txBody>
            <a:bodyPr>
              <a:spAutoFit/>
            </a:bodyPr>
            <a:lstStyle/>
            <a:p>
              <a:pPr>
                <a:lnSpc>
                  <a:spcPct val="114000"/>
                </a:lnSpc>
              </a:pPr>
              <a:r>
                <a:rPr kumimoji="0" lang="zh-TW" altLang="en-US" sz="2000" b="1" dirty="0">
                  <a:solidFill>
                    <a:srgbClr val="005EA4"/>
                  </a:solidFill>
                  <a:latin typeface="標楷體" pitchFamily="65" charset="-120"/>
                  <a:ea typeface="標楷體" pitchFamily="65" charset="-120"/>
                </a:rPr>
                <a:t>徒瑞褔</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組長</a:t>
              </a:r>
              <a:r>
                <a:rPr kumimoji="0" lang="en-US" altLang="zh-TW" sz="2000" b="1" dirty="0">
                  <a:solidFill>
                    <a:srgbClr val="005EA4"/>
                  </a:solidFill>
                  <a:latin typeface="標楷體" pitchFamily="65" charset="-120"/>
                  <a:ea typeface="標楷體" pitchFamily="65" charset="-120"/>
                </a:rPr>
                <a:t>)</a:t>
              </a:r>
            </a:p>
            <a:p>
              <a:pPr>
                <a:lnSpc>
                  <a:spcPct val="114000"/>
                </a:lnSpc>
                <a:spcBef>
                  <a:spcPts val="1200"/>
                </a:spcBef>
              </a:pPr>
              <a:r>
                <a:rPr kumimoji="0" lang="zh-TW" altLang="en-US" sz="2000" b="1" dirty="0">
                  <a:solidFill>
                    <a:srgbClr val="005EA4"/>
                  </a:solidFill>
                  <a:latin typeface="標楷體" pitchFamily="65" charset="-120"/>
                  <a:ea typeface="標楷體" pitchFamily="65" charset="-120"/>
                </a:rPr>
                <a:t>許智明</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專員</a:t>
              </a:r>
              <a:r>
                <a:rPr kumimoji="0" lang="en-US" altLang="zh-TW" sz="2000" b="1" dirty="0">
                  <a:solidFill>
                    <a:srgbClr val="005EA4"/>
                  </a:solidFill>
                  <a:latin typeface="標楷體" pitchFamily="65" charset="-120"/>
                  <a:ea typeface="標楷體" pitchFamily="65" charset="-120"/>
                </a:rPr>
                <a:t>)</a:t>
              </a:r>
            </a:p>
          </p:txBody>
        </p:sp>
        <p:cxnSp>
          <p:nvCxnSpPr>
            <p:cNvPr id="88" name="直線接點 87"/>
            <p:cNvCxnSpPr/>
            <p:nvPr/>
          </p:nvCxnSpPr>
          <p:spPr>
            <a:xfrm flipV="1">
              <a:off x="6081334" y="2980036"/>
              <a:ext cx="0" cy="36000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89" name="直線接點 88"/>
            <p:cNvCxnSpPr/>
            <p:nvPr/>
          </p:nvCxnSpPr>
          <p:spPr>
            <a:xfrm flipV="1">
              <a:off x="8431912" y="2980036"/>
              <a:ext cx="0" cy="36000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sp>
          <p:nvSpPr>
            <p:cNvPr id="92" name="圓角矩形 91"/>
            <p:cNvSpPr/>
            <p:nvPr/>
          </p:nvSpPr>
          <p:spPr>
            <a:xfrm>
              <a:off x="2819008" y="3335780"/>
              <a:ext cx="1786801" cy="1047340"/>
            </a:xfrm>
            <a:prstGeom prst="roundRect">
              <a:avLst>
                <a:gd name="adj" fmla="val 10000"/>
              </a:avLst>
            </a:prstGeom>
            <a:scene3d>
              <a:camera prst="orthographicFront"/>
              <a:lightRig rig="chilly" dir="t"/>
            </a:scene3d>
            <a:sp3d prstMaterial="translucentPowder">
              <a:bevelT w="127000" h="25400" prst="softRound"/>
            </a:sp3d>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grpSp>
          <p:nvGrpSpPr>
            <p:cNvPr id="93" name="群組 92"/>
            <p:cNvGrpSpPr/>
            <p:nvPr/>
          </p:nvGrpSpPr>
          <p:grpSpPr>
            <a:xfrm>
              <a:off x="3018718" y="3509879"/>
              <a:ext cx="1785768" cy="1047340"/>
              <a:chOff x="2201451" y="2955185"/>
              <a:chExt cx="1649355" cy="1047340"/>
            </a:xfrm>
            <a:scene3d>
              <a:camera prst="orthographicFront"/>
              <a:lightRig rig="chilly" dir="t"/>
            </a:scene3d>
          </p:grpSpPr>
          <p:sp>
            <p:nvSpPr>
              <p:cNvPr id="99" name="圓角矩形 98"/>
              <p:cNvSpPr/>
              <p:nvPr/>
            </p:nvSpPr>
            <p:spPr>
              <a:xfrm>
                <a:off x="2201451" y="2955185"/>
                <a:ext cx="1649355" cy="1047340"/>
              </a:xfrm>
              <a:prstGeom prst="roundRect">
                <a:avLst>
                  <a:gd name="adj" fmla="val 10000"/>
                </a:avLst>
              </a:prstGeom>
              <a:sp3d z="12700" extrusionH="1700" prstMaterial="dkEdge">
                <a:bevelT w="25400" h="6350" prst="softRound"/>
                <a:bevelB w="0" h="0" prst="convex"/>
              </a:sp3d>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0" name="圓角矩形 10"/>
              <p:cNvSpPr/>
              <p:nvPr/>
            </p:nvSpPr>
            <p:spPr>
              <a:xfrm>
                <a:off x="2232127" y="2985861"/>
                <a:ext cx="1588003" cy="985988"/>
              </a:xfrm>
              <a:prstGeom prst="rect">
                <a:avLst/>
              </a:prstGeom>
              <a:sp3d z="12700"/>
            </p:spPr>
            <p:style>
              <a:lnRef idx="0">
                <a:scrgbClr r="0" g="0" b="0"/>
              </a:lnRef>
              <a:fillRef idx="0">
                <a:scrgbClr r="0" g="0" b="0"/>
              </a:fillRef>
              <a:effectRef idx="0">
                <a:scrgbClr r="0" g="0" b="0"/>
              </a:effectRef>
              <a:fontRef idx="minor">
                <a:schemeClr val="dk1">
                  <a:hueOff val="0"/>
                  <a:satOff val="0"/>
                  <a:lumOff val="0"/>
                  <a:alphaOff val="0"/>
                </a:schemeClr>
              </a:fontRef>
            </p:style>
            <p:txBody>
              <a:bodyPr lIns="102870" tIns="102870" rIns="102870" bIns="102870" spcCol="1270" anchor="ctr"/>
              <a:lstStyle/>
              <a:p>
                <a:pPr algn="ctr" defTabSz="1200150" fontAlgn="auto">
                  <a:lnSpc>
                    <a:spcPct val="90000"/>
                  </a:lnSpc>
                  <a:spcAft>
                    <a:spcPct val="35000"/>
                  </a:spcAft>
                  <a:defRPr/>
                </a:pPr>
                <a:r>
                  <a:rPr kumimoji="0" lang="zh-TW" altLang="en-US" sz="3600" b="1" dirty="0">
                    <a:latin typeface="標楷體" pitchFamily="65" charset="-120"/>
                    <a:ea typeface="標楷體" pitchFamily="65" charset="-120"/>
                  </a:rPr>
                  <a:t>實就組</a:t>
                </a:r>
              </a:p>
            </p:txBody>
          </p:sp>
        </p:grpSp>
        <p:sp>
          <p:nvSpPr>
            <p:cNvPr id="94" name="文字方塊 36"/>
            <p:cNvSpPr txBox="1">
              <a:spLocks noChangeArrowheads="1"/>
            </p:cNvSpPr>
            <p:nvPr/>
          </p:nvSpPr>
          <p:spPr bwMode="auto">
            <a:xfrm>
              <a:off x="3382644" y="4813258"/>
              <a:ext cx="1739900" cy="922313"/>
            </a:xfrm>
            <a:prstGeom prst="rect">
              <a:avLst/>
            </a:prstGeom>
            <a:noFill/>
            <a:ln w="9525">
              <a:noFill/>
              <a:miter lim="800000"/>
              <a:headEnd/>
              <a:tailEnd/>
            </a:ln>
          </p:spPr>
          <p:txBody>
            <a:bodyPr>
              <a:spAutoFit/>
            </a:bodyPr>
            <a:lstStyle/>
            <a:p>
              <a:pPr>
                <a:lnSpc>
                  <a:spcPct val="114000"/>
                </a:lnSpc>
              </a:pPr>
              <a:r>
                <a:rPr kumimoji="0" lang="zh-TW" altLang="en-US" sz="2000" b="1" dirty="0">
                  <a:solidFill>
                    <a:srgbClr val="005EA4"/>
                  </a:solidFill>
                  <a:latin typeface="標楷體" pitchFamily="65" charset="-120"/>
                  <a:ea typeface="標楷體" pitchFamily="65" charset="-120"/>
                </a:rPr>
                <a:t>歐雅惠</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組長</a:t>
              </a:r>
              <a:r>
                <a:rPr kumimoji="0" lang="en-US" altLang="zh-TW" sz="2000" b="1" dirty="0">
                  <a:solidFill>
                    <a:srgbClr val="005EA4"/>
                  </a:solidFill>
                  <a:latin typeface="標楷體" pitchFamily="65" charset="-120"/>
                  <a:ea typeface="標楷體" pitchFamily="65" charset="-120"/>
                </a:rPr>
                <a:t>)</a:t>
              </a:r>
            </a:p>
            <a:p>
              <a:pPr>
                <a:lnSpc>
                  <a:spcPct val="114000"/>
                </a:lnSpc>
                <a:spcBef>
                  <a:spcPts val="1200"/>
                </a:spcBef>
              </a:pPr>
              <a:r>
                <a:rPr kumimoji="0" lang="zh-TW" altLang="en-US" sz="2000" b="1" dirty="0">
                  <a:solidFill>
                    <a:srgbClr val="005EA4"/>
                  </a:solidFill>
                  <a:latin typeface="標楷體" pitchFamily="65" charset="-120"/>
                  <a:ea typeface="標楷體" pitchFamily="65" charset="-120"/>
                </a:rPr>
                <a:t>安秀華</a:t>
              </a:r>
              <a:r>
                <a:rPr kumimoji="0" lang="en-US" altLang="zh-TW" sz="2000" b="1" dirty="0">
                  <a:solidFill>
                    <a:srgbClr val="005EA4"/>
                  </a:solidFill>
                  <a:latin typeface="標楷體" pitchFamily="65" charset="-120"/>
                  <a:ea typeface="標楷體" pitchFamily="65" charset="-120"/>
                </a:rPr>
                <a:t>(</a:t>
              </a:r>
              <a:r>
                <a:rPr kumimoji="0" lang="zh-TW" altLang="en-US" sz="2000" b="1" dirty="0">
                  <a:solidFill>
                    <a:srgbClr val="005EA4"/>
                  </a:solidFill>
                  <a:latin typeface="標楷體" pitchFamily="65" charset="-120"/>
                  <a:ea typeface="標楷體" pitchFamily="65" charset="-120"/>
                </a:rPr>
                <a:t>組員</a:t>
              </a:r>
              <a:r>
                <a:rPr kumimoji="0" lang="en-US" altLang="zh-TW" sz="2000" b="1" dirty="0">
                  <a:solidFill>
                    <a:srgbClr val="005EA4"/>
                  </a:solidFill>
                  <a:latin typeface="標楷體" pitchFamily="65" charset="-120"/>
                  <a:ea typeface="標楷體" pitchFamily="65" charset="-120"/>
                </a:rPr>
                <a:t>)</a:t>
              </a:r>
            </a:p>
          </p:txBody>
        </p:sp>
        <p:grpSp>
          <p:nvGrpSpPr>
            <p:cNvPr id="102" name="Group 93"/>
            <p:cNvGrpSpPr>
              <a:grpSpLocks/>
            </p:cNvGrpSpPr>
            <p:nvPr/>
          </p:nvGrpSpPr>
          <p:grpSpPr bwMode="auto">
            <a:xfrm>
              <a:off x="3067286" y="4542551"/>
              <a:ext cx="360362" cy="1027090"/>
              <a:chOff x="2699" y="2798"/>
              <a:chExt cx="227" cy="572"/>
            </a:xfrm>
          </p:grpSpPr>
          <p:cxnSp>
            <p:nvCxnSpPr>
              <p:cNvPr id="103" name="直線接點 102"/>
              <p:cNvCxnSpPr/>
              <p:nvPr/>
            </p:nvCxnSpPr>
            <p:spPr>
              <a:xfrm>
                <a:off x="2709" y="3363"/>
                <a:ext cx="217"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4" name="直線接點 103"/>
              <p:cNvCxnSpPr/>
              <p:nvPr/>
            </p:nvCxnSpPr>
            <p:spPr>
              <a:xfrm>
                <a:off x="2702" y="2798"/>
                <a:ext cx="0" cy="572"/>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5" name="直線接點 104"/>
              <p:cNvCxnSpPr/>
              <p:nvPr/>
            </p:nvCxnSpPr>
            <p:spPr>
              <a:xfrm>
                <a:off x="2699" y="3108"/>
                <a:ext cx="21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106" name="Group 93"/>
            <p:cNvGrpSpPr>
              <a:grpSpLocks/>
            </p:cNvGrpSpPr>
            <p:nvPr/>
          </p:nvGrpSpPr>
          <p:grpSpPr bwMode="auto">
            <a:xfrm>
              <a:off x="687766" y="4520264"/>
              <a:ext cx="358774" cy="1027090"/>
              <a:chOff x="2699" y="2798"/>
              <a:chExt cx="226" cy="572"/>
            </a:xfrm>
          </p:grpSpPr>
          <p:cxnSp>
            <p:nvCxnSpPr>
              <p:cNvPr id="107" name="直線接點 106"/>
              <p:cNvCxnSpPr/>
              <p:nvPr/>
            </p:nvCxnSpPr>
            <p:spPr>
              <a:xfrm>
                <a:off x="2708" y="3363"/>
                <a:ext cx="217"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8" name="直線接點 107"/>
              <p:cNvCxnSpPr/>
              <p:nvPr/>
            </p:nvCxnSpPr>
            <p:spPr>
              <a:xfrm>
                <a:off x="2702" y="2798"/>
                <a:ext cx="0" cy="572"/>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9" name="直線接點 108"/>
              <p:cNvCxnSpPr/>
              <p:nvPr/>
            </p:nvCxnSpPr>
            <p:spPr>
              <a:xfrm>
                <a:off x="2699" y="3108"/>
                <a:ext cx="218" cy="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cxnSp>
          <p:nvCxnSpPr>
            <p:cNvPr id="57" name="直線接點 56"/>
            <p:cNvCxnSpPr/>
            <p:nvPr/>
          </p:nvCxnSpPr>
          <p:spPr>
            <a:xfrm flipV="1">
              <a:off x="3735130" y="2980036"/>
              <a:ext cx="0" cy="360000"/>
            </a:xfrm>
            <a:prstGeom prst="line">
              <a:avLst/>
            </a:prstGeom>
            <a:ln w="25400" cmpd="sng">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15" name="投影片編號版面配置區 14"/>
          <p:cNvSpPr>
            <a:spLocks noGrp="1"/>
          </p:cNvSpPr>
          <p:nvPr>
            <p:ph type="sldNum" sz="quarter" idx="12"/>
          </p:nvPr>
        </p:nvSpPr>
        <p:spPr/>
        <p:txBody>
          <a:bodyPr/>
          <a:lstStyle/>
          <a:p>
            <a:pPr>
              <a:defRPr/>
            </a:pPr>
            <a:fld id="{B21A56D8-181E-44CF-95DB-9BDF7550794B}" type="slidenum">
              <a:rPr lang="zh-TW" altLang="en-US" smtClean="0"/>
              <a:pPr>
                <a:defRPr/>
              </a:pPr>
              <a:t>3</a:t>
            </a:fld>
            <a:endParaRPr lang="zh-TW" altLang="en-US" dirty="0"/>
          </a:p>
        </p:txBody>
      </p:sp>
      <p:sp>
        <p:nvSpPr>
          <p:cNvPr id="58" name="文字方塊 36"/>
          <p:cNvSpPr txBox="1">
            <a:spLocks noChangeArrowheads="1"/>
          </p:cNvSpPr>
          <p:nvPr/>
        </p:nvSpPr>
        <p:spPr bwMode="auto">
          <a:xfrm>
            <a:off x="5625203" y="1551528"/>
            <a:ext cx="3294161" cy="653705"/>
          </a:xfrm>
          <a:prstGeom prst="rect">
            <a:avLst/>
          </a:prstGeom>
          <a:noFill/>
          <a:ln w="9525">
            <a:noFill/>
            <a:miter lim="800000"/>
            <a:headEnd/>
            <a:tailEnd/>
          </a:ln>
        </p:spPr>
        <p:txBody>
          <a:bodyPr wrap="square">
            <a:spAutoFit/>
          </a:bodyPr>
          <a:lstStyle/>
          <a:p>
            <a:pPr>
              <a:lnSpc>
                <a:spcPct val="114000"/>
              </a:lnSpc>
            </a:pPr>
            <a:r>
              <a:rPr kumimoji="0" lang="zh-TW" altLang="en-US" sz="3200" b="1" dirty="0">
                <a:solidFill>
                  <a:srgbClr val="005EA4"/>
                </a:solidFill>
                <a:latin typeface="標楷體" pitchFamily="65" charset="-120"/>
                <a:ea typeface="標楷體" pitchFamily="65" charset="-120"/>
              </a:rPr>
              <a:t>林寶安研發長</a:t>
            </a:r>
            <a:endParaRPr kumimoji="0" lang="en-US" altLang="zh-TW" sz="3200" b="1" dirty="0">
              <a:solidFill>
                <a:srgbClr val="005EA4"/>
              </a:solidFill>
              <a:latin typeface="標楷體" pitchFamily="65" charset="-120"/>
              <a:ea typeface="標楷體" pitchFamily="65" charset="-120"/>
            </a:endParaRPr>
          </a:p>
        </p:txBody>
      </p:sp>
      <p:sp>
        <p:nvSpPr>
          <p:cNvPr id="59" name="文字方塊 36"/>
          <p:cNvSpPr txBox="1">
            <a:spLocks noChangeArrowheads="1"/>
          </p:cNvSpPr>
          <p:nvPr/>
        </p:nvSpPr>
        <p:spPr bwMode="auto">
          <a:xfrm>
            <a:off x="6734954" y="2850373"/>
            <a:ext cx="1043148" cy="443198"/>
          </a:xfrm>
          <a:prstGeom prst="rect">
            <a:avLst/>
          </a:prstGeom>
          <a:noFill/>
          <a:ln w="9525">
            <a:noFill/>
            <a:miter lim="800000"/>
            <a:headEnd/>
            <a:tailEnd/>
          </a:ln>
        </p:spPr>
        <p:txBody>
          <a:bodyPr wrap="square">
            <a:spAutoFit/>
          </a:bodyPr>
          <a:lstStyle/>
          <a:p>
            <a:pPr>
              <a:lnSpc>
                <a:spcPct val="114000"/>
              </a:lnSpc>
            </a:pPr>
            <a:r>
              <a:rPr kumimoji="0" lang="zh-TW" altLang="en-US" sz="2000" b="1" dirty="0">
                <a:solidFill>
                  <a:srgbClr val="005EA4"/>
                </a:solidFill>
                <a:latin typeface="標楷體" pitchFamily="65" charset="-120"/>
                <a:ea typeface="標楷體" pitchFamily="65" charset="-120"/>
              </a:rPr>
              <a:t>陳秋雯</a:t>
            </a:r>
            <a:endParaRPr kumimoji="0" lang="en-US" altLang="zh-TW" sz="2000" b="1" dirty="0">
              <a:solidFill>
                <a:srgbClr val="005EA4"/>
              </a:solidFill>
              <a:latin typeface="標楷體" pitchFamily="65" charset="-120"/>
              <a:ea typeface="標楷體" pitchFamily="65" charset="-12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640633" y="316434"/>
            <a:ext cx="3168351" cy="769441"/>
          </a:xfrm>
          <a:prstGeom prst="rect">
            <a:avLst/>
          </a:prstGeom>
          <a:solidFill>
            <a:schemeClr val="accent2">
              <a:lumMod val="20000"/>
              <a:lumOff val="80000"/>
            </a:schemeClr>
          </a:solidFill>
        </p:spPr>
        <p:txBody>
          <a:bodyPr wrap="square">
            <a:spAutoFit/>
          </a:bodyPr>
          <a:lstStyle/>
          <a:p>
            <a:pPr>
              <a:defRPr/>
            </a:pPr>
            <a:r>
              <a:rPr kumimoji="0" lang="zh-TW" altLang="en-US" sz="4400" b="1" dirty="0">
                <a:solidFill>
                  <a:schemeClr val="accent1">
                    <a:lumMod val="50000"/>
                  </a:schemeClr>
                </a:solidFill>
                <a:effectLst>
                  <a:outerShdw blurRad="38100" dist="38100" dir="2700000" algn="tl">
                    <a:srgbClr val="C0C0C0"/>
                  </a:outerShdw>
                </a:effectLst>
                <a:latin typeface="標楷體" pitchFamily="65" charset="-120"/>
                <a:ea typeface="標楷體" pitchFamily="65" charset="-120"/>
              </a:rPr>
              <a:t>企劃研究組</a:t>
            </a:r>
          </a:p>
        </p:txBody>
      </p:sp>
      <p:sp>
        <p:nvSpPr>
          <p:cNvPr id="22531" name="Rectangle 11"/>
          <p:cNvSpPr txBox="1">
            <a:spLocks noChangeArrowheads="1"/>
          </p:cNvSpPr>
          <p:nvPr/>
        </p:nvSpPr>
        <p:spPr bwMode="auto">
          <a:xfrm>
            <a:off x="272480" y="1280746"/>
            <a:ext cx="9361040" cy="5440729"/>
          </a:xfrm>
          <a:prstGeom prst="rect">
            <a:avLst/>
          </a:prstGeom>
          <a:solidFill>
            <a:schemeClr val="accent3">
              <a:lumMod val="20000"/>
              <a:lumOff val="80000"/>
            </a:schemeClr>
          </a:solidFill>
          <a:ln w="9525">
            <a:noFill/>
            <a:miter lim="800000"/>
            <a:headEnd/>
            <a:tailEnd/>
          </a:ln>
        </p:spPr>
        <p:txBody>
          <a:bodyPr/>
          <a:lstStyle/>
          <a:p>
            <a:pPr marL="742950" lvl="1" indent="-285750">
              <a:lnSpc>
                <a:spcPct val="124000"/>
              </a:lnSpc>
              <a:spcBef>
                <a:spcPct val="20000"/>
              </a:spcBef>
              <a:buFont typeface="Wingdings" pitchFamily="2" charset="2"/>
              <a:buChar char="ü"/>
            </a:pPr>
            <a:r>
              <a:rPr kumimoji="0" lang="zh-TW" altLang="en-US" sz="4000" b="1" dirty="0">
                <a:solidFill>
                  <a:srgbClr val="A50021"/>
                </a:solidFill>
                <a:latin typeface="標楷體" pitchFamily="65" charset="-120"/>
                <a:ea typeface="標楷體" pitchFamily="65" charset="-120"/>
              </a:rPr>
              <a:t>國家科學及技術委員會 </a:t>
            </a:r>
            <a:endParaRPr kumimoji="0" lang="en-US" altLang="zh-TW" sz="4000" b="1" dirty="0">
              <a:solidFill>
                <a:srgbClr val="A50021"/>
              </a:solidFill>
              <a:latin typeface="標楷體" pitchFamily="65" charset="-120"/>
              <a:ea typeface="標楷體" pitchFamily="65" charset="-120"/>
            </a:endParaRPr>
          </a:p>
          <a:p>
            <a:pPr marL="1143000" lvl="2" indent="-228600">
              <a:lnSpc>
                <a:spcPct val="110000"/>
              </a:lnSpc>
              <a:spcBef>
                <a:spcPct val="20000"/>
              </a:spcBef>
              <a:buFont typeface="Arial" charset="0"/>
              <a:buChar char="•"/>
            </a:pPr>
            <a:r>
              <a:rPr kumimoji="0" lang="zh-TW" altLang="en-US" sz="3600" b="1" u="sng" dirty="0">
                <a:solidFill>
                  <a:srgbClr val="FF0000"/>
                </a:solidFill>
                <a:latin typeface="標楷體" pitchFamily="65" charset="-120"/>
                <a:ea typeface="標楷體" pitchFamily="65" charset="-120"/>
              </a:rPr>
              <a:t>新進教師，隨到隨審</a:t>
            </a:r>
            <a:endParaRPr kumimoji="0" lang="en-US" altLang="zh-TW" sz="3600" b="1" u="sng" dirty="0">
              <a:solidFill>
                <a:srgbClr val="FF0000"/>
              </a:solidFill>
              <a:latin typeface="標楷體" pitchFamily="65" charset="-120"/>
              <a:ea typeface="標楷體" pitchFamily="65" charset="-120"/>
            </a:endParaRPr>
          </a:p>
          <a:p>
            <a:pPr marL="1143000" lvl="2" indent="-228600">
              <a:spcBef>
                <a:spcPct val="20000"/>
              </a:spcBef>
              <a:buFont typeface="Arial" charset="0"/>
              <a:buChar char="•"/>
            </a:pPr>
            <a:r>
              <a:rPr kumimoji="0" lang="zh-TW" altLang="en-US" sz="2800" dirty="0">
                <a:latin typeface="標楷體" pitchFamily="65" charset="-120"/>
                <a:ea typeface="標楷體" pitchFamily="65" charset="-120"/>
              </a:rPr>
              <a:t>一般專題研究計畫</a:t>
            </a:r>
            <a:r>
              <a:rPr kumimoji="0" lang="en-US" altLang="zh-TW" sz="2800" dirty="0">
                <a:latin typeface="標楷體" pitchFamily="65" charset="-120"/>
                <a:ea typeface="標楷體" pitchFamily="65" charset="-120"/>
              </a:rPr>
              <a:t>(</a:t>
            </a:r>
            <a:r>
              <a:rPr kumimoji="0" lang="zh-TW" altLang="en-US" sz="2800" dirty="0">
                <a:latin typeface="標楷體" pitchFamily="65" charset="-120"/>
                <a:ea typeface="標楷體" pitchFamily="65" charset="-120"/>
              </a:rPr>
              <a:t>每年約</a:t>
            </a:r>
            <a:r>
              <a:rPr kumimoji="0" lang="en-US" altLang="zh-TW" sz="2800" dirty="0">
                <a:latin typeface="標楷體" pitchFamily="65" charset="-120"/>
                <a:ea typeface="標楷體" pitchFamily="65" charset="-120"/>
              </a:rPr>
              <a:t>1</a:t>
            </a:r>
            <a:r>
              <a:rPr kumimoji="0" lang="zh-TW" altLang="en-US" sz="2800" dirty="0">
                <a:latin typeface="標楷體" pitchFamily="65" charset="-120"/>
                <a:ea typeface="標楷體" pitchFamily="65" charset="-120"/>
              </a:rPr>
              <a:t>月初截止</a:t>
            </a:r>
            <a:r>
              <a:rPr kumimoji="0" lang="en-US" altLang="zh-TW" sz="2800" dirty="0">
                <a:latin typeface="標楷體" pitchFamily="65" charset="-120"/>
                <a:ea typeface="標楷體" pitchFamily="65" charset="-120"/>
              </a:rPr>
              <a:t>)</a:t>
            </a:r>
          </a:p>
          <a:p>
            <a:pPr marL="1143000" lvl="2" indent="-228600">
              <a:spcBef>
                <a:spcPct val="20000"/>
              </a:spcBef>
              <a:buFont typeface="Arial" charset="0"/>
              <a:buChar char="•"/>
            </a:pPr>
            <a:r>
              <a:rPr kumimoji="0" lang="zh-TW" altLang="en-US" sz="2800" dirty="0">
                <a:latin typeface="標楷體" pitchFamily="65" charset="-120"/>
                <a:ea typeface="標楷體" pitchFamily="65" charset="-120"/>
              </a:rPr>
              <a:t>大專生專題計畫</a:t>
            </a:r>
            <a:r>
              <a:rPr kumimoji="0" lang="en-US" altLang="zh-TW" sz="2800" dirty="0">
                <a:latin typeface="標楷體" pitchFamily="65" charset="-120"/>
                <a:ea typeface="標楷體" pitchFamily="65" charset="-120"/>
              </a:rPr>
              <a:t>(</a:t>
            </a:r>
            <a:r>
              <a:rPr kumimoji="0" lang="zh-TW" altLang="en-US" sz="2800" dirty="0">
                <a:latin typeface="標楷體" pitchFamily="65" charset="-120"/>
                <a:ea typeface="標楷體" pitchFamily="65" charset="-120"/>
              </a:rPr>
              <a:t>每年約</a:t>
            </a:r>
            <a:r>
              <a:rPr kumimoji="0" lang="en-US" altLang="zh-TW" sz="2800" dirty="0">
                <a:latin typeface="標楷體" pitchFamily="65" charset="-120"/>
                <a:ea typeface="標楷體" pitchFamily="65" charset="-120"/>
              </a:rPr>
              <a:t>2</a:t>
            </a:r>
            <a:r>
              <a:rPr kumimoji="0" lang="zh-TW" altLang="en-US" sz="2800" dirty="0">
                <a:latin typeface="標楷體" pitchFamily="65" charset="-120"/>
                <a:ea typeface="標楷體" pitchFamily="65" charset="-120"/>
              </a:rPr>
              <a:t>月底截止</a:t>
            </a:r>
            <a:r>
              <a:rPr kumimoji="0" lang="en-US" altLang="zh-TW" sz="2800" dirty="0">
                <a:latin typeface="標楷體" pitchFamily="65" charset="-120"/>
                <a:ea typeface="標楷體" pitchFamily="65" charset="-120"/>
              </a:rPr>
              <a:t>)</a:t>
            </a:r>
          </a:p>
          <a:p>
            <a:pPr marL="896938" lvl="2" indent="-90488">
              <a:spcBef>
                <a:spcPts val="0"/>
              </a:spcBef>
            </a:pPr>
            <a:r>
              <a:rPr kumimoji="0" lang="en-US" altLang="zh-TW" sz="2800" dirty="0">
                <a:latin typeface="標楷體" pitchFamily="65" charset="-120"/>
                <a:ea typeface="標楷體" pitchFamily="65" charset="-120"/>
              </a:rPr>
              <a:t>  -</a:t>
            </a:r>
            <a:r>
              <a:rPr kumimoji="0" lang="zh-TW" altLang="en-US" sz="2400" dirty="0">
                <a:latin typeface="標楷體" pitchFamily="65" charset="-120"/>
                <a:ea typeface="標楷體" pitchFamily="65" charset="-120"/>
              </a:rPr>
              <a:t>申請學生應先完成</a:t>
            </a:r>
            <a:r>
              <a:rPr kumimoji="0" lang="en-US" altLang="zh-TW" sz="2400" b="1" u="sng" dirty="0">
                <a:latin typeface="標楷體" pitchFamily="65" charset="-120"/>
                <a:ea typeface="標楷體" pitchFamily="65" charset="-120"/>
              </a:rPr>
              <a:t>6</a:t>
            </a:r>
            <a:r>
              <a:rPr kumimoji="0" lang="zh-TW" altLang="en-US" sz="2400" b="1" u="sng" dirty="0">
                <a:latin typeface="標楷體" pitchFamily="65" charset="-120"/>
                <a:ea typeface="標楷體" pitchFamily="65" charset="-120"/>
              </a:rPr>
              <a:t>小時</a:t>
            </a:r>
            <a:r>
              <a:rPr kumimoji="0" lang="zh-TW" altLang="en-US" sz="2400" dirty="0">
                <a:latin typeface="標楷體" pitchFamily="65" charset="-120"/>
                <a:ea typeface="標楷體" pitchFamily="65" charset="-120"/>
              </a:rPr>
              <a:t>之學術倫理課程，方得申請。 </a:t>
            </a:r>
            <a:endParaRPr kumimoji="0" lang="en-US" altLang="zh-TW" sz="2400" dirty="0">
              <a:solidFill>
                <a:srgbClr val="FF0000"/>
              </a:solidFill>
              <a:latin typeface="標楷體" pitchFamily="65" charset="-120"/>
              <a:ea typeface="標楷體" pitchFamily="65" charset="-120"/>
            </a:endParaRPr>
          </a:p>
          <a:p>
            <a:pPr marL="742950" lvl="1" indent="-285750">
              <a:lnSpc>
                <a:spcPct val="124000"/>
              </a:lnSpc>
              <a:spcBef>
                <a:spcPts val="0"/>
              </a:spcBef>
              <a:buFont typeface="Wingdings" panose="05000000000000000000" pitchFamily="2" charset="2"/>
              <a:buChar char="ü"/>
            </a:pPr>
            <a:r>
              <a:rPr kumimoji="0" lang="zh-TW" altLang="en-US" sz="4000" b="1" dirty="0">
                <a:solidFill>
                  <a:srgbClr val="3333FF"/>
                </a:solidFill>
                <a:latin typeface="標楷體" pitchFamily="65" charset="-120"/>
                <a:ea typeface="標楷體" pitchFamily="65" charset="-120"/>
              </a:rPr>
              <a:t>教育部</a:t>
            </a:r>
            <a:endParaRPr kumimoji="0" lang="en-US" altLang="zh-TW" sz="4000" b="1" dirty="0">
              <a:solidFill>
                <a:srgbClr val="3333FF"/>
              </a:solidFill>
              <a:latin typeface="標楷體" pitchFamily="65" charset="-120"/>
              <a:ea typeface="標楷體" pitchFamily="65" charset="-120"/>
            </a:endParaRPr>
          </a:p>
          <a:p>
            <a:pPr marL="1143000" lvl="2" indent="-228600">
              <a:lnSpc>
                <a:spcPct val="110000"/>
              </a:lnSpc>
              <a:spcBef>
                <a:spcPts val="0"/>
              </a:spcBef>
              <a:buFont typeface="Arial" charset="0"/>
              <a:buChar char="•"/>
            </a:pPr>
            <a:r>
              <a:rPr kumimoji="0" lang="zh-TW" altLang="en-US" sz="2800" dirty="0">
                <a:latin typeface="標楷體" pitchFamily="65" charset="-120"/>
                <a:ea typeface="標楷體" pitchFamily="65" charset="-120"/>
              </a:rPr>
              <a:t>產業學院計畫</a:t>
            </a:r>
            <a:r>
              <a:rPr kumimoji="0" lang="en-US" altLang="zh-TW" sz="2800" dirty="0">
                <a:latin typeface="標楷體" pitchFamily="65" charset="-120"/>
                <a:ea typeface="標楷體" pitchFamily="65" charset="-120"/>
              </a:rPr>
              <a:t>-</a:t>
            </a:r>
            <a:r>
              <a:rPr kumimoji="0" lang="zh-TW" altLang="en-US" sz="2800" dirty="0">
                <a:latin typeface="標楷體" pitchFamily="65" charset="-120"/>
                <a:ea typeface="標楷體" pitchFamily="65" charset="-120"/>
              </a:rPr>
              <a:t>「產業實務人才培育專班」</a:t>
            </a:r>
            <a:endParaRPr kumimoji="0" lang="en-US" altLang="zh-TW" sz="2800" dirty="0">
              <a:latin typeface="標楷體" pitchFamily="65" charset="-120"/>
              <a:ea typeface="標楷體" pitchFamily="65" charset="-120"/>
            </a:endParaRPr>
          </a:p>
          <a:p>
            <a:pPr lvl="2">
              <a:lnSpc>
                <a:spcPct val="110000"/>
              </a:lnSpc>
              <a:spcBef>
                <a:spcPts val="0"/>
              </a:spcBef>
            </a:pPr>
            <a:r>
              <a:rPr kumimoji="0" lang="zh-TW" altLang="en-US" sz="2800" dirty="0">
                <a:latin typeface="標楷體" pitchFamily="65" charset="-120"/>
                <a:ea typeface="標楷體" pitchFamily="65" charset="-120"/>
              </a:rPr>
              <a:t>            </a:t>
            </a:r>
            <a:r>
              <a:rPr kumimoji="0" lang="zh-TW" altLang="en-US" sz="800" dirty="0">
                <a:latin typeface="標楷體" pitchFamily="65" charset="-120"/>
                <a:ea typeface="標楷體" pitchFamily="65" charset="-120"/>
              </a:rPr>
              <a:t> </a:t>
            </a:r>
            <a:r>
              <a:rPr kumimoji="0" lang="zh-TW" altLang="en-US" sz="2800" dirty="0">
                <a:latin typeface="標楷體" pitchFamily="65" charset="-120"/>
                <a:ea typeface="標楷體" pitchFamily="65" charset="-120"/>
              </a:rPr>
              <a:t>  「精進師生實務職能方案」</a:t>
            </a:r>
            <a:endParaRPr kumimoji="0" lang="en-US" altLang="zh-TW" sz="2800" dirty="0">
              <a:latin typeface="標楷體" pitchFamily="65" charset="-120"/>
              <a:ea typeface="標楷體" pitchFamily="65" charset="-120"/>
            </a:endParaRPr>
          </a:p>
          <a:p>
            <a:pPr marL="442913" lvl="2" indent="471488">
              <a:lnSpc>
                <a:spcPct val="110000"/>
              </a:lnSpc>
              <a:spcBef>
                <a:spcPts val="0"/>
              </a:spcBef>
              <a:buFont typeface="Wingdings" panose="05000000000000000000" pitchFamily="2" charset="2"/>
              <a:buChar char="ü"/>
            </a:pPr>
            <a:r>
              <a:rPr kumimoji="0" lang="zh-TW" altLang="en-US" sz="4000" b="1" dirty="0">
                <a:solidFill>
                  <a:srgbClr val="007635"/>
                </a:solidFill>
                <a:latin typeface="標楷體" pitchFamily="65" charset="-120"/>
                <a:ea typeface="標楷體" pitchFamily="65" charset="-120"/>
              </a:rPr>
              <a:t>各部會、地方政府</a:t>
            </a:r>
            <a:endParaRPr kumimoji="0" lang="zh-TW" altLang="en-US" sz="4000" b="1" dirty="0">
              <a:solidFill>
                <a:srgbClr val="007635"/>
              </a:solidFill>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4</a:t>
            </a:fld>
            <a:endParaRPr lang="zh-TW" altLang="en-US" dirty="0"/>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466326" y="476672"/>
            <a:ext cx="3054626" cy="769441"/>
          </a:xfrm>
          <a:prstGeom prst="rect">
            <a:avLst/>
          </a:prstGeom>
          <a:solidFill>
            <a:schemeClr val="accent2">
              <a:lumMod val="20000"/>
              <a:lumOff val="80000"/>
            </a:schemeClr>
          </a:solidFill>
        </p:spPr>
        <p:txBody>
          <a:bodyPr wrap="square">
            <a:spAutoFit/>
          </a:bodyPr>
          <a:lstStyle/>
          <a:p>
            <a:pPr>
              <a:defRPr/>
            </a:pPr>
            <a:r>
              <a:rPr kumimoji="0" lang="zh-TW" altLang="en-US" sz="4400" b="1" dirty="0">
                <a:solidFill>
                  <a:srgbClr val="5A7515"/>
                </a:solidFill>
                <a:effectLst>
                  <a:outerShdw blurRad="38100" dist="38100" dir="2700000" algn="tl">
                    <a:srgbClr val="C0C0C0"/>
                  </a:outerShdw>
                </a:effectLst>
                <a:latin typeface="標楷體" pitchFamily="65" charset="-120"/>
                <a:ea typeface="標楷體" pitchFamily="65" charset="-120"/>
              </a:rPr>
              <a:t>企劃研究組</a:t>
            </a:r>
          </a:p>
        </p:txBody>
      </p:sp>
      <p:sp>
        <p:nvSpPr>
          <p:cNvPr id="22531" name="Rectangle 11"/>
          <p:cNvSpPr txBox="1">
            <a:spLocks noChangeArrowheads="1"/>
          </p:cNvSpPr>
          <p:nvPr/>
        </p:nvSpPr>
        <p:spPr bwMode="auto">
          <a:xfrm>
            <a:off x="272480" y="1484784"/>
            <a:ext cx="9361040" cy="5101877"/>
          </a:xfrm>
          <a:prstGeom prst="rect">
            <a:avLst/>
          </a:prstGeom>
          <a:solidFill>
            <a:schemeClr val="accent3">
              <a:lumMod val="20000"/>
              <a:lumOff val="80000"/>
            </a:schemeClr>
          </a:solidFill>
          <a:ln w="9525">
            <a:noFill/>
            <a:miter lim="800000"/>
            <a:headEnd/>
            <a:tailEnd/>
          </a:ln>
        </p:spPr>
        <p:txBody>
          <a:bodyPr/>
          <a:lstStyle/>
          <a:p>
            <a:pPr lvl="1">
              <a:lnSpc>
                <a:spcPct val="124000"/>
              </a:lnSpc>
              <a:spcBef>
                <a:spcPct val="20000"/>
              </a:spcBef>
            </a:pPr>
            <a:r>
              <a:rPr kumimoji="0" lang="zh-TW" altLang="en-US" sz="4000" b="1" dirty="0">
                <a:solidFill>
                  <a:srgbClr val="3333FF"/>
                </a:solidFill>
                <a:latin typeface="標楷體" pitchFamily="65" charset="-120"/>
                <a:ea typeface="標楷體" pitchFamily="65" charset="-120"/>
              </a:rPr>
              <a:t>推動大學社會責任辦公室</a:t>
            </a:r>
            <a:endParaRPr kumimoji="0" lang="en-US" altLang="zh-TW" sz="4000" b="1" dirty="0">
              <a:solidFill>
                <a:srgbClr val="3333FF"/>
              </a:solidFill>
              <a:latin typeface="標楷體" pitchFamily="65" charset="-120"/>
              <a:ea typeface="標楷體" pitchFamily="65" charset="-120"/>
            </a:endParaRPr>
          </a:p>
          <a:p>
            <a:pPr marL="1485900" lvl="2" indent="-571500">
              <a:lnSpc>
                <a:spcPct val="110000"/>
              </a:lnSpc>
              <a:spcBef>
                <a:spcPct val="20000"/>
              </a:spcBef>
              <a:buFont typeface="Wingdings" panose="05000000000000000000" pitchFamily="2" charset="2"/>
              <a:buChar char="u"/>
            </a:pPr>
            <a:r>
              <a:rPr kumimoji="0" lang="zh-TW" altLang="en-US" sz="3600" b="1" dirty="0">
                <a:solidFill>
                  <a:srgbClr val="000099"/>
                </a:solidFill>
                <a:latin typeface="標楷體" pitchFamily="65" charset="-120"/>
                <a:ea typeface="標楷體" pitchFamily="65" charset="-120"/>
              </a:rPr>
              <a:t>教育部</a:t>
            </a:r>
            <a:r>
              <a:rPr kumimoji="0" lang="en-US" altLang="zh-TW" sz="3600" b="1" dirty="0">
                <a:solidFill>
                  <a:srgbClr val="000099"/>
                </a:solidFill>
                <a:latin typeface="Book Antiqua" panose="02040602050305030304" pitchFamily="18" charset="0"/>
                <a:ea typeface="標楷體" pitchFamily="65" charset="-120"/>
              </a:rPr>
              <a:t>USR</a:t>
            </a:r>
            <a:r>
              <a:rPr kumimoji="0" lang="zh-TW" altLang="en-US" sz="3600" b="1" dirty="0">
                <a:solidFill>
                  <a:srgbClr val="000099"/>
                </a:solidFill>
                <a:latin typeface="標楷體" pitchFamily="65" charset="-120"/>
                <a:ea typeface="標楷體" pitchFamily="65" charset="-120"/>
              </a:rPr>
              <a:t>計畫（第四期）</a:t>
            </a:r>
            <a:endParaRPr kumimoji="0" lang="en-US" altLang="zh-TW" sz="3600" b="1" dirty="0">
              <a:solidFill>
                <a:srgbClr val="000099"/>
              </a:solidFill>
              <a:latin typeface="標楷體" pitchFamily="65" charset="-120"/>
              <a:ea typeface="標楷體" pitchFamily="65" charset="-120"/>
            </a:endParaRPr>
          </a:p>
          <a:p>
            <a:pPr marL="1485900" lvl="2" indent="-571500">
              <a:lnSpc>
                <a:spcPct val="110000"/>
              </a:lnSpc>
              <a:spcBef>
                <a:spcPct val="20000"/>
              </a:spcBef>
              <a:buFont typeface="Wingdings" panose="05000000000000000000" pitchFamily="2" charset="2"/>
              <a:buChar char="u"/>
            </a:pPr>
            <a:r>
              <a:rPr kumimoji="0" lang="zh-TW" altLang="en-US" sz="3600" b="1" dirty="0">
                <a:solidFill>
                  <a:srgbClr val="000099"/>
                </a:solidFill>
                <a:latin typeface="標楷體" pitchFamily="65" charset="-120"/>
                <a:ea typeface="標楷體" pitchFamily="65" charset="-120"/>
              </a:rPr>
              <a:t>教育部高教深耕計畫（第二期）</a:t>
            </a:r>
            <a:endParaRPr kumimoji="0" lang="en-US" altLang="zh-TW" sz="3600" b="1" dirty="0">
              <a:solidFill>
                <a:srgbClr val="000099"/>
              </a:solidFill>
              <a:latin typeface="標楷體" pitchFamily="65" charset="-120"/>
              <a:ea typeface="標楷體" pitchFamily="65" charset="-120"/>
            </a:endParaRPr>
          </a:p>
          <a:p>
            <a:pPr lvl="1">
              <a:lnSpc>
                <a:spcPct val="110000"/>
              </a:lnSpc>
              <a:spcBef>
                <a:spcPct val="20000"/>
              </a:spcBef>
            </a:pPr>
            <a:r>
              <a:rPr kumimoji="0" lang="zh-TW" altLang="en-US" sz="4000" b="1" dirty="0">
                <a:solidFill>
                  <a:srgbClr val="3333FF"/>
                </a:solidFill>
                <a:latin typeface="標楷體" pitchFamily="65" charset="-120"/>
                <a:ea typeface="標楷體" pitchFamily="65" charset="-120"/>
              </a:rPr>
              <a:t>中長程校務等</a:t>
            </a:r>
            <a:endParaRPr kumimoji="0" lang="en-US" altLang="zh-TW" sz="4000" b="1" dirty="0">
              <a:solidFill>
                <a:srgbClr val="3333FF"/>
              </a:solidFill>
              <a:latin typeface="標楷體" pitchFamily="65" charset="-120"/>
              <a:ea typeface="標楷體" pitchFamily="65" charset="-120"/>
            </a:endParaRPr>
          </a:p>
          <a:p>
            <a:pPr marL="1347788" indent="-452438">
              <a:buFont typeface="Wingdings" pitchFamily="2" charset="2"/>
              <a:buChar char="u"/>
            </a:pPr>
            <a:r>
              <a:rPr lang="zh-TW" altLang="en-US" sz="3600" b="1" dirty="0">
                <a:solidFill>
                  <a:srgbClr val="000066"/>
                </a:solidFill>
                <a:latin typeface="標楷體" pitchFamily="65" charset="-120"/>
                <a:ea typeface="標楷體" pitchFamily="65" charset="-120"/>
              </a:rPr>
              <a:t>中長程校務發展計畫、校務基金績效報告書及財務規劃報告書之彙整</a:t>
            </a:r>
            <a:endParaRPr lang="en-US" altLang="zh-TW" sz="3600" b="1" dirty="0">
              <a:solidFill>
                <a:srgbClr val="000066"/>
              </a:solidFill>
              <a:latin typeface="標楷體" pitchFamily="65" charset="-120"/>
              <a:ea typeface="標楷體" pitchFamily="65" charset="-120"/>
            </a:endParaRPr>
          </a:p>
          <a:p>
            <a:pPr marL="1347788" indent="-452438">
              <a:spcBef>
                <a:spcPts val="600"/>
              </a:spcBef>
              <a:buFont typeface="Wingdings" pitchFamily="2" charset="2"/>
              <a:buChar char="u"/>
            </a:pPr>
            <a:r>
              <a:rPr lang="zh-TW" altLang="en-US" sz="3600" b="1" dirty="0">
                <a:solidFill>
                  <a:srgbClr val="000066"/>
                </a:solidFill>
                <a:latin typeface="標楷體" pitchFamily="65" charset="-120"/>
                <a:ea typeface="標楷體" pitchFamily="65" charset="-120"/>
              </a:rPr>
              <a:t>每</a:t>
            </a:r>
            <a:r>
              <a:rPr lang="en-US" altLang="zh-TW" sz="3600" b="1" dirty="0">
                <a:solidFill>
                  <a:srgbClr val="000066"/>
                </a:solidFill>
                <a:latin typeface="標楷體" pitchFamily="65" charset="-120"/>
                <a:ea typeface="標楷體" pitchFamily="65" charset="-120"/>
              </a:rPr>
              <a:t>6</a:t>
            </a:r>
            <a:r>
              <a:rPr lang="zh-TW" altLang="en-US" sz="3600" b="1" dirty="0">
                <a:solidFill>
                  <a:srgbClr val="000066"/>
                </a:solidFill>
                <a:latin typeface="標楷體" pitchFamily="65" charset="-120"/>
                <a:ea typeface="標楷體" pitchFamily="65" charset="-120"/>
              </a:rPr>
              <a:t>年教師產業研習</a:t>
            </a:r>
            <a:r>
              <a:rPr lang="en-US" altLang="zh-TW" sz="3600" b="1" dirty="0">
                <a:solidFill>
                  <a:srgbClr val="000066"/>
                </a:solidFill>
                <a:latin typeface="標楷體" pitchFamily="65" charset="-120"/>
                <a:ea typeface="標楷體" pitchFamily="65" charset="-120"/>
              </a:rPr>
              <a:t>(4</a:t>
            </a:r>
            <a:r>
              <a:rPr lang="zh-TW" altLang="en-US" sz="3600" b="1" dirty="0">
                <a:solidFill>
                  <a:srgbClr val="000066"/>
                </a:solidFill>
                <a:latin typeface="標楷體" pitchFamily="65" charset="-120"/>
                <a:ea typeface="標楷體" pitchFamily="65" charset="-120"/>
              </a:rPr>
              <a:t>、</a:t>
            </a:r>
            <a:r>
              <a:rPr lang="en-US" altLang="zh-TW" sz="3600" b="1" dirty="0">
                <a:solidFill>
                  <a:srgbClr val="000066"/>
                </a:solidFill>
                <a:latin typeface="標楷體" pitchFamily="65" charset="-120"/>
                <a:ea typeface="標楷體" pitchFamily="65" charset="-120"/>
              </a:rPr>
              <a:t>10</a:t>
            </a:r>
            <a:r>
              <a:rPr lang="zh-TW" altLang="en-US" sz="3600" b="1" dirty="0">
                <a:solidFill>
                  <a:srgbClr val="000066"/>
                </a:solidFill>
                <a:latin typeface="標楷體" pitchFamily="65" charset="-120"/>
                <a:ea typeface="標楷體" pitchFamily="65" charset="-120"/>
              </a:rPr>
              <a:t>月</a:t>
            </a:r>
            <a:r>
              <a:rPr lang="en-US" altLang="zh-TW" sz="3600" b="1" dirty="0">
                <a:solidFill>
                  <a:srgbClr val="000066"/>
                </a:solidFill>
                <a:latin typeface="標楷體" pitchFamily="65" charset="-120"/>
                <a:ea typeface="標楷體" pitchFamily="65" charset="-120"/>
              </a:rPr>
              <a:t>)</a:t>
            </a:r>
            <a:endParaRPr lang="zh-TW" altLang="en-US" sz="3600" b="1" dirty="0">
              <a:solidFill>
                <a:srgbClr val="000066"/>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5</a:t>
            </a:fld>
            <a:endParaRPr lang="zh-TW" altLang="en-US" dirty="0"/>
          </a:p>
        </p:txBody>
      </p:sp>
    </p:spTree>
    <p:extLst>
      <p:ext uri="{BB962C8B-B14F-4D97-AF65-F5344CB8AC3E}">
        <p14:creationId xmlns:p14="http://schemas.microsoft.com/office/powerpoint/2010/main" val="11134433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560512" y="1340768"/>
            <a:ext cx="8915400" cy="5328592"/>
          </a:xfrm>
          <a:solidFill>
            <a:schemeClr val="accent3">
              <a:lumMod val="20000"/>
              <a:lumOff val="80000"/>
            </a:schemeClr>
          </a:solidFill>
        </p:spPr>
        <p:txBody>
          <a:bodyPr/>
          <a:lstStyle/>
          <a:p>
            <a:pPr marL="442913" lvl="1" indent="-442913" eaLnBrk="1" hangingPunct="1">
              <a:lnSpc>
                <a:spcPct val="114000"/>
              </a:lnSpc>
              <a:buFont typeface="Wingdings" pitchFamily="2" charset="2"/>
              <a:buChar char="u"/>
            </a:pPr>
            <a:r>
              <a:rPr kumimoji="1" lang="zh-TW" altLang="en-US" sz="3500" b="1" dirty="0">
                <a:solidFill>
                  <a:srgbClr val="000099"/>
                </a:solidFill>
                <a:latin typeface="標楷體" pitchFamily="65" charset="-120"/>
                <a:ea typeface="標楷體" pitchFamily="65" charset="-120"/>
              </a:rPr>
              <a:t>本校同仁不得利用校內設備或人力，進行商業行為的研究或技術服務</a:t>
            </a:r>
          </a:p>
          <a:p>
            <a:pPr marL="442913" lvl="1" indent="-442913" eaLnBrk="1" hangingPunct="1">
              <a:lnSpc>
                <a:spcPct val="114000"/>
              </a:lnSpc>
              <a:buFont typeface="Wingdings" pitchFamily="2" charset="2"/>
              <a:buChar char="u"/>
            </a:pPr>
            <a:r>
              <a:rPr kumimoji="1" lang="zh-TW" altLang="en-US" sz="3500" b="1" dirty="0">
                <a:solidFill>
                  <a:srgbClr val="000099"/>
                </a:solidFill>
                <a:latin typeface="標楷體" pitchFamily="65" charset="-120"/>
                <a:ea typeface="標楷體" pitchFamily="65" charset="-120"/>
              </a:rPr>
              <a:t>國家科學及技術委員會計畫，約用人員出勤控管機制、臨時人員之迴避進用</a:t>
            </a:r>
          </a:p>
          <a:p>
            <a:pPr marL="442913" lvl="1" indent="-442913" eaLnBrk="1" hangingPunct="1">
              <a:lnSpc>
                <a:spcPct val="114000"/>
              </a:lnSpc>
              <a:buFont typeface="Wingdings" pitchFamily="2" charset="2"/>
              <a:buChar char="u"/>
            </a:pPr>
            <a:r>
              <a:rPr kumimoji="1" lang="zh-TW" altLang="en-US" sz="3500" b="1" dirty="0">
                <a:solidFill>
                  <a:srgbClr val="000099"/>
                </a:solidFill>
                <a:latin typeface="標楷體" pitchFamily="65" charset="-120"/>
                <a:ea typeface="標楷體" pitchFamily="65" charset="-120"/>
              </a:rPr>
              <a:t>各類補助、研究經費核銷，勿私設內帳、以不實發票沖扺、以學生人頭冒領研究費</a:t>
            </a:r>
          </a:p>
          <a:p>
            <a:pPr marL="442913" lvl="1" indent="-442913" eaLnBrk="1" hangingPunct="1">
              <a:lnSpc>
                <a:spcPct val="114000"/>
              </a:lnSpc>
              <a:buFont typeface="Wingdings" pitchFamily="2" charset="2"/>
              <a:buChar char="u"/>
            </a:pPr>
            <a:r>
              <a:rPr kumimoji="1" lang="zh-TW" altLang="en-US" sz="3500" b="1" dirty="0">
                <a:solidFill>
                  <a:srgbClr val="000099"/>
                </a:solidFill>
                <a:latin typeface="標楷體" pitchFamily="65" charset="-120"/>
                <a:ea typeface="標楷體" pitchFamily="65" charset="-120"/>
              </a:rPr>
              <a:t>新進教師一年內需完成至少</a:t>
            </a:r>
            <a:r>
              <a:rPr kumimoji="1" lang="en-US" altLang="zh-TW" sz="3500" b="1" u="sng" dirty="0">
                <a:solidFill>
                  <a:srgbClr val="000099"/>
                </a:solidFill>
                <a:latin typeface="標楷體" pitchFamily="65" charset="-120"/>
                <a:ea typeface="標楷體" pitchFamily="65" charset="-120"/>
              </a:rPr>
              <a:t>6</a:t>
            </a:r>
            <a:r>
              <a:rPr kumimoji="1" lang="zh-TW" altLang="en-US" sz="3500" b="1" u="sng" dirty="0">
                <a:solidFill>
                  <a:srgbClr val="000099"/>
                </a:solidFill>
                <a:latin typeface="標楷體" pitchFamily="65" charset="-120"/>
                <a:ea typeface="標楷體" pitchFamily="65" charset="-120"/>
              </a:rPr>
              <a:t>小時</a:t>
            </a:r>
            <a:r>
              <a:rPr kumimoji="1" lang="zh-TW" altLang="en-US" sz="3500" b="1" dirty="0">
                <a:solidFill>
                  <a:srgbClr val="000099"/>
                </a:solidFill>
                <a:latin typeface="標楷體" pitchFamily="65" charset="-120"/>
                <a:ea typeface="標楷體" pitchFamily="65" charset="-120"/>
              </a:rPr>
              <a:t>學術倫理教育課程研習</a:t>
            </a:r>
            <a:endParaRPr lang="en-US" altLang="zh-TW" sz="3500" b="1" dirty="0">
              <a:solidFill>
                <a:srgbClr val="000099"/>
              </a:solidFill>
            </a:endParaRPr>
          </a:p>
        </p:txBody>
      </p:sp>
      <p:sp>
        <p:nvSpPr>
          <p:cNvPr id="9" name="文字方塊 8"/>
          <p:cNvSpPr txBox="1"/>
          <p:nvPr/>
        </p:nvSpPr>
        <p:spPr>
          <a:xfrm>
            <a:off x="3584848" y="476672"/>
            <a:ext cx="2652713" cy="769441"/>
          </a:xfrm>
          <a:prstGeom prst="rect">
            <a:avLst/>
          </a:prstGeom>
          <a:solidFill>
            <a:srgbClr val="FFFF00"/>
          </a:solidFill>
        </p:spPr>
        <p:txBody>
          <a:bodyPr>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algn="ctr" eaLnBrk="1" hangingPunct="1">
              <a:defRPr/>
            </a:pPr>
            <a:r>
              <a:rPr kumimoji="0" lang="zh-TW" altLang="en-US" sz="4400" b="1" dirty="0">
                <a:solidFill>
                  <a:srgbClr val="FF0000"/>
                </a:solidFill>
                <a:effectLst>
                  <a:outerShdw blurRad="38100" dist="38100" dir="2700000" algn="tl">
                    <a:srgbClr val="C0C0C0"/>
                  </a:outerShdw>
                </a:effectLst>
                <a:latin typeface="標楷體" pitchFamily="65" charset="-120"/>
                <a:ea typeface="標楷體" pitchFamily="65" charset="-120"/>
              </a:rPr>
              <a:t>注意事項</a:t>
            </a: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6</a:t>
            </a:fld>
            <a:endParaRPr lang="zh-TW" altLang="en-US" dirty="0"/>
          </a:p>
        </p:txBody>
      </p:sp>
    </p:spTree>
    <p:extLst>
      <p:ext uri="{BB962C8B-B14F-4D97-AF65-F5344CB8AC3E}">
        <p14:creationId xmlns:p14="http://schemas.microsoft.com/office/powerpoint/2010/main" val="255883317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1568625" y="404664"/>
            <a:ext cx="3024336" cy="769441"/>
          </a:xfrm>
          <a:prstGeom prst="rect">
            <a:avLst/>
          </a:prstGeom>
          <a:solidFill>
            <a:schemeClr val="accent2">
              <a:lumMod val="20000"/>
              <a:lumOff val="80000"/>
            </a:schemeClr>
          </a:solidFill>
        </p:spPr>
        <p:txBody>
          <a:bodyPr wrap="square">
            <a:spAutoFit/>
          </a:bodyPr>
          <a:lstStyle/>
          <a:p>
            <a:pPr>
              <a:defRPr/>
            </a:pPr>
            <a:r>
              <a:rPr kumimoji="0" lang="zh-TW" altLang="en-US" sz="4400" b="1" dirty="0">
                <a:solidFill>
                  <a:srgbClr val="5A7515"/>
                </a:solidFill>
                <a:effectLst>
                  <a:outerShdw blurRad="38100" dist="38100" dir="2700000" algn="tl">
                    <a:srgbClr val="C0C0C0"/>
                  </a:outerShdw>
                </a:effectLst>
                <a:latin typeface="標楷體" pitchFamily="65" charset="-120"/>
                <a:ea typeface="標楷體" pitchFamily="65" charset="-120"/>
              </a:rPr>
              <a:t>國際事務組</a:t>
            </a:r>
          </a:p>
        </p:txBody>
      </p:sp>
      <p:sp>
        <p:nvSpPr>
          <p:cNvPr id="24580" name="文字方塊 6"/>
          <p:cNvSpPr txBox="1">
            <a:spLocks noChangeArrowheads="1"/>
          </p:cNvSpPr>
          <p:nvPr/>
        </p:nvSpPr>
        <p:spPr bwMode="auto">
          <a:xfrm>
            <a:off x="1003474" y="1418550"/>
            <a:ext cx="7878762" cy="646331"/>
          </a:xfrm>
          <a:prstGeom prst="rect">
            <a:avLst/>
          </a:prstGeom>
          <a:noFill/>
          <a:ln w="9525">
            <a:noFill/>
            <a:miter lim="800000"/>
            <a:headEnd/>
            <a:tailEnd/>
          </a:ln>
        </p:spPr>
        <p:txBody>
          <a:bodyPr>
            <a:spAutoFit/>
          </a:bodyPr>
          <a:lstStyle/>
          <a:p>
            <a:pPr marL="285750" lvl="1" indent="-285750">
              <a:buFont typeface="Wingdings" pitchFamily="2" charset="2"/>
              <a:buChar char="u"/>
            </a:pPr>
            <a:r>
              <a:rPr lang="zh-TW" altLang="en-US" sz="3600" b="1" dirty="0">
                <a:solidFill>
                  <a:srgbClr val="000066"/>
                </a:solidFill>
                <a:latin typeface="標楷體" pitchFamily="65" charset="-120"/>
                <a:ea typeface="標楷體" pitchFamily="65" charset="-120"/>
              </a:rPr>
              <a:t>辦理本校國際合作事務</a:t>
            </a:r>
            <a:r>
              <a:rPr lang="en-US" altLang="zh-TW" sz="3600" b="1" dirty="0">
                <a:solidFill>
                  <a:srgbClr val="000066"/>
                </a:solidFill>
                <a:latin typeface="標楷體" pitchFamily="65" charset="-120"/>
                <a:ea typeface="標楷體" pitchFamily="65" charset="-120"/>
              </a:rPr>
              <a:t> </a:t>
            </a:r>
            <a:endParaRPr lang="zh-TW" altLang="en-US" sz="3600" b="1" dirty="0">
              <a:solidFill>
                <a:srgbClr val="000066"/>
              </a:solidFill>
              <a:latin typeface="標楷體" pitchFamily="65" charset="-120"/>
              <a:ea typeface="標楷體" pitchFamily="65" charset="-120"/>
            </a:endParaRPr>
          </a:p>
        </p:txBody>
      </p:sp>
      <p:sp>
        <p:nvSpPr>
          <p:cNvPr id="24581" name="文字方塊 7"/>
          <p:cNvSpPr txBox="1">
            <a:spLocks noChangeArrowheads="1"/>
          </p:cNvSpPr>
          <p:nvPr/>
        </p:nvSpPr>
        <p:spPr bwMode="auto">
          <a:xfrm>
            <a:off x="416496" y="2101525"/>
            <a:ext cx="9052719" cy="4583306"/>
          </a:xfrm>
          <a:prstGeom prst="rect">
            <a:avLst/>
          </a:prstGeom>
          <a:solidFill>
            <a:schemeClr val="accent3">
              <a:lumMod val="20000"/>
              <a:lumOff val="80000"/>
            </a:schemeClr>
          </a:solidFill>
          <a:ln w="9525">
            <a:noFill/>
            <a:miter lim="800000"/>
            <a:headEnd/>
            <a:tailEnd/>
          </a:ln>
        </p:spPr>
        <p:txBody>
          <a:bodyPr wrap="square">
            <a:spAutoFit/>
          </a:bodyPr>
          <a:lstStyle/>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國際學術交流與簽約</a:t>
            </a:r>
            <a:endParaRPr kumimoji="0" lang="en-US" altLang="zh-TW"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姐妹校學生交換作業</a:t>
            </a:r>
            <a:endParaRPr kumimoji="0" lang="en-US" altLang="zh-TW"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辦理外籍生</a:t>
            </a:r>
            <a:r>
              <a:rPr kumimoji="0" lang="en-US" altLang="zh-TW" sz="3200" dirty="0">
                <a:latin typeface="標楷體" pitchFamily="65" charset="-120"/>
                <a:ea typeface="標楷體" pitchFamily="65" charset="-120"/>
              </a:rPr>
              <a:t>(</a:t>
            </a:r>
            <a:r>
              <a:rPr kumimoji="0" lang="zh-TW" altLang="en-US" sz="3200" dirty="0">
                <a:latin typeface="標楷體" pitchFamily="65" charset="-120"/>
                <a:ea typeface="標楷體" pitchFamily="65" charset="-120"/>
              </a:rPr>
              <a:t>含僑生、陸生、港澳生</a:t>
            </a:r>
            <a:r>
              <a:rPr kumimoji="0" lang="en-US" altLang="zh-TW" sz="3200" dirty="0">
                <a:latin typeface="標楷體" pitchFamily="65" charset="-120"/>
                <a:ea typeface="標楷體" pitchFamily="65" charset="-120"/>
              </a:rPr>
              <a:t>)</a:t>
            </a:r>
            <a:r>
              <a:rPr kumimoji="0" lang="zh-TW" altLang="en-US" sz="3200" dirty="0">
                <a:latin typeface="標楷體" pitchFamily="65" charset="-120"/>
                <a:ea typeface="標楷體" pitchFamily="65" charset="-120"/>
              </a:rPr>
              <a:t>出入境</a:t>
            </a:r>
            <a:endParaRPr kumimoji="0" lang="en-US" altLang="zh-TW"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國家科學及技術委員會國際合作計畫</a:t>
            </a:r>
            <a:r>
              <a:rPr kumimoji="0" lang="en-US" altLang="zh-TW" sz="3200" dirty="0">
                <a:latin typeface="標楷體" pitchFamily="65" charset="-120"/>
                <a:ea typeface="標楷體" pitchFamily="65" charset="-120"/>
              </a:rPr>
              <a:t>(</a:t>
            </a:r>
            <a:r>
              <a:rPr kumimoji="0" lang="zh-TW" altLang="en-US" sz="3200" dirty="0">
                <a:latin typeface="標楷體" pitchFamily="65" charset="-120"/>
                <a:ea typeface="標楷體" pitchFamily="65" charset="-120"/>
              </a:rPr>
              <a:t>含補助出席學術會議</a:t>
            </a:r>
            <a:r>
              <a:rPr kumimoji="0" lang="en-US" altLang="zh-TW" sz="3200" dirty="0">
                <a:latin typeface="標楷體" pitchFamily="65" charset="-120"/>
                <a:ea typeface="標楷體" pitchFamily="65" charset="-120"/>
              </a:rPr>
              <a:t>/</a:t>
            </a:r>
            <a:r>
              <a:rPr kumimoji="0" lang="zh-TW" altLang="en-US" sz="3200" dirty="0">
                <a:latin typeface="標楷體" pitchFamily="65" charset="-120"/>
                <a:ea typeface="標楷體" pitchFamily="65" charset="-120"/>
              </a:rPr>
              <a:t>補助國內舉辦國際學術研討會</a:t>
            </a:r>
            <a:r>
              <a:rPr kumimoji="0" lang="en-US" altLang="zh-TW" sz="3200" dirty="0">
                <a:latin typeface="標楷體" pitchFamily="65" charset="-120"/>
                <a:ea typeface="標楷體" pitchFamily="65" charset="-120"/>
              </a:rPr>
              <a:t>)</a:t>
            </a:r>
            <a:endParaRPr kumimoji="0" lang="zh-TW" altLang="en-US"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教育部國際合作計畫</a:t>
            </a:r>
            <a:endParaRPr kumimoji="0" lang="en-US" altLang="zh-TW"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教育部學海計畫選送學生出國研修</a:t>
            </a:r>
            <a:r>
              <a:rPr kumimoji="0" lang="en-US" altLang="zh-TW" sz="3200" dirty="0">
                <a:latin typeface="標楷體" pitchFamily="65" charset="-120"/>
                <a:ea typeface="標楷體" pitchFamily="65" charset="-120"/>
              </a:rPr>
              <a:t>/</a:t>
            </a:r>
            <a:r>
              <a:rPr kumimoji="0" lang="zh-TW" altLang="en-US" sz="3200" dirty="0">
                <a:latin typeface="標楷體" pitchFamily="65" charset="-120"/>
                <a:ea typeface="標楷體" pitchFamily="65" charset="-120"/>
              </a:rPr>
              <a:t>實習</a:t>
            </a:r>
            <a:endParaRPr kumimoji="0" lang="en-US" altLang="zh-TW" sz="3200" dirty="0">
              <a:latin typeface="標楷體" pitchFamily="65" charset="-120"/>
              <a:ea typeface="標楷體" pitchFamily="65" charset="-120"/>
            </a:endParaRPr>
          </a:p>
          <a:p>
            <a:pPr marL="442913" lvl="1" indent="-342900">
              <a:lnSpc>
                <a:spcPct val="114000"/>
              </a:lnSpc>
              <a:buFont typeface="Wingdings" pitchFamily="2" charset="2"/>
              <a:buChar char="ü"/>
              <a:tabLst>
                <a:tab pos="2784475" algn="l"/>
                <a:tab pos="2865438" algn="l"/>
              </a:tabLst>
            </a:pPr>
            <a:r>
              <a:rPr kumimoji="0" lang="zh-TW" altLang="en-US" sz="3200" dirty="0">
                <a:latin typeface="標楷體" pitchFamily="65" charset="-120"/>
                <a:ea typeface="標楷體" pitchFamily="65" charset="-120"/>
              </a:rPr>
              <a:t>辦理國外教育展</a:t>
            </a:r>
            <a:endParaRPr kumimoji="0" lang="en-US" altLang="zh-TW" sz="32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7</a:t>
            </a:fld>
            <a:endParaRPr lang="zh-TW" altLang="en-US" dirty="0"/>
          </a:p>
        </p:txBody>
      </p:sp>
    </p:spTree>
    <p:extLst>
      <p:ext uri="{BB962C8B-B14F-4D97-AF65-F5344CB8AC3E}">
        <p14:creationId xmlns:p14="http://schemas.microsoft.com/office/powerpoint/2010/main" val="237039721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文字方塊 3"/>
          <p:cNvSpPr txBox="1">
            <a:spLocks noChangeArrowheads="1"/>
          </p:cNvSpPr>
          <p:nvPr/>
        </p:nvSpPr>
        <p:spPr bwMode="auto">
          <a:xfrm>
            <a:off x="416496" y="1340768"/>
            <a:ext cx="8125047" cy="646331"/>
          </a:xfrm>
          <a:prstGeom prst="rect">
            <a:avLst/>
          </a:prstGeom>
          <a:noFill/>
          <a:ln w="9525">
            <a:noFill/>
            <a:miter lim="800000"/>
            <a:headEnd/>
            <a:tailEnd/>
          </a:ln>
        </p:spPr>
        <p:txBody>
          <a:bodyPr wrap="square">
            <a:spAutoFit/>
          </a:bodyPr>
          <a:lstStyle/>
          <a:p>
            <a:pPr marL="285750" indent="-285750">
              <a:buFont typeface="Wingdings" pitchFamily="2" charset="2"/>
              <a:buChar char="u"/>
            </a:pPr>
            <a:r>
              <a:rPr lang="zh-TW" altLang="en-US" sz="3600" b="1" dirty="0">
                <a:solidFill>
                  <a:srgbClr val="000066"/>
                </a:solidFill>
                <a:latin typeface="標楷體" pitchFamily="65" charset="-120"/>
                <a:ea typeface="標楷體" pitchFamily="65" charset="-120"/>
              </a:rPr>
              <a:t>協助教師辦理補助出席國際會議業務</a:t>
            </a:r>
          </a:p>
        </p:txBody>
      </p:sp>
      <p:sp>
        <p:nvSpPr>
          <p:cNvPr id="23554" name="Rectangle 11"/>
          <p:cNvSpPr txBox="1">
            <a:spLocks noChangeArrowheads="1"/>
          </p:cNvSpPr>
          <p:nvPr/>
        </p:nvSpPr>
        <p:spPr bwMode="auto">
          <a:xfrm>
            <a:off x="344488" y="2060575"/>
            <a:ext cx="8928992" cy="4032722"/>
          </a:xfrm>
          <a:prstGeom prst="rect">
            <a:avLst/>
          </a:prstGeom>
          <a:noFill/>
          <a:ln w="9525">
            <a:noFill/>
            <a:miter lim="800000"/>
            <a:headEnd/>
            <a:tailEnd/>
          </a:ln>
        </p:spPr>
        <p:txBody>
          <a:bodyPr tIns="0" bIns="0"/>
          <a:lstStyle/>
          <a:p>
            <a:pPr marL="742950" lvl="1" indent="-285750" algn="just" eaLnBrk="0" hangingPunct="0">
              <a:spcBef>
                <a:spcPct val="20000"/>
              </a:spcBef>
              <a:buFont typeface="Arial" charset="0"/>
              <a:buChar char="•"/>
            </a:pPr>
            <a:r>
              <a:rPr kumimoji="0" lang="zh-TW" altLang="en-US" sz="2400" dirty="0">
                <a:latin typeface="標楷體" pitchFamily="65" charset="-120"/>
                <a:ea typeface="標楷體" pitchFamily="65" charset="-120"/>
              </a:rPr>
              <a:t>簡摘「國立澎湖科技大學教師出席國際會議補助要點」</a:t>
            </a:r>
            <a:endParaRPr kumimoji="0" lang="en-US" altLang="zh-TW" sz="2400" dirty="0">
              <a:latin typeface="標楷體" pitchFamily="65" charset="-120"/>
              <a:ea typeface="標楷體" pitchFamily="65" charset="-120"/>
            </a:endParaRPr>
          </a:p>
          <a:p>
            <a:pPr marL="742950" lvl="1" indent="-290513" algn="just" eaLnBrk="0" hangingPunct="0">
              <a:spcBef>
                <a:spcPct val="20000"/>
              </a:spcBef>
              <a:buFont typeface="Arial" charset="0"/>
              <a:buChar char="•"/>
              <a:tabLst>
                <a:tab pos="8967788" algn="l"/>
              </a:tabLst>
            </a:pPr>
            <a:r>
              <a:rPr kumimoji="0" lang="zh-TW" altLang="zh-TW" sz="2400" dirty="0">
                <a:highlight>
                  <a:srgbClr val="FFFF00"/>
                </a:highlight>
                <a:latin typeface="標楷體" pitchFamily="65" charset="-120"/>
                <a:ea typeface="標楷體" pitchFamily="65" charset="-120"/>
              </a:rPr>
              <a:t>申請資格</a:t>
            </a:r>
            <a:r>
              <a:rPr kumimoji="0" lang="zh-TW"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於本校連續服務滿一年以上專任或專案教師，以本校名義在國際性學術會議發表論文者；且已向其他單位申請補助，但未獲補助、未獲全額補助或已補助他案而不得再申請者，始得向學校提出申請。 </a:t>
            </a:r>
            <a:endParaRPr kumimoji="0" lang="en-US" altLang="zh-TW" sz="2400" dirty="0">
              <a:latin typeface="標楷體" pitchFamily="65" charset="-120"/>
              <a:ea typeface="標楷體" pitchFamily="65" charset="-120"/>
            </a:endParaRPr>
          </a:p>
          <a:p>
            <a:pPr marL="742950" lvl="1" indent="-285750" algn="just" eaLnBrk="0" hangingPunct="0">
              <a:spcBef>
                <a:spcPct val="20000"/>
              </a:spcBef>
              <a:buFont typeface="Arial" charset="0"/>
              <a:buChar char="•"/>
            </a:pPr>
            <a:r>
              <a:rPr kumimoji="0" lang="zh-TW" altLang="en-US" sz="2400" dirty="0">
                <a:highlight>
                  <a:srgbClr val="FFFF00"/>
                </a:highlight>
                <a:latin typeface="標楷體" pitchFamily="65" charset="-120"/>
                <a:ea typeface="標楷體" pitchFamily="65" charset="-120"/>
              </a:rPr>
              <a:t>申請時間</a:t>
            </a:r>
            <a:r>
              <a:rPr kumimoji="0" lang="zh-TW" altLang="en-US" sz="2400" dirty="0">
                <a:latin typeface="標楷體" pitchFamily="65" charset="-120"/>
                <a:ea typeface="標楷體" pitchFamily="65" charset="-120"/>
              </a:rPr>
              <a:t>：申請者必須於會議舉行前二週檢附文件提出申請</a:t>
            </a:r>
            <a:endParaRPr kumimoji="0" lang="en-US" altLang="zh-TW" sz="2400" dirty="0">
              <a:latin typeface="標楷體" pitchFamily="65" charset="-120"/>
              <a:ea typeface="標楷體" pitchFamily="65" charset="-120"/>
            </a:endParaRPr>
          </a:p>
          <a:p>
            <a:pPr marL="742950" lvl="1" indent="-285750" algn="just" eaLnBrk="0" hangingPunct="0">
              <a:spcBef>
                <a:spcPct val="20000"/>
              </a:spcBef>
              <a:buFont typeface="Arial" charset="0"/>
              <a:buChar char="•"/>
            </a:pPr>
            <a:r>
              <a:rPr kumimoji="0" lang="zh-TW" altLang="en-US" sz="2400" dirty="0">
                <a:highlight>
                  <a:srgbClr val="FFFF00"/>
                </a:highlight>
                <a:latin typeface="標楷體" pitchFamily="65" charset="-120"/>
                <a:ea typeface="標楷體" pitchFamily="65" charset="-120"/>
              </a:rPr>
              <a:t>補助內容</a:t>
            </a:r>
            <a:r>
              <a:rPr kumimoji="0" lang="zh-TW" altLang="en-US" sz="2400" dirty="0">
                <a:latin typeface="標楷體" pitchFamily="65" charset="-120"/>
                <a:ea typeface="標楷體" pitchFamily="65" charset="-120"/>
              </a:rPr>
              <a:t>：本要點為部份補助，補助範圍含機票費、註冊費。補助款由學校補助 </a:t>
            </a:r>
            <a:r>
              <a:rPr kumimoji="0" lang="en-US" altLang="zh-TW" sz="2400" dirty="0">
                <a:latin typeface="標楷體" pitchFamily="65" charset="-120"/>
                <a:ea typeface="標楷體" pitchFamily="65" charset="-120"/>
              </a:rPr>
              <a:t>3/4</a:t>
            </a:r>
            <a:r>
              <a:rPr kumimoji="0" lang="zh-TW" altLang="en-US" sz="2400" dirty="0">
                <a:latin typeface="標楷體" pitchFamily="65" charset="-120"/>
                <a:ea typeface="標楷體" pitchFamily="65" charset="-120"/>
              </a:rPr>
              <a:t>，其所屬系所院至少</a:t>
            </a:r>
            <a:r>
              <a:rPr kumimoji="0" lang="en-US" altLang="zh-TW" sz="2400" dirty="0">
                <a:latin typeface="標楷體" pitchFamily="65" charset="-120"/>
                <a:ea typeface="標楷體" pitchFamily="65" charset="-120"/>
              </a:rPr>
              <a:t>1/4 </a:t>
            </a:r>
            <a:r>
              <a:rPr kumimoji="0" lang="zh-TW" altLang="en-US" sz="2400" dirty="0">
                <a:latin typeface="標楷體" pitchFamily="65" charset="-120"/>
                <a:ea typeface="標楷體" pitchFamily="65" charset="-120"/>
              </a:rPr>
              <a:t>配合款，每人每案最高 </a:t>
            </a:r>
            <a:r>
              <a:rPr kumimoji="0" lang="en-US" altLang="zh-TW" sz="2400" dirty="0">
                <a:latin typeface="標楷體" pitchFamily="65" charset="-120"/>
                <a:ea typeface="標楷體" pitchFamily="65" charset="-120"/>
              </a:rPr>
              <a:t>2 </a:t>
            </a:r>
            <a:r>
              <a:rPr kumimoji="0" lang="zh-TW" altLang="en-US" sz="2400" dirty="0">
                <a:latin typeface="標楷體" pitchFamily="65" charset="-120"/>
                <a:ea typeface="標楷體" pitchFamily="65" charset="-120"/>
              </a:rPr>
              <a:t>萬元。每人每一會計年度以補助一次為限，每篇論文以補助一人為限。</a:t>
            </a:r>
            <a:endParaRPr kumimoji="0" lang="en-US" altLang="zh-TW" sz="24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8</a:t>
            </a:fld>
            <a:endParaRPr lang="zh-TW" altLang="en-US" dirty="0"/>
          </a:p>
        </p:txBody>
      </p:sp>
      <p:sp>
        <p:nvSpPr>
          <p:cNvPr id="3" name="文字方塊 2">
            <a:extLst>
              <a:ext uri="{FF2B5EF4-FFF2-40B4-BE49-F238E27FC236}">
                <a16:creationId xmlns:a16="http://schemas.microsoft.com/office/drawing/2014/main" id="{3ECD5D7E-612A-4B8D-85BD-55E89CE7B245}"/>
              </a:ext>
            </a:extLst>
          </p:cNvPr>
          <p:cNvSpPr txBox="1"/>
          <p:nvPr/>
        </p:nvSpPr>
        <p:spPr>
          <a:xfrm>
            <a:off x="776536" y="6034904"/>
            <a:ext cx="8496944" cy="646331"/>
          </a:xfrm>
          <a:prstGeom prst="rect">
            <a:avLst/>
          </a:prstGeom>
          <a:noFill/>
        </p:spPr>
        <p:txBody>
          <a:bodyPr wrap="square" rtlCol="0">
            <a:spAutoFit/>
          </a:bodyPr>
          <a:lstStyle/>
          <a:p>
            <a:pPr marL="265113" indent="-265113"/>
            <a:r>
              <a:rPr lang="en-US" altLang="zh-TW" b="1" dirty="0">
                <a:solidFill>
                  <a:srgbClr val="C00000"/>
                </a:solidFill>
                <a:latin typeface="標楷體" panose="03000509000000000000" pitchFamily="65" charset="-120"/>
                <a:ea typeface="標楷體" panose="03000509000000000000" pitchFamily="65" charset="-120"/>
              </a:rPr>
              <a:t>※</a:t>
            </a:r>
            <a:r>
              <a:rPr lang="zh-TW" altLang="en-US" b="1" dirty="0">
                <a:solidFill>
                  <a:srgbClr val="C00000"/>
                </a:solidFill>
                <a:latin typeface="標楷體" panose="03000509000000000000" pitchFamily="65" charset="-120"/>
                <a:ea typeface="標楷體" panose="03000509000000000000" pitchFamily="65" charset="-120"/>
              </a:rPr>
              <a:t>特別注意：本校訂有「國立澎湖科技大學教師發表國際期刊及出席國際研討會 國家名稱訛誤事件更正處理作業要點」如有相關情事發生，惠請依本要點辦理。</a:t>
            </a:r>
            <a:endParaRPr lang="zh-TW" altLang="en-US" dirty="0">
              <a:solidFill>
                <a:srgbClr val="C00000"/>
              </a:solidFill>
              <a:latin typeface="標楷體" panose="03000509000000000000" pitchFamily="65" charset="-120"/>
              <a:ea typeface="標楷體" panose="03000509000000000000" pitchFamily="65" charset="-120"/>
            </a:endParaRPr>
          </a:p>
        </p:txBody>
      </p:sp>
      <p:sp>
        <p:nvSpPr>
          <p:cNvPr id="7" name="文字方塊 6"/>
          <p:cNvSpPr txBox="1"/>
          <p:nvPr/>
        </p:nvSpPr>
        <p:spPr>
          <a:xfrm>
            <a:off x="1568625" y="404664"/>
            <a:ext cx="3024336" cy="769441"/>
          </a:xfrm>
          <a:prstGeom prst="rect">
            <a:avLst/>
          </a:prstGeom>
          <a:solidFill>
            <a:schemeClr val="accent2">
              <a:lumMod val="20000"/>
              <a:lumOff val="80000"/>
            </a:schemeClr>
          </a:solidFill>
        </p:spPr>
        <p:txBody>
          <a:bodyPr wrap="square">
            <a:spAutoFit/>
          </a:bodyPr>
          <a:lstStyle/>
          <a:p>
            <a:pPr>
              <a:defRPr/>
            </a:pPr>
            <a:r>
              <a:rPr kumimoji="0" lang="zh-TW" altLang="en-US" sz="4400" b="1" dirty="0">
                <a:solidFill>
                  <a:srgbClr val="5A7515"/>
                </a:solidFill>
                <a:effectLst>
                  <a:outerShdw blurRad="38100" dist="38100" dir="2700000" algn="tl">
                    <a:srgbClr val="C0C0C0"/>
                  </a:outerShdw>
                </a:effectLst>
                <a:latin typeface="標楷體" pitchFamily="65" charset="-120"/>
                <a:ea typeface="標楷體" pitchFamily="65" charset="-120"/>
              </a:rPr>
              <a:t>國際事務組</a:t>
            </a:r>
          </a:p>
        </p:txBody>
      </p:sp>
    </p:spTree>
    <p:extLst>
      <p:ext uri="{BB962C8B-B14F-4D97-AF65-F5344CB8AC3E}">
        <p14:creationId xmlns:p14="http://schemas.microsoft.com/office/powerpoint/2010/main" val="27926984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文字方塊 3"/>
          <p:cNvSpPr txBox="1">
            <a:spLocks noChangeArrowheads="1"/>
          </p:cNvSpPr>
          <p:nvPr/>
        </p:nvSpPr>
        <p:spPr bwMode="auto">
          <a:xfrm>
            <a:off x="662780" y="1340768"/>
            <a:ext cx="8394675" cy="584775"/>
          </a:xfrm>
          <a:prstGeom prst="rect">
            <a:avLst/>
          </a:prstGeom>
          <a:noFill/>
          <a:ln w="9525">
            <a:noFill/>
            <a:miter lim="800000"/>
            <a:headEnd/>
            <a:tailEnd/>
          </a:ln>
        </p:spPr>
        <p:txBody>
          <a:bodyPr wrap="square">
            <a:spAutoFit/>
          </a:bodyPr>
          <a:lstStyle/>
          <a:p>
            <a:pPr marL="285750" indent="-285750">
              <a:buFont typeface="Wingdings" pitchFamily="2" charset="2"/>
              <a:buChar char="u"/>
            </a:pPr>
            <a:r>
              <a:rPr lang="zh-TW" altLang="en-US" sz="3200" b="1" dirty="0">
                <a:solidFill>
                  <a:srgbClr val="000066"/>
                </a:solidFill>
                <a:latin typeface="標楷體" pitchFamily="65" charset="-120"/>
                <a:ea typeface="標楷體" pitchFamily="65" charset="-120"/>
              </a:rPr>
              <a:t>協助教師赴國外姊妹校短期講學、研究業務</a:t>
            </a:r>
          </a:p>
        </p:txBody>
      </p:sp>
      <p:sp>
        <p:nvSpPr>
          <p:cNvPr id="23554" name="Rectangle 11"/>
          <p:cNvSpPr txBox="1">
            <a:spLocks noChangeArrowheads="1"/>
          </p:cNvSpPr>
          <p:nvPr/>
        </p:nvSpPr>
        <p:spPr bwMode="auto">
          <a:xfrm>
            <a:off x="508000" y="2060574"/>
            <a:ext cx="9125520" cy="4392761"/>
          </a:xfrm>
          <a:prstGeom prst="rect">
            <a:avLst/>
          </a:prstGeom>
          <a:noFill/>
          <a:ln w="9525">
            <a:noFill/>
            <a:miter lim="800000"/>
            <a:headEnd/>
            <a:tailEnd/>
          </a:ln>
        </p:spPr>
        <p:txBody>
          <a:bodyPr tIns="0" bIns="0"/>
          <a:lstStyle/>
          <a:p>
            <a:pPr marL="742950" lvl="1" indent="-285750" eaLnBrk="0" hangingPunct="0">
              <a:spcBef>
                <a:spcPct val="20000"/>
              </a:spcBef>
              <a:buFont typeface="Arial" charset="0"/>
              <a:buChar char="•"/>
            </a:pPr>
            <a:r>
              <a:rPr kumimoji="0" lang="zh-TW" altLang="en-US" sz="2400" dirty="0">
                <a:latin typeface="標楷體" pitchFamily="65" charset="-120"/>
                <a:ea typeface="標楷體" pitchFamily="65" charset="-120"/>
              </a:rPr>
              <a:t>簡摘「國立澎湖科技大學專任教師赴國外姊妹校短期講學、研究補助要點」</a:t>
            </a:r>
            <a:endParaRPr kumimoji="0" lang="en-US" altLang="zh-TW" sz="2400" dirty="0">
              <a:latin typeface="標楷體" pitchFamily="65" charset="-120"/>
              <a:ea typeface="標楷體" pitchFamily="65" charset="-120"/>
            </a:endParaRPr>
          </a:p>
          <a:p>
            <a:pPr marL="742950" lvl="1" indent="-285750" eaLnBrk="0" hangingPunct="0">
              <a:spcBef>
                <a:spcPct val="20000"/>
              </a:spcBef>
              <a:buFont typeface="Arial" charset="0"/>
              <a:buChar char="•"/>
            </a:pPr>
            <a:r>
              <a:rPr kumimoji="0" lang="zh-TW" altLang="zh-TW" sz="2400" dirty="0">
                <a:highlight>
                  <a:srgbClr val="FFFF00"/>
                </a:highlight>
                <a:latin typeface="標楷體" pitchFamily="65" charset="-120"/>
                <a:ea typeface="標楷體" pitchFamily="65" charset="-120"/>
              </a:rPr>
              <a:t>申請資格</a:t>
            </a:r>
            <a:r>
              <a:rPr kumimoji="0" lang="zh-TW"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本校專任教師連續服務滿二年以上，且該案未獲 任何單位補助者，由學院推荐向學校申請補助。</a:t>
            </a:r>
            <a:endParaRPr kumimoji="0" lang="en-US" altLang="zh-TW" sz="2400" dirty="0">
              <a:latin typeface="標楷體" pitchFamily="65" charset="-120"/>
              <a:ea typeface="標楷體" pitchFamily="65" charset="-120"/>
            </a:endParaRPr>
          </a:p>
          <a:p>
            <a:pPr marL="742950" lvl="1" indent="-285750" eaLnBrk="0" hangingPunct="0">
              <a:spcBef>
                <a:spcPct val="20000"/>
              </a:spcBef>
              <a:buFont typeface="Arial" charset="0"/>
              <a:buChar char="•"/>
            </a:pPr>
            <a:r>
              <a:rPr kumimoji="0" lang="zh-TW" altLang="en-US" sz="2400" dirty="0">
                <a:highlight>
                  <a:srgbClr val="FFFF00"/>
                </a:highlight>
                <a:latin typeface="標楷體" pitchFamily="65" charset="-120"/>
                <a:ea typeface="標楷體" pitchFamily="65" charset="-120"/>
              </a:rPr>
              <a:t>補助內容</a:t>
            </a:r>
            <a:r>
              <a:rPr kumimoji="0" lang="zh-TW" altLang="en-US" sz="2400" dirty="0">
                <a:latin typeface="標楷體" pitchFamily="65" charset="-120"/>
                <a:ea typeface="標楷體" pitchFamily="65" charset="-120"/>
              </a:rPr>
              <a:t>：限機票，補助經費實報實銷（需檢附機票票根正本核銷），每位教師最高新台幣二萬元整。</a:t>
            </a:r>
            <a:endParaRPr kumimoji="0" lang="en-US" altLang="zh-TW" sz="2400" dirty="0">
              <a:latin typeface="標楷體" pitchFamily="65" charset="-120"/>
              <a:ea typeface="標楷體" pitchFamily="65" charset="-120"/>
            </a:endParaRPr>
          </a:p>
          <a:p>
            <a:pPr marL="742950" lvl="1" indent="-285750" eaLnBrk="0" hangingPunct="0">
              <a:spcBef>
                <a:spcPct val="20000"/>
              </a:spcBef>
              <a:buFont typeface="Arial" charset="0"/>
              <a:buChar char="•"/>
            </a:pPr>
            <a:r>
              <a:rPr kumimoji="0" lang="zh-TW" altLang="en-US" sz="2400" dirty="0">
                <a:highlight>
                  <a:srgbClr val="FFFF00"/>
                </a:highlight>
                <a:latin typeface="標楷體" pitchFamily="65" charset="-120"/>
                <a:ea typeface="標楷體" pitchFamily="65" charset="-120"/>
              </a:rPr>
              <a:t>申請程序</a:t>
            </a:r>
            <a:r>
              <a:rPr kumimoji="0" lang="zh-TW" altLang="en-US" sz="2400" dirty="0">
                <a:latin typeface="標楷體" pitchFamily="65" charset="-120"/>
                <a:ea typeface="標楷體" pitchFamily="65" charset="-120"/>
              </a:rPr>
              <a:t>：申請人檢附相關申請資料經系</a:t>
            </a:r>
            <a:r>
              <a:rPr kumimoji="0" lang="en-US"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所、中心</a:t>
            </a:r>
            <a:r>
              <a:rPr kumimoji="0" lang="en-US"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、院教師評議委員會審議通過後，於每年十月及三月底前荐送，並召開臨時審議委員會審查。</a:t>
            </a:r>
            <a:endParaRPr kumimoji="0" lang="en-US" altLang="zh-TW" sz="2400" dirty="0">
              <a:latin typeface="標楷體" pitchFamily="65" charset="-120"/>
              <a:ea typeface="標楷體" pitchFamily="65" charset="-120"/>
            </a:endParaRPr>
          </a:p>
          <a:p>
            <a:pPr marL="742950" lvl="1" indent="-285750" eaLnBrk="0" hangingPunct="0">
              <a:spcBef>
                <a:spcPct val="20000"/>
              </a:spcBef>
              <a:buFont typeface="Arial" charset="0"/>
              <a:buChar char="•"/>
            </a:pPr>
            <a:r>
              <a:rPr kumimoji="0" lang="zh-TW" altLang="en-US" sz="2400" dirty="0">
                <a:highlight>
                  <a:srgbClr val="FFFF00"/>
                </a:highlight>
                <a:latin typeface="標楷體" pitchFamily="65" charset="-120"/>
                <a:ea typeface="標楷體" pitchFamily="65" charset="-120"/>
              </a:rPr>
              <a:t>研究時間</a:t>
            </a:r>
            <a:r>
              <a:rPr kumimoji="0" lang="zh-TW" altLang="en-US" sz="2400" dirty="0">
                <a:latin typeface="標楷體" pitchFamily="65" charset="-120"/>
                <a:ea typeface="標楷體" pitchFamily="65" charset="-120"/>
              </a:rPr>
              <a:t>：限於寒暑假期間，研究期間至少 </a:t>
            </a:r>
            <a:r>
              <a:rPr kumimoji="0" lang="en-US" altLang="zh-TW" sz="2400" dirty="0">
                <a:latin typeface="標楷體" pitchFamily="65" charset="-120"/>
                <a:ea typeface="標楷體" pitchFamily="65" charset="-120"/>
              </a:rPr>
              <a:t>3 </a:t>
            </a:r>
            <a:r>
              <a:rPr kumimoji="0" lang="zh-TW" altLang="en-US" sz="2400" dirty="0">
                <a:latin typeface="標楷體" pitchFamily="65" charset="-120"/>
                <a:ea typeface="標楷體" pitchFamily="65" charset="-120"/>
              </a:rPr>
              <a:t>週以上。 </a:t>
            </a:r>
            <a:endParaRPr kumimoji="0" lang="en-US" altLang="zh-TW" sz="24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B21A56D8-181E-44CF-95DB-9BDF7550794B}" type="slidenum">
              <a:rPr lang="zh-TW" altLang="en-US" smtClean="0"/>
              <a:pPr>
                <a:defRPr/>
              </a:pPr>
              <a:t>9</a:t>
            </a:fld>
            <a:endParaRPr lang="zh-TW" altLang="en-US" dirty="0"/>
          </a:p>
        </p:txBody>
      </p:sp>
      <p:sp>
        <p:nvSpPr>
          <p:cNvPr id="7" name="文字方塊 6"/>
          <p:cNvSpPr txBox="1"/>
          <p:nvPr/>
        </p:nvSpPr>
        <p:spPr>
          <a:xfrm>
            <a:off x="1568625" y="404664"/>
            <a:ext cx="3024336" cy="769441"/>
          </a:xfrm>
          <a:prstGeom prst="rect">
            <a:avLst/>
          </a:prstGeom>
          <a:solidFill>
            <a:schemeClr val="accent2">
              <a:lumMod val="20000"/>
              <a:lumOff val="80000"/>
            </a:schemeClr>
          </a:solidFill>
        </p:spPr>
        <p:txBody>
          <a:bodyPr wrap="square">
            <a:spAutoFit/>
          </a:bodyPr>
          <a:lstStyle/>
          <a:p>
            <a:pPr>
              <a:defRPr/>
            </a:pPr>
            <a:r>
              <a:rPr kumimoji="0" lang="zh-TW" altLang="en-US" sz="4400" b="1" dirty="0">
                <a:solidFill>
                  <a:srgbClr val="5A7515"/>
                </a:solidFill>
                <a:effectLst>
                  <a:outerShdw blurRad="38100" dist="38100" dir="2700000" algn="tl">
                    <a:srgbClr val="C0C0C0"/>
                  </a:outerShdw>
                </a:effectLst>
                <a:latin typeface="標楷體" pitchFamily="65" charset="-120"/>
                <a:ea typeface="標楷體" pitchFamily="65" charset="-120"/>
              </a:rPr>
              <a:t>國際事務組</a:t>
            </a:r>
          </a:p>
        </p:txBody>
      </p:sp>
    </p:spTree>
    <p:extLst>
      <p:ext uri="{BB962C8B-B14F-4D97-AF65-F5344CB8AC3E}">
        <p14:creationId xmlns:p14="http://schemas.microsoft.com/office/powerpoint/2010/main" val="170281181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theme/theme1.xml><?xml version="1.0" encoding="utf-8"?>
<a:theme xmlns:a="http://schemas.openxmlformats.org/drawingml/2006/main" name="Office 佈景主題">
  <a:themeElements>
    <a:clrScheme name="綜合">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33884</TotalTime>
  <Words>1079</Words>
  <Application>Microsoft Office PowerPoint</Application>
  <PresentationFormat>A4 紙張 (210x297 公釐)</PresentationFormat>
  <Paragraphs>128</Paragraphs>
  <Slides>15</Slides>
  <Notes>6</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新細明體</vt:lpstr>
      <vt:lpstr>標楷體</vt:lpstr>
      <vt:lpstr>Arial</vt:lpstr>
      <vt:lpstr>Book Antiqua</vt:lpstr>
      <vt:lpstr>Brush Script MT</vt:lpstr>
      <vt:lpstr>Calibri</vt:lpstr>
      <vt:lpstr>Microsoft Yi Baiti</vt:lpstr>
      <vt:lpstr>Wingdings</vt:lpstr>
      <vt:lpstr>Office 佈景主題</vt:lpstr>
      <vt:lpstr>研發處業務介紹</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學生獎勵措施</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F36X</dc:creator>
  <cp:lastModifiedBy>user</cp:lastModifiedBy>
  <cp:revision>242</cp:revision>
  <cp:lastPrinted>2022-08-15T03:05:33Z</cp:lastPrinted>
  <dcterms:created xsi:type="dcterms:W3CDTF">2013-08-22T04:59:55Z</dcterms:created>
  <dcterms:modified xsi:type="dcterms:W3CDTF">2025-01-21T03:09:19Z</dcterms:modified>
</cp:coreProperties>
</file>