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96" r:id="rId4"/>
    <p:sldId id="297" r:id="rId5"/>
    <p:sldId id="298" r:id="rId6"/>
    <p:sldId id="288" r:id="rId7"/>
    <p:sldId id="294" r:id="rId8"/>
    <p:sldId id="289" r:id="rId9"/>
    <p:sldId id="290" r:id="rId10"/>
    <p:sldId id="291" r:id="rId11"/>
    <p:sldId id="292" r:id="rId12"/>
    <p:sldId id="295" r:id="rId13"/>
    <p:sldId id="293" r:id="rId14"/>
    <p:sldId id="279" r:id="rId15"/>
    <p:sldId id="273" r:id="rId16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CC"/>
    <a:srgbClr val="006600"/>
    <a:srgbClr val="0000FF"/>
    <a:srgbClr val="009999"/>
    <a:srgbClr val="FF9933"/>
    <a:srgbClr val="FF9900"/>
    <a:srgbClr val="FF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70960" autoAdjust="0"/>
  </p:normalViewPr>
  <p:slideViewPr>
    <p:cSldViewPr>
      <p:cViewPr varScale="1">
        <p:scale>
          <a:sx n="72" d="100"/>
          <a:sy n="72" d="100"/>
        </p:scale>
        <p:origin x="2217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3963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963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pPr>
              <a:defRPr/>
            </a:pPr>
            <a:fld id="{5FF0D2BE-672A-4FBE-86AA-9A76E56153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3100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62" y="4688560"/>
            <a:ext cx="5389240" cy="4440797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3963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626" y="9373963"/>
            <a:ext cx="2919565" cy="493948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pPr>
              <a:defRPr/>
            </a:pPr>
            <a:fld id="{33577E92-07E3-4897-8BE0-6448B5AB3C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9892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37824" indent="-28377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5113" indent="-22702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89159" indent="-22702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43204" indent="-22702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4E3C23E-3AA5-435D-B5D0-DE5226621F15}" type="slidenum">
              <a:rPr lang="zh-TW" altLang="en-US" smtClean="0"/>
              <a:pPr eaLnBrk="1" hangingPunct="1"/>
              <a:t>1</a:t>
            </a:fld>
            <a:endParaRPr lang="zh-TW" altLang="en-US"/>
          </a:p>
        </p:txBody>
      </p:sp>
      <p:sp>
        <p:nvSpPr>
          <p:cNvPr id="16389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37824" indent="-28377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5113" indent="-22702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89159" indent="-22702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43204" indent="-22702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497249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51295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05340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59385" indent="-2270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5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77E92-07E3-4897-8BE0-6448B5AB3C7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26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77E92-07E3-4897-8BE0-6448B5AB3C7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8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577E92-07E3-4897-8BE0-6448B5AB3C7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36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DC96-3EBF-4663-A0C6-992136F23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2772376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726-8166-4D19-BFEF-F5C9BC9A52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2640993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F171-76D7-48A3-8F89-DAF67D2A4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01682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16FF-99C8-4290-845E-3FF289397A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117104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7A7C-D385-4137-BD21-3FD1A262FB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859065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029-EFB2-4D34-B2AF-C11671598F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403593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7D35-B561-4D1F-B209-4DFB10377B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4598548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0141-8AA5-4B1B-B41C-A77060968D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618837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285F-8316-4604-A94C-DE630BBBA6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7245491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74EA-A9CC-4E15-8A02-0D7342D717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2366304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984D-9FFE-441D-85CF-EACD6B690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818658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71DAB5-4D57-4087-AC91-0AAB076A3B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華康魏碑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4725144"/>
            <a:ext cx="3456384" cy="7207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TW" altLang="en-US">
                <a:effectLst/>
                <a:latin typeface="標楷體" pitchFamily="65" charset="-120"/>
                <a:ea typeface="標楷體" pitchFamily="65" charset="-120"/>
              </a:rPr>
              <a:t>總務長：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</a:rPr>
              <a:t>張鳳儀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733231" y="3284984"/>
            <a:ext cx="57610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總務處業務簡報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11560" y="2096666"/>
            <a:ext cx="4972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TW" sz="3600" kern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3600" kern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3600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度新進教師研習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FDC96-3EBF-4663-A0C6-992136F232E3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736"/>
            <a:ext cx="2304951" cy="765175"/>
          </a:xfrm>
          <a:noFill/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0000CC"/>
                </a:solidFill>
                <a:effectLst/>
                <a:latin typeface="標楷體" pitchFamily="65" charset="-120"/>
                <a:ea typeface="標楷體" pitchFamily="65" charset="-120"/>
              </a:rPr>
              <a:t>出納組</a:t>
            </a:r>
            <a:endParaRPr lang="zh-TW" alt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0825" y="1926432"/>
            <a:ext cx="54737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1.</a:t>
            </a:r>
            <a:r>
              <a:rPr lang="zh-TW" altLang="en-US" sz="2400" dirty="0">
                <a:ea typeface="標楷體" pitchFamily="65" charset="-120"/>
              </a:rPr>
              <a:t>使用本組提供的空白表格，填寫薪資所得扣繳憑單卡。</a:t>
            </a:r>
            <a:br>
              <a:rPr lang="zh-TW" altLang="en-US" sz="2400" dirty="0">
                <a:ea typeface="標楷體" pitchFamily="65" charset="-120"/>
              </a:rPr>
            </a:br>
            <a:endParaRPr lang="zh-TW" altLang="en-US" sz="2400" dirty="0">
              <a:ea typeface="標楷體" pitchFamily="65" charset="-12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50825" y="3078957"/>
            <a:ext cx="56165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2.</a:t>
            </a:r>
            <a:r>
              <a:rPr lang="zh-TW" altLang="en-US" sz="2400" dirty="0">
                <a:ea typeface="標楷體" pitchFamily="65" charset="-120"/>
              </a:rPr>
              <a:t>提供台灣銀行帳號，以供薪資匯入及其他款項之匯款</a:t>
            </a:r>
            <a:r>
              <a:rPr lang="zh-TW" altLang="en-US" sz="1800" dirty="0">
                <a:ea typeface="新細明體" pitchFamily="18" charset="-120"/>
              </a:rPr>
              <a:t>。</a:t>
            </a:r>
            <a:r>
              <a:rPr lang="zh-TW" altLang="en-US" sz="2400" dirty="0">
                <a:ea typeface="標楷體" pitchFamily="65" charset="-120"/>
              </a:rPr>
              <a:t> 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0825" y="4261621"/>
            <a:ext cx="864076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3.</a:t>
            </a:r>
            <a:r>
              <a:rPr lang="zh-TW" altLang="en-US" sz="2400" dirty="0">
                <a:ea typeface="標楷體" pitchFamily="65" charset="-120"/>
              </a:rPr>
              <a:t>提供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基本資料</a:t>
            </a:r>
            <a:r>
              <a:rPr lang="zh-TW" altLang="en-US" sz="2400" dirty="0">
                <a:ea typeface="標楷體" pitchFamily="65" charset="-120"/>
              </a:rPr>
              <a:t>，如身份證號、地址、電話等，俾以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建檔</a:t>
            </a:r>
            <a:r>
              <a:rPr lang="zh-TW" altLang="en-US" sz="1800" dirty="0">
                <a:ea typeface="新細明體" pitchFamily="18" charset="-120"/>
              </a:rPr>
              <a:t>。</a:t>
            </a:r>
            <a:r>
              <a:rPr lang="zh-TW" altLang="en-US" sz="2400" dirty="0">
                <a:ea typeface="標楷體" pitchFamily="65" charset="-120"/>
              </a:rPr>
              <a:t> 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50825" y="5054253"/>
            <a:ext cx="66262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4.</a:t>
            </a:r>
            <a:r>
              <a:rPr lang="zh-TW" altLang="en-US" sz="2400" dirty="0">
                <a:ea typeface="標楷體" pitchFamily="65" charset="-120"/>
              </a:rPr>
              <a:t>提供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信箱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號碼，以供匯款通知</a:t>
            </a:r>
            <a:r>
              <a:rPr lang="zh-TW" altLang="en-US" sz="2400" dirty="0">
                <a:ea typeface="標楷體" pitchFamily="65" charset="-120"/>
              </a:rPr>
              <a:t>用。 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796756" y="2748545"/>
            <a:ext cx="33845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（組長：曾洪素鸞）</a:t>
            </a:r>
            <a:b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>
                <a:solidFill>
                  <a:srgbClr val="0000CC"/>
                </a:solidFill>
                <a:ea typeface="華康魏碑體" pitchFamily="65" charset="-120"/>
              </a:rPr>
              <a:t>分機：</a:t>
            </a:r>
            <a:r>
              <a:rPr lang="en-US" altLang="zh-TW" sz="2000" dirty="0">
                <a:solidFill>
                  <a:srgbClr val="0000CC"/>
                </a:solidFill>
                <a:ea typeface="華康魏碑體" pitchFamily="65" charset="-120"/>
              </a:rPr>
              <a:t>1341</a:t>
            </a:r>
            <a:br>
              <a:rPr lang="en-US" altLang="zh-TW" sz="2000" dirty="0">
                <a:solidFill>
                  <a:srgbClr val="0000CC"/>
                </a:solidFill>
                <a:ea typeface="華康魏碑體" pitchFamily="65" charset="-120"/>
              </a:rPr>
            </a:br>
            <a:r>
              <a:rPr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9" name="Picture 15" descr="曾洪素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75109"/>
            <a:ext cx="2735262" cy="201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203" y="1063333"/>
            <a:ext cx="1656407" cy="765175"/>
          </a:xfrm>
          <a:noFill/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0000CC"/>
                </a:solidFill>
                <a:effectLst/>
                <a:latin typeface="標楷體" pitchFamily="65" charset="-120"/>
                <a:ea typeface="標楷體" pitchFamily="65" charset="-120"/>
              </a:rPr>
              <a:t>環安組</a:t>
            </a:r>
            <a:endParaRPr lang="zh-TW" alt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980906" y="2663825"/>
            <a:ext cx="32781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（組長</a:t>
            </a: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：趙文璧）</a:t>
            </a:r>
            <a:b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分機：</a:t>
            </a:r>
            <a:r>
              <a:rPr lang="en-US" altLang="zh-TW" sz="2000" dirty="0">
                <a:solidFill>
                  <a:srgbClr val="0000CC"/>
                </a:solidFill>
                <a:ea typeface="華康魏碑體" pitchFamily="65" charset="-120"/>
              </a:rPr>
              <a:t>1361</a:t>
            </a:r>
            <a:r>
              <a:rPr lang="en-US" altLang="zh-TW" sz="4400" dirty="0">
                <a:solidFill>
                  <a:srgbClr val="0000CC"/>
                </a:solidFill>
                <a:ea typeface="華康魏碑體" pitchFamily="65" charset="-120"/>
              </a:rPr>
              <a:t/>
            </a:r>
            <a:br>
              <a:rPr lang="en-US" altLang="zh-TW" sz="4400" dirty="0">
                <a:solidFill>
                  <a:srgbClr val="0000CC"/>
                </a:solidFill>
                <a:ea typeface="華康魏碑體" pitchFamily="65" charset="-120"/>
              </a:rPr>
            </a:br>
            <a:endParaRPr lang="en-US" altLang="zh-TW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3203" y="1719838"/>
            <a:ext cx="5256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本校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教職員工進入實驗室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責任與義務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：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244305"/>
            <a:ext cx="1584176" cy="21122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62AED0-2833-4FA1-9D25-90937260DA1F}"/>
              </a:ext>
            </a:extLst>
          </p:cNvPr>
          <p:cNvSpPr/>
          <p:nvPr/>
        </p:nvSpPr>
        <p:spPr>
          <a:xfrm>
            <a:off x="383203" y="2673945"/>
            <a:ext cx="8509277" cy="28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2600"/>
              </a:lnSpc>
              <a:spcBef>
                <a:spcPts val="1800"/>
              </a:spcBef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遵守職業安全衛生有關法令規章，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600"/>
              </a:lnSpc>
              <a:spcBef>
                <a:spcPts val="1800"/>
              </a:spcBef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及該作業場所之安衛工作守則。 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600"/>
              </a:lnSpc>
              <a:spcBef>
                <a:spcPts val="1800"/>
              </a:spcBef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作業前，確實檢點作業環境及設備；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若有異常之虞時，應即調整或回報上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級處置。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接受健康檢查，並注意檢查結果之建議事項。</a:t>
            </a:r>
          </a:p>
        </p:txBody>
      </p:sp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552" y="1484784"/>
            <a:ext cx="792088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接受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安全衛生教育訓練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，並提出安衛有關之建議。 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協助新進人員瞭解安衛標準作業方法。發生事故時，對於傷者作業環境危害因素應協助迅速處理，並恢復正常。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落實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職業安全衛生法規定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 2"/>
              </a:rPr>
              <a:t>四大保護計畫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持續推動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校園環境與安全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17726"/>
      </p:ext>
    </p:extLst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9532" y="1230659"/>
            <a:ext cx="8424936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8.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組於每週三開放本校資源回收暫存室，協請各單位派員回收單位資源並送至本室，俾利及時分類後，委由回收商入校回收資源物品；各單位因實需有意於週三以外時段進行單位資源回收時，可另派員至本組暫借資源回收暫存室鑰匙，再送回收資源入室，期以有效改善本校資源回收清運模式，提升資源回收清運效率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，共維校園整潔；另於課後離開教室前，也請隨手關閉電腦及燈源，落實節能減碳工作。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9.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本校配合我國政府機關及學校落實節能減碳相關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措施，</a:t>
            </a:r>
            <a:r>
              <a:rPr lang="zh-TW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今年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之水、電及油等使用額度以不成長為目標。</a:t>
            </a:r>
            <a:endParaRPr lang="zh-TW" altLang="en-US" sz="2800" dirty="0"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73" y="1269950"/>
            <a:ext cx="8137525" cy="1150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</a:rPr>
              <a:t>總務處乃學校後勤單位</a:t>
            </a:r>
            <a:r>
              <a:rPr lang="zh-TW" altLang="en-US" dirty="0">
                <a:effectLst/>
                <a:ea typeface="標楷體" pitchFamily="65" charset="-120"/>
              </a:rPr>
              <a:t>，所有業務皆為服務全校教職員工同仁及同學</a:t>
            </a:r>
            <a:r>
              <a:rPr lang="zh-TW" altLang="en-US" dirty="0">
                <a:effectLst/>
              </a:rPr>
              <a:t>。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510236" y="3390677"/>
            <a:ext cx="1501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新細明體" pitchFamily="18" charset="-120"/>
              </a:rPr>
              <a:t>。</a:t>
            </a:r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1404141" y="3534659"/>
            <a:ext cx="62642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2700">
                  <a:solidFill>
                    <a:srgbClr val="5028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國立澎湖科技大學總務處職場理念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917847" y="4611001"/>
            <a:ext cx="5184775" cy="1841500"/>
          </a:xfrm>
          <a:prstGeom prst="rect">
            <a:avLst/>
          </a:prstGeom>
          <a:solidFill>
            <a:srgbClr val="FFFF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安祥和睦     服務為本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遵守法規     尊重體制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謹慎細心     任務導向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0512" y="2403713"/>
            <a:ext cx="803944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如需釋疑，可逕洽本處各組同仁協助，或查詢學校網頁：</a:t>
            </a:r>
            <a:r>
              <a:rPr lang="zh-TW" alt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國立澎湖科技大學∕行政單位∕總務處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24363"/>
            <a:ext cx="251777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!cid_01ae01c232c5$f42903f0$0201a8c0@p9279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867150"/>
            <a:ext cx="4921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!cid_01ae01c232c5$f42903f0$0201a8c0@p9279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35438"/>
            <a:ext cx="4921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915988" y="2370377"/>
            <a:ext cx="7772400" cy="1500187"/>
          </a:xfrm>
        </p:spPr>
        <p:txBody>
          <a:bodyPr anchor="ctr"/>
          <a:lstStyle/>
          <a:p>
            <a:pPr algn="ctr"/>
            <a:r>
              <a:rPr lang="zh-TW" altLang="en-US" sz="44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簡報完畢，敬請指教！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266950" y="1267618"/>
            <a:ext cx="4537075" cy="83099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chemeClr val="tx2"/>
                </a:solidFill>
                <a:ea typeface="標楷體" pitchFamily="65" charset="-120"/>
              </a:rPr>
              <a:t>總務處業務編組</a:t>
            </a:r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>
            <a:off x="4514850" y="2182018"/>
            <a:ext cx="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1384300" y="3067843"/>
            <a:ext cx="652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7443669" y="3933031"/>
            <a:ext cx="800219" cy="18002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ea typeface="標楷體" pitchFamily="65" charset="-120"/>
              </a:rPr>
              <a:t>事務組</a:t>
            </a:r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7886700" y="3058318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6148269" y="3933031"/>
            <a:ext cx="800219" cy="18002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ea typeface="標楷體" pitchFamily="65" charset="-120"/>
              </a:rPr>
              <a:t>營繕組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3543181" y="3933031"/>
            <a:ext cx="800219" cy="18002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ea typeface="標楷體" pitchFamily="65" charset="-120"/>
              </a:rPr>
              <a:t>文書組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319219" y="3933031"/>
            <a:ext cx="800219" cy="1800225"/>
          </a:xfrm>
          <a:prstGeom prst="rect">
            <a:avLst/>
          </a:prstGeom>
          <a:solidFill>
            <a:schemeClr val="bg1"/>
          </a:solidFill>
          <a:ln w="57150" cmpd="thinThick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ea typeface="標楷體" pitchFamily="65" charset="-120"/>
              </a:rPr>
              <a:t>出納組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022231" y="3933031"/>
            <a:ext cx="800219" cy="1800225"/>
          </a:xfrm>
          <a:prstGeom prst="rect">
            <a:avLst/>
          </a:prstGeom>
          <a:solidFill>
            <a:schemeClr val="bg1"/>
          </a:solidFill>
          <a:ln w="57150" cmpd="thinThick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ea typeface="標楷體" pitchFamily="65" charset="-120"/>
              </a:rPr>
              <a:t>環安組</a:t>
            </a: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4838581" y="3933031"/>
            <a:ext cx="800219" cy="18002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000" dirty="0">
                <a:ea typeface="標楷體" pitchFamily="65" charset="-120"/>
              </a:rPr>
              <a:t>保管組</a:t>
            </a:r>
          </a:p>
        </p:txBody>
      </p:sp>
      <p:sp>
        <p:nvSpPr>
          <p:cNvPr id="3084" name="Line 16"/>
          <p:cNvSpPr>
            <a:spLocks noChangeShapeType="1"/>
          </p:cNvSpPr>
          <p:nvPr/>
        </p:nvSpPr>
        <p:spPr bwMode="auto">
          <a:xfrm>
            <a:off x="1403350" y="3067843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Line 17"/>
          <p:cNvSpPr>
            <a:spLocks noChangeShapeType="1"/>
          </p:cNvSpPr>
          <p:nvPr/>
        </p:nvSpPr>
        <p:spPr bwMode="auto">
          <a:xfrm>
            <a:off x="2700338" y="3067843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6" name="Line 18"/>
          <p:cNvSpPr>
            <a:spLocks noChangeShapeType="1"/>
          </p:cNvSpPr>
          <p:nvPr/>
        </p:nvSpPr>
        <p:spPr bwMode="auto">
          <a:xfrm>
            <a:off x="3924300" y="3075781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7" name="Line 19"/>
          <p:cNvSpPr>
            <a:spLocks noChangeShapeType="1"/>
          </p:cNvSpPr>
          <p:nvPr/>
        </p:nvSpPr>
        <p:spPr bwMode="auto">
          <a:xfrm>
            <a:off x="5219700" y="3067843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20"/>
          <p:cNvSpPr>
            <a:spLocks noChangeShapeType="1"/>
          </p:cNvSpPr>
          <p:nvPr/>
        </p:nvSpPr>
        <p:spPr bwMode="auto">
          <a:xfrm>
            <a:off x="6516688" y="3067843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F14E42A-A182-4706-B7AE-257133B84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16" y="887016"/>
            <a:ext cx="2016125" cy="770276"/>
          </a:xfrm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事務組</a:t>
            </a:r>
            <a:endParaRPr lang="zh-TW" alt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4099" name="Text Box 11">
            <a:extLst>
              <a:ext uri="{FF2B5EF4-FFF2-40B4-BE49-F238E27FC236}">
                <a16:creationId xmlns:a16="http://schemas.microsoft.com/office/drawing/2014/main" id="{C5E91E80-7246-4CF7-95D6-7CF22D9A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13050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如屬環保指定採購項目，均應優先購買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有環保標章產品 。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F77C9F21-67C6-4BAE-981C-B0F0BA7E6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99656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學校為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身心障礙福利機構團體生產物品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義務採購單位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，如有向該等團體購買產品，請將相關採購金額、品項提供本組登錄。  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F13FBC4C-120E-4114-A88E-B4AF48A1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565275"/>
            <a:ext cx="5832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政府採購網查詢共同供應契約產品須先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申請帳號方可查詢各項產品種類、規格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、廠商等，請洽詢事務組申請帳號。</a:t>
            </a:r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5CE182EB-06D6-45A5-A48C-F379E11B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54013"/>
            <a:ext cx="3348037" cy="31035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zh-TW" sz="28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en-US" altLang="zh-TW" sz="28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en-US" altLang="zh-TW" sz="28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en-US" altLang="zh-TW" sz="28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en-US" altLang="zh-TW" sz="28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en-US" altLang="zh-TW" sz="28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（組長：李育陞）</a:t>
            </a:r>
            <a:b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分機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1321</a:t>
            </a: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103" name="投影片編號版面配置區 3">
            <a:extLst>
              <a:ext uri="{FF2B5EF4-FFF2-40B4-BE49-F238E27FC236}">
                <a16:creationId xmlns:a16="http://schemas.microsoft.com/office/drawing/2014/main" id="{FCADA9B9-BDC1-415B-8A66-DE5035B3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B52A0-3E7B-4925-8B0F-393E7972304C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05" name="矩形 9">
            <a:extLst>
              <a:ext uri="{FF2B5EF4-FFF2-40B4-BE49-F238E27FC236}">
                <a16:creationId xmlns:a16="http://schemas.microsoft.com/office/drawing/2014/main" id="{5A590B65-5D27-4F37-9B3F-04EC0482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16" y="4799806"/>
            <a:ext cx="8507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請各單位於提出招標採購案申請時，宜考量行政流程及採購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所需時程，預先規劃辦理。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/>
          <a:stretch/>
        </p:blipFill>
        <p:spPr>
          <a:xfrm>
            <a:off x="6156695" y="18442"/>
            <a:ext cx="2626572" cy="278043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>
            <a:extLst>
              <a:ext uri="{FF2B5EF4-FFF2-40B4-BE49-F238E27FC236}">
                <a16:creationId xmlns:a16="http://schemas.microsoft.com/office/drawing/2014/main" id="{69A64E5E-9BA4-4F36-9BE1-05E121D3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96" y="1017605"/>
            <a:ext cx="7982544" cy="571233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請購案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</a:t>
            </a:r>
          </a:p>
          <a:p>
            <a:pPr marL="252000" indent="-25200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A.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購買</a:t>
            </a:r>
            <a:r>
              <a:rPr lang="zh-TW" alt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共同供應契約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產品，不論金額大小，均應</a:t>
            </a:r>
            <a:r>
              <a:rPr lang="zh-TW" alt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先行提出請購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由事務組下訂。（辦公事物用品、電腦設備及其耗材、軟體、冰箱</a:t>
            </a:r>
            <a:r>
              <a: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.....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等）。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B.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1-49999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屬於學校經常門費用及計畫類經費可自行辦理採購及核銷。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C.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1-49999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屬於學校設備費之經費先行請購後自行採購、核銷。</a:t>
            </a:r>
          </a:p>
          <a:p>
            <a:pPr marL="0" indent="0" algn="just">
              <a:spcBef>
                <a:spcPts val="600"/>
              </a:spcBef>
              <a:buFontTx/>
              <a:buNone/>
              <a:defRPr/>
            </a:pP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D.</a:t>
            </a:r>
            <a:r>
              <a:rPr lang="zh-TW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購買屬資通訊產品，無論金額大小，一律先行請購，請購單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FontTx/>
              <a:buNone/>
              <a:defRPr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須註明產品廠牌並加會圖書資訊館資訊組，請購核准後始得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FontTx/>
              <a:buNone/>
              <a:defRPr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交貨核銷。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E.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萬元以上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請購送事務組辦理，核銷時須檢附相關證明文件。 </a:t>
            </a:r>
            <a:endParaRPr lang="en-US" altLang="zh-TW" sz="2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F.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萬元以上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提出請購並附估價單及產品規格或需求，</a:t>
            </a:r>
            <a:r>
              <a:rPr lang="zh-TW" alt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依採購法辦理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；相同性質之採購案應併案處理，</a:t>
            </a:r>
            <a:r>
              <a:rPr lang="zh-TW" alt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不得分批採購</a:t>
            </a:r>
            <a:r>
              <a: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以規避採購法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相關訊息可至總務處</a:t>
            </a:r>
            <a:r>
              <a:rPr lang="en-US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表單下載</a:t>
            </a:r>
            <a:r>
              <a:rPr lang="en-US" altLang="zh-TW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勞務財務採購專區查詢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https://www.npu.edu.tw/sub/form/Details.aspx?Parser=28,23,177,,,,1811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708F5B6C-D2D4-42B6-8845-48A1BC09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EE49C-7798-48EA-BCE8-A952B041584F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CC890204-0397-40CD-8A49-E0069F3F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" y="2708920"/>
            <a:ext cx="84248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汽機車通行證申請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學校首頁左下方連結線上申請，需附汽車行照，車輛所有 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人限本人、配偶及子女（非本人需附證明文件）。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事務組憑繳費收據核發通行證及遙控器即可啟用。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地下室汽車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元、機車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元，平面汽車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元，下學期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申請折半。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汽機車請停放指定停車格內，違者依相關規定處置。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E.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平面機車不收費，但仍需登錄申請停車證。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</a:p>
        </p:txBody>
      </p:sp>
      <p:sp>
        <p:nvSpPr>
          <p:cNvPr id="6147" name="Text Box 10">
            <a:extLst>
              <a:ext uri="{FF2B5EF4-FFF2-40B4-BE49-F238E27FC236}">
                <a16:creationId xmlns:a16="http://schemas.microsoft.com/office/drawing/2014/main" id="{D8B0E1F2-1095-41D7-A532-A6A555AF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49363"/>
            <a:ext cx="8569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勞、健保加退保時機依據勞基法規定，須於到、離職當日辦理，本校計畫人員異動頻繁，各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計畫主持人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於計畫執行中，如有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人員異動時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應提早通知本組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以憑即時辦理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勞健保加退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，保障當事人權益。</a:t>
            </a:r>
          </a:p>
        </p:txBody>
      </p:sp>
      <p:sp>
        <p:nvSpPr>
          <p:cNvPr id="6148" name="投影片編號版面配置區 2">
            <a:extLst>
              <a:ext uri="{FF2B5EF4-FFF2-40B4-BE49-F238E27FC236}">
                <a16:creationId xmlns:a16="http://schemas.microsoft.com/office/drawing/2014/main" id="{1519C3E1-987E-406A-8206-E87A9600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4EDAEB-8745-43B9-8EC8-E55B6BF25FD3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73403"/>
            <a:ext cx="2736850" cy="76517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0000CC"/>
                </a:solidFill>
                <a:effectLst/>
                <a:latin typeface="標楷體" pitchFamily="65" charset="-120"/>
                <a:ea typeface="標楷體" pitchFamily="65" charset="-120"/>
              </a:rPr>
              <a:t>營繕組</a:t>
            </a:r>
            <a:endParaRPr lang="zh-TW" alt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95287" y="1691169"/>
            <a:ext cx="835342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新興工程之推動或協助推動。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校園規畫幕僚作業。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辦理營繕採購案。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營建工程委託設計案之督導與管理。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土木、建築、裝修工程設計、修繕、維護。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校舍水電工程之設計、修繕、維護。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公用電梯、中央系統空調（冷氣）、高壓用電設備、發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電機設備、內線電話等之修繕業務。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全校性消防設施之管理、修繕、設計、維護。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全校主供水系統管理、維護。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營繕組電子信箱：</a:t>
            </a:r>
            <a:r>
              <a:rPr lang="zh-TW" altLang="en-US" sz="1800" u="sng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u="sng" dirty="0">
                <a:latin typeface="標楷體" pitchFamily="65" charset="-120"/>
                <a:ea typeface="標楷體" pitchFamily="65" charset="-120"/>
              </a:rPr>
              <a:t>crs@npu.edu.tw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012206" y="2509315"/>
            <a:ext cx="3384550" cy="9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（組長：曾瑞晃 ）</a:t>
            </a:r>
            <a:b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>
                <a:solidFill>
                  <a:srgbClr val="0000CC"/>
                </a:solidFill>
                <a:ea typeface="華康魏碑體" pitchFamily="65" charset="-120"/>
              </a:rPr>
              <a:t>分機：</a:t>
            </a:r>
            <a:r>
              <a:rPr lang="en-US" altLang="zh-TW" sz="2000" dirty="0" smtClean="0">
                <a:solidFill>
                  <a:srgbClr val="0000CC"/>
                </a:solidFill>
                <a:ea typeface="華康魏碑體" pitchFamily="65" charset="-120"/>
              </a:rPr>
              <a:t>1311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" r="20926" b="54166"/>
          <a:stretch/>
        </p:blipFill>
        <p:spPr>
          <a:xfrm>
            <a:off x="6624481" y="404664"/>
            <a:ext cx="2160000" cy="210265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69" y="1158470"/>
            <a:ext cx="4608512" cy="76517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  <a:t>營繕組宣導事項</a:t>
            </a:r>
            <a:endParaRPr lang="zh-TW" altLang="en-US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9569" y="1923645"/>
            <a:ext cx="84248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+mj-lt"/>
                <a:ea typeface="標楷體" pitchFamily="65" charset="-120"/>
              </a:rPr>
              <a:t>1.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為能節省能源，敬請本校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新進教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師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同仁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能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配合學校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節約用電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政策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若離開辦公場所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務必隨手關閉不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必要電源；電燈能依實際需要做適當減量調整，恪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遵冷氣機溫度設定不得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低於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℃之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規則，下班期間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辦公室內不使用的事務機器請關機。</a:t>
            </a:r>
            <a:endParaRPr lang="en-US" altLang="zh-TW" sz="2800" dirty="0">
              <a:latin typeface="+mj-lt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+mj-lt"/>
                <a:ea typeface="標楷體" pitchFamily="65" charset="-120"/>
              </a:rPr>
              <a:t>2.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另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若發現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廁所或校內管路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有漏水情形，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能惠予協助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通知總務處營繕組查修，以免因水管破裂未能及時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發現，而大量漏水，造成用水浪費，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謝謝配合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。</a:t>
            </a:r>
            <a:endParaRPr lang="en-US" altLang="zh-TW" sz="2800" u="sng" dirty="0">
              <a:latin typeface="+mj-lt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089276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95089"/>
            <a:ext cx="2145996" cy="76517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0000CC"/>
                </a:solidFill>
                <a:effectLst/>
                <a:latin typeface="標楷體" pitchFamily="65" charset="-120"/>
                <a:ea typeface="標楷體" pitchFamily="65" charset="-120"/>
              </a:rPr>
              <a:t>保管組</a:t>
            </a:r>
            <a:endParaRPr lang="zh-TW" alt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33969" y="1713316"/>
            <a:ext cx="50419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標楷體" pitchFamily="65" charset="-120"/>
              </a:rPr>
              <a:t>1.</a:t>
            </a:r>
            <a:r>
              <a:rPr lang="zh-TW" altLang="en-US" sz="2800" dirty="0">
                <a:ea typeface="標楷體" pitchFamily="65" charset="-120"/>
              </a:rPr>
              <a:t>財產之增加、減損、移動、撥出、報廢等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請同仁依規定辦理。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66030" y="3272285"/>
            <a:ext cx="85681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標楷體" pitchFamily="65" charset="-120"/>
              </a:rPr>
              <a:t>2.</a:t>
            </a:r>
            <a:r>
              <a:rPr lang="zh-TW" altLang="en-US" sz="2800" dirty="0">
                <a:ea typeface="標楷體" pitchFamily="65" charset="-120"/>
              </a:rPr>
              <a:t>財產保管人應妥善保管財產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並將標籤黏貼於顯明處。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580063" y="2591668"/>
            <a:ext cx="33845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（組長：黃素真）</a:t>
            </a:r>
            <a:r>
              <a:rPr lang="zh-TW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0000CC"/>
                </a:solidFill>
                <a:ea typeface="華康魏碑體" pitchFamily="65" charset="-120"/>
              </a:rPr>
              <a:t>分機：</a:t>
            </a:r>
            <a:r>
              <a:rPr lang="en-US" altLang="zh-TW" sz="2000">
                <a:solidFill>
                  <a:srgbClr val="0000CC"/>
                </a:solidFill>
                <a:ea typeface="華康魏碑體" pitchFamily="65" charset="-120"/>
              </a:rPr>
              <a:t>1331</a:t>
            </a:r>
          </a:p>
        </p:txBody>
      </p:sp>
      <p:pic>
        <p:nvPicPr>
          <p:cNvPr id="8198" name="Picture 12" descr="黃素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09602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6030" y="5026393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3000"/>
              </a:lnSpc>
              <a:spcBef>
                <a:spcPts val="300"/>
              </a:spcBef>
            </a:pPr>
            <a:r>
              <a:rPr lang="en-US" altLang="zh-TW" sz="2800" dirty="0">
                <a:ea typeface="標楷體" pitchFamily="65" charset="-120"/>
              </a:rPr>
              <a:t>4.</a:t>
            </a:r>
            <a:r>
              <a:rPr lang="zh-TW" altLang="en-US" sz="2800" dirty="0">
                <a:ea typeface="標楷體" pitchFamily="65" charset="-120"/>
              </a:rPr>
              <a:t>財產盤點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請教職員工配合辦理初盤。</a:t>
            </a:r>
            <a:endParaRPr lang="zh-TW" altLang="en-US" sz="28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6030" y="3993568"/>
            <a:ext cx="84264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標楷體" pitchFamily="65" charset="-120"/>
              </a:rPr>
              <a:t>3.</a:t>
            </a:r>
            <a:r>
              <a:rPr lang="zh-TW" altLang="en-US" sz="2800" dirty="0">
                <a:ea typeface="標楷體" pitchFamily="65" charset="-120"/>
              </a:rPr>
              <a:t>財產保管人異動時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應切實依照公務人員交代條例之規定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辦妥財產交接。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6030" y="5445224"/>
            <a:ext cx="84264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標楷體" pitchFamily="65" charset="-120"/>
              </a:rPr>
              <a:t>5.</a:t>
            </a:r>
            <a:r>
              <a:rPr lang="zh-TW" altLang="en-US" sz="2800" dirty="0">
                <a:ea typeface="標楷體" pitchFamily="65" charset="-120"/>
              </a:rPr>
              <a:t>編制內人員申請借用教職員工宿舍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請依學校通報時程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檢齊相關證明文件</a:t>
            </a:r>
            <a:r>
              <a:rPr lang="zh-TW" altLang="zh-TW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標楷體" pitchFamily="65" charset="-120"/>
              </a:rPr>
              <a:t>於期限內申請。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5" y="1039987"/>
            <a:ext cx="1989610" cy="863600"/>
          </a:xfrm>
          <a:noFill/>
        </p:spPr>
        <p:txBody>
          <a:bodyPr/>
          <a:lstStyle/>
          <a:p>
            <a:pPr algn="l" eaLnBrk="1" hangingPunct="1"/>
            <a:r>
              <a:rPr lang="zh-TW" altLang="en-US" sz="3600" b="1" dirty="0">
                <a:solidFill>
                  <a:srgbClr val="0000CC"/>
                </a:solidFill>
                <a:effectLst/>
                <a:latin typeface="標楷體" pitchFamily="65" charset="-120"/>
                <a:ea typeface="標楷體" pitchFamily="65" charset="-120"/>
              </a:rPr>
              <a:t>文書組</a:t>
            </a:r>
            <a:endParaRPr lang="zh-TW" alt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50825" y="3429000"/>
            <a:ext cx="52578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2. </a:t>
            </a:r>
            <a:r>
              <a:rPr lang="zh-TW" altLang="en-US" sz="2400" dirty="0">
                <a:ea typeface="標楷體" pitchFamily="65" charset="-120"/>
              </a:rPr>
              <a:t>為加速郵件處理</a:t>
            </a:r>
            <a:r>
              <a:rPr lang="zh-TW" altLang="en-US" sz="1800" dirty="0">
                <a:ea typeface="新細明體" pitchFamily="18" charset="-120"/>
              </a:rPr>
              <a:t>，</a:t>
            </a:r>
            <a:r>
              <a:rPr lang="zh-TW" altLang="en-US" sz="2400" dirty="0">
                <a:ea typeface="標楷體" pitchFamily="65" charset="-120"/>
              </a:rPr>
              <a:t>請要求寄件人在郵件封面註明您服務的單位和職稱</a:t>
            </a:r>
            <a:r>
              <a:rPr lang="zh-TW" altLang="en-US" sz="2400" dirty="0">
                <a:ea typeface="新細明體" pitchFamily="18" charset="-120"/>
              </a:rPr>
              <a:t>。</a:t>
            </a:r>
            <a:r>
              <a:rPr lang="zh-TW" altLang="en-US" sz="2400" dirty="0">
                <a:ea typeface="標楷體" pitchFamily="65" charset="-120"/>
              </a:rPr>
              <a:t>例如：國立澎湖科技大學</a:t>
            </a:r>
            <a:r>
              <a:rPr lang="zh-TW" altLang="en-US" sz="2400" dirty="0">
                <a:solidFill>
                  <a:srgbClr val="FF0000"/>
                </a:solidFill>
                <a:ea typeface="新細明體" pitchFamily="18" charset="-120"/>
              </a:rPr>
              <a:t>○○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系或</a:t>
            </a:r>
            <a:r>
              <a:rPr lang="zh-TW" altLang="en-US" sz="1800" dirty="0">
                <a:ea typeface="新細明體" pitchFamily="18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ea typeface="新細明體" pitchFamily="18" charset="-120"/>
              </a:rPr>
              <a:t>○○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處    </a:t>
            </a:r>
            <a:r>
              <a:rPr lang="zh-TW" altLang="en-US" sz="2400" dirty="0">
                <a:solidFill>
                  <a:srgbClr val="FF0000"/>
                </a:solidFill>
                <a:ea typeface="新細明體" pitchFamily="18" charset="-120"/>
              </a:rPr>
              <a:t>○○○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老師收。 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 rot="10800000" flipV="1">
            <a:off x="323850" y="5268936"/>
            <a:ext cx="820896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00" indent="-3175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3.</a:t>
            </a:r>
            <a:r>
              <a:rPr lang="zh-TW" altLang="en-US" sz="2400" dirty="0">
                <a:ea typeface="標楷體" pitchFamily="65" charset="-120"/>
              </a:rPr>
              <a:t>如有國外郵件，請將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英文全名</a:t>
            </a:r>
            <a:r>
              <a:rPr lang="zh-TW" altLang="en-US" sz="2400" dirty="0">
                <a:ea typeface="標楷體" pitchFamily="65" charset="-120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服務單位</a:t>
            </a:r>
            <a:r>
              <a:rPr lang="zh-TW" altLang="en-US" sz="2400" dirty="0">
                <a:ea typeface="標楷體" pitchFamily="65" charset="-120"/>
              </a:rPr>
              <a:t>送至收發室或文書組備查</a:t>
            </a:r>
            <a:r>
              <a:rPr lang="zh-TW" altLang="en-US" sz="1800" dirty="0">
                <a:ea typeface="新細明體" pitchFamily="18" charset="-120"/>
              </a:rPr>
              <a:t>，</a:t>
            </a:r>
            <a:r>
              <a:rPr lang="zh-TW" altLang="en-US" sz="2400" dirty="0">
                <a:ea typeface="標楷體" pitchFamily="65" charset="-120"/>
              </a:rPr>
              <a:t>以利加速處理。 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594445" y="2921431"/>
            <a:ext cx="33845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（組長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：鄭佩鈴）</a:t>
            </a:r>
            <a: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>
                <a:solidFill>
                  <a:srgbClr val="0000CC"/>
                </a:solidFill>
                <a:ea typeface="華康魏碑體" pitchFamily="65" charset="-120"/>
              </a:rPr>
              <a:t>分機：</a:t>
            </a:r>
            <a:r>
              <a:rPr lang="en-US" altLang="zh-TW" sz="2000" dirty="0" smtClean="0">
                <a:solidFill>
                  <a:srgbClr val="0000CC"/>
                </a:solidFill>
                <a:ea typeface="華康魏碑體" pitchFamily="65" charset="-120"/>
              </a:rPr>
              <a:t>1351</a:t>
            </a:r>
            <a:r>
              <a:rPr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539750" y="2088108"/>
            <a:ext cx="475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ea typeface="新細明體" pitchFamily="18" charset="-120"/>
            </a:endParaRP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323850" y="1872208"/>
            <a:ext cx="4967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魏碑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itchFamily="65" charset="-120"/>
              </a:rPr>
              <a:t>1.</a:t>
            </a:r>
            <a:r>
              <a:rPr lang="zh-TW" altLang="en-US" sz="2400" dirty="0">
                <a:ea typeface="標楷體" pitchFamily="65" charset="-120"/>
              </a:rPr>
              <a:t>本校公文實施線上簽核作業，請備妥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自然人憑證</a:t>
            </a:r>
            <a:r>
              <a:rPr lang="zh-TW" altLang="en-US" sz="2400" dirty="0">
                <a:ea typeface="標楷體" pitchFamily="65" charset="-120"/>
              </a:rPr>
              <a:t>，並連繫本組安裝系統，以利辦理公文收發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ea typeface="標楷體" pitchFamily="65" charset="-120"/>
              </a:rPr>
              <a:t>承辦</a:t>
            </a:r>
            <a:r>
              <a:rPr lang="zh-TW" altLang="en-US" sz="2400" dirty="0">
                <a:ea typeface="新細明體" pitchFamily="18" charset="-120"/>
              </a:rPr>
              <a:t>、</a:t>
            </a:r>
            <a:r>
              <a:rPr lang="zh-TW" altLang="en-US" sz="2400" dirty="0">
                <a:ea typeface="標楷體" pitchFamily="65" charset="-120"/>
              </a:rPr>
              <a:t>會辦</a:t>
            </a:r>
            <a:r>
              <a:rPr lang="zh-TW" altLang="en-US" sz="2400" dirty="0">
                <a:ea typeface="新細明體" pitchFamily="18" charset="-120"/>
              </a:rPr>
              <a:t>、</a:t>
            </a:r>
            <a:r>
              <a:rPr lang="zh-TW" altLang="en-US" sz="2400" dirty="0">
                <a:ea typeface="標楷體" pitchFamily="65" charset="-120"/>
              </a:rPr>
              <a:t>批示公文時使用。</a:t>
            </a:r>
            <a:endParaRPr lang="zh-TW" altLang="en-US" sz="1800" dirty="0"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816FF-99C8-4290-845E-3FF289397AEB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0" name="圖片 1">
            <a:extLst>
              <a:ext uri="{FF2B5EF4-FFF2-40B4-BE49-F238E27FC236}">
                <a16:creationId xmlns:a16="http://schemas.microsoft.com/office/drawing/2014/main" id="{44EDCEFC-3500-4598-BC36-E2F565F5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49" y="481573"/>
            <a:ext cx="2587851" cy="238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九十七年擴增校地簡報">
  <a:themeElements>
    <a:clrScheme name="九十七年擴增校地簡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九十七年擴增校地簡報">
      <a:majorFont>
        <a:latin typeface="Arial"/>
        <a:ea typeface="華康魏碑體"/>
        <a:cs typeface=""/>
      </a:majorFont>
      <a:minorFont>
        <a:latin typeface="Arial"/>
        <a:ea typeface="華康魏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九十七年擴增校地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九十七年擴增校地簡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九十七年擴增校地簡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九十七年擴增校地簡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九十七年擴增校地簡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九十七年擴增校地簡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九十七年擴增校地簡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九十七年擴增校地簡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九十七年擴增校地簡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九十七年擴增校地簡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九十七年擴增校地簡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九十七年擴增校地簡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九十七年擴增校地簡報</Template>
  <TotalTime>1781</TotalTime>
  <Words>1536</Words>
  <Application>Microsoft Office PowerPoint</Application>
  <PresentationFormat>如螢幕大小 (4:3)</PresentationFormat>
  <Paragraphs>126</Paragraphs>
  <Slides>15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華康魏碑體</vt:lpstr>
      <vt:lpstr>新細明體</vt:lpstr>
      <vt:lpstr>標楷體</vt:lpstr>
      <vt:lpstr>Arial</vt:lpstr>
      <vt:lpstr>Calibri</vt:lpstr>
      <vt:lpstr>Times New Roman</vt:lpstr>
      <vt:lpstr>Wingdings 2</vt:lpstr>
      <vt:lpstr>九十七年擴增校地簡報</vt:lpstr>
      <vt:lpstr>PowerPoint 簡報</vt:lpstr>
      <vt:lpstr>PowerPoint 簡報</vt:lpstr>
      <vt:lpstr>事務組</vt:lpstr>
      <vt:lpstr>PowerPoint 簡報</vt:lpstr>
      <vt:lpstr>PowerPoint 簡報</vt:lpstr>
      <vt:lpstr>營繕組</vt:lpstr>
      <vt:lpstr>營繕組宣導事項</vt:lpstr>
      <vt:lpstr>保管組</vt:lpstr>
      <vt:lpstr>文書組</vt:lpstr>
      <vt:lpstr>出納組</vt:lpstr>
      <vt:lpstr>環安組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歡迎教育部 校地訪視委員 蒞臨指導</dc:title>
  <dc:creator>user</dc:creator>
  <cp:lastModifiedBy>user</cp:lastModifiedBy>
  <cp:revision>161</cp:revision>
  <cp:lastPrinted>2020-02-10T02:34:42Z</cp:lastPrinted>
  <dcterms:created xsi:type="dcterms:W3CDTF">2008-12-09T10:08:41Z</dcterms:created>
  <dcterms:modified xsi:type="dcterms:W3CDTF">2024-08-19T09:33:41Z</dcterms:modified>
</cp:coreProperties>
</file>