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9144000" cy="6858000" type="screen4x3"/>
  <p:notesSz cx="9866313" cy="673576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363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3_&#26989;&#21209;(&#24037;&#20316;)&#36039;&#26009;&#38598;\%7b&#31532;9&#39006;_&#20854;&#20182;&#32156;&#21512;%7d\&#12304;&#36817;3&#24180;&#25945;&#32887;&#21729;&#20154;&#25976;&#33287;&#35722;&#21205;&#36264;&#21218;&#22294;_&#27599;&#23416;&#26399;&#21021;&#26356;&#26032;&#12305;\&#36817;3&#24180;&#25945;&#32887;&#21729;&#20154;&#25976;&#33287;&#35722;&#21205;&#36264;&#21218;&#22294;(114&#23416;&#24180;&#24230;&#31532;1&#23416;&#26399;)_11408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886073824479539"/>
          <c:y val="5.0926070816200826E-2"/>
          <c:w val="0.58860248842838336"/>
          <c:h val="0.712946194225721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'[近3年教職員人數與變動趨勢圖(114學年度第1學期)_1140801.xlsx]114學年'!$B$1</c:f>
              <c:strCache>
                <c:ptCount val="1"/>
                <c:pt idx="0">
                  <c:v>112學年度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'[近3年教職員人數與變動趨勢圖(114學年度第1學期)_1140801.xlsx]114學年'!$A$2:$A$6</c:f>
              <c:strCache>
                <c:ptCount val="5"/>
                <c:pt idx="0">
                  <c:v>教師(專任、專案、兼任)</c:v>
                </c:pt>
                <c:pt idx="1">
                  <c:v>專任教師</c:v>
                </c:pt>
                <c:pt idx="2">
                  <c:v>專案教師</c:v>
                </c:pt>
                <c:pt idx="3">
                  <c:v>兼任教師</c:v>
                </c:pt>
                <c:pt idx="4">
                  <c:v>專任職員、駐衛警、 駕駛、工友</c:v>
                </c:pt>
              </c:strCache>
            </c:strRef>
          </c:cat>
          <c:val>
            <c:numRef>
              <c:f>'[近3年教職員人數與變動趨勢圖(114學年度第1學期)_1140801.xlsx]114學年'!$B$2:$B$6</c:f>
              <c:numCache>
                <c:formatCode>General</c:formatCode>
                <c:ptCount val="5"/>
                <c:pt idx="0">
                  <c:v>181</c:v>
                </c:pt>
                <c:pt idx="1">
                  <c:v>100</c:v>
                </c:pt>
                <c:pt idx="2">
                  <c:v>36</c:v>
                </c:pt>
                <c:pt idx="3">
                  <c:v>45</c:v>
                </c:pt>
                <c:pt idx="4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B2-42D6-87CE-8F9AC37DA5F3}"/>
            </c:ext>
          </c:extLst>
        </c:ser>
        <c:ser>
          <c:idx val="1"/>
          <c:order val="1"/>
          <c:tx>
            <c:strRef>
              <c:f>'[近3年教職員人數與變動趨勢圖(114學年度第1學期)_1140801.xlsx]114學年'!$C$1</c:f>
              <c:strCache>
                <c:ptCount val="1"/>
                <c:pt idx="0">
                  <c:v>113學年度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'[近3年教職員人數與變動趨勢圖(114學年度第1學期)_1140801.xlsx]114學年'!$A$2:$A$6</c:f>
              <c:strCache>
                <c:ptCount val="5"/>
                <c:pt idx="0">
                  <c:v>教師(專任、專案、兼任)</c:v>
                </c:pt>
                <c:pt idx="1">
                  <c:v>專任教師</c:v>
                </c:pt>
                <c:pt idx="2">
                  <c:v>專案教師</c:v>
                </c:pt>
                <c:pt idx="3">
                  <c:v>兼任教師</c:v>
                </c:pt>
                <c:pt idx="4">
                  <c:v>專任職員、駐衛警、 駕駛、工友</c:v>
                </c:pt>
              </c:strCache>
            </c:strRef>
          </c:cat>
          <c:val>
            <c:numRef>
              <c:f>'[近3年教職員人數與變動趨勢圖(114學年度第1學期)_1140801.xlsx]114學年'!$C$2:$C$6</c:f>
              <c:numCache>
                <c:formatCode>General</c:formatCode>
                <c:ptCount val="5"/>
                <c:pt idx="0">
                  <c:v>168</c:v>
                </c:pt>
                <c:pt idx="1">
                  <c:v>104</c:v>
                </c:pt>
                <c:pt idx="2">
                  <c:v>29</c:v>
                </c:pt>
                <c:pt idx="3">
                  <c:v>35</c:v>
                </c:pt>
                <c:pt idx="4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B2-42D6-87CE-8F9AC37DA5F3}"/>
            </c:ext>
          </c:extLst>
        </c:ser>
        <c:ser>
          <c:idx val="2"/>
          <c:order val="2"/>
          <c:tx>
            <c:strRef>
              <c:f>'[近3年教職員人數與變動趨勢圖(114學年度第1學期)_1140801.xlsx]114學年'!$D$1</c:f>
              <c:strCache>
                <c:ptCount val="1"/>
                <c:pt idx="0">
                  <c:v>114學年度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'[近3年教職員人數與變動趨勢圖(114學年度第1學期)_1140801.xlsx]114學年'!$A$2:$A$6</c:f>
              <c:strCache>
                <c:ptCount val="5"/>
                <c:pt idx="0">
                  <c:v>教師(專任、專案、兼任)</c:v>
                </c:pt>
                <c:pt idx="1">
                  <c:v>專任教師</c:v>
                </c:pt>
                <c:pt idx="2">
                  <c:v>專案教師</c:v>
                </c:pt>
                <c:pt idx="3">
                  <c:v>兼任教師</c:v>
                </c:pt>
                <c:pt idx="4">
                  <c:v>專任職員、駐衛警、 駕駛、工友</c:v>
                </c:pt>
              </c:strCache>
            </c:strRef>
          </c:cat>
          <c:val>
            <c:numRef>
              <c:f>'[近3年教職員人數與變動趨勢圖(114學年度第1學期)_1140801.xlsx]114學年'!$D$2:$D$6</c:f>
              <c:numCache>
                <c:formatCode>General</c:formatCode>
                <c:ptCount val="5"/>
                <c:pt idx="0">
                  <c:v>163</c:v>
                </c:pt>
                <c:pt idx="1">
                  <c:v>103</c:v>
                </c:pt>
                <c:pt idx="2">
                  <c:v>23</c:v>
                </c:pt>
                <c:pt idx="3">
                  <c:v>37</c:v>
                </c:pt>
                <c:pt idx="4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B2-42D6-87CE-8F9AC37DA5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86171119"/>
        <c:axId val="1386166959"/>
      </c:barChart>
      <c:catAx>
        <c:axId val="13861711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1386166959"/>
        <c:crosses val="autoZero"/>
        <c:auto val="1"/>
        <c:lblAlgn val="ctr"/>
        <c:lblOffset val="100"/>
        <c:noMultiLvlLbl val="0"/>
      </c:catAx>
      <c:valAx>
        <c:axId val="138616695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pPr>
            <a:endParaRPr lang="zh-TW"/>
          </a:p>
        </c:txPr>
        <c:crossAx val="13861711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11895842312447"/>
          <c:y val="0.88773476154909425"/>
          <c:w val="0.65464050035321086"/>
          <c:h val="0.103313745401275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defRPr>
          </a:pPr>
          <a:endParaRPr lang="zh-TW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>
          <a:latin typeface="標楷體" panose="03000509000000000000" pitchFamily="65" charset="-120"/>
          <a:ea typeface="標楷體" panose="03000509000000000000" pitchFamily="65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9097" y="107999"/>
            <a:ext cx="3315263" cy="801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6021322"/>
            <a:ext cx="9144000" cy="8366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6361" y="792937"/>
            <a:ext cx="8030209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Microsoft JhengHei"/>
                <a:cs typeface="Microsoft Jheng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405" y="2414920"/>
            <a:ext cx="7869555" cy="1850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58200" y="6290690"/>
            <a:ext cx="188595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361" y="792937"/>
            <a:ext cx="8030209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38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1.3.2</a:t>
            </a:r>
            <a:r>
              <a:rPr sz="3800" spc="-8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 </a:t>
            </a:r>
            <a:r>
              <a:rPr sz="3800" spc="-3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近</a:t>
            </a:r>
            <a:r>
              <a:rPr sz="3800" spc="-15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3</a:t>
            </a:r>
            <a:r>
              <a:rPr sz="3800" spc="-4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年教職員人數與變動趨勢圖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1</a:t>
            </a:fld>
            <a:endParaRPr spc="-50" dirty="0"/>
          </a:p>
        </p:txBody>
      </p:sp>
      <p:graphicFrame>
        <p:nvGraphicFramePr>
          <p:cNvPr id="5" name="圖表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7470736"/>
              </p:ext>
            </p:extLst>
          </p:nvPr>
        </p:nvGraphicFramePr>
        <p:xfrm>
          <a:off x="556361" y="1389895"/>
          <a:ext cx="8030209" cy="4706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361" y="792937"/>
            <a:ext cx="8030209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38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1.3.2</a:t>
            </a:r>
            <a:r>
              <a:rPr sz="3800" spc="-8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 </a:t>
            </a:r>
            <a:r>
              <a:rPr sz="3800" spc="-3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近</a:t>
            </a:r>
            <a:r>
              <a:rPr sz="3800" spc="-15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/>
              </a:rPr>
              <a:t>3</a:t>
            </a:r>
            <a:r>
              <a:rPr sz="3800" spc="-4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年教職員人數與變動趨勢圖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861401"/>
              </p:ext>
            </p:extLst>
          </p:nvPr>
        </p:nvGraphicFramePr>
        <p:xfrm>
          <a:off x="690881" y="1600200"/>
          <a:ext cx="7767319" cy="4217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04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4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6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2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b="1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人數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159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11</a:t>
                      </a:r>
                      <a:r>
                        <a:rPr lang="en-US" altLang="zh-TW"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2</a:t>
                      </a:r>
                      <a:r>
                        <a:rPr sz="1800" b="1" spc="-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學年度</a:t>
                      </a:r>
                      <a:endParaRPr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159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11</a:t>
                      </a:r>
                      <a:r>
                        <a:rPr lang="en-US" altLang="zh-TW"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3</a:t>
                      </a:r>
                      <a:r>
                        <a:rPr sz="1800" b="1" spc="-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學年度</a:t>
                      </a:r>
                      <a:endParaRPr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159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11</a:t>
                      </a:r>
                      <a:r>
                        <a:rPr lang="en-US" altLang="zh-TW" sz="18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4</a:t>
                      </a:r>
                      <a:r>
                        <a:rPr sz="1800" b="1" spc="-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學年度</a:t>
                      </a:r>
                      <a:endParaRPr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159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15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教師</a:t>
                      </a:r>
                      <a:r>
                        <a:rPr sz="2000" b="1" spc="-4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(</a:t>
                      </a:r>
                      <a:r>
                        <a:rPr lang="zh-TW" altLang="en-US" sz="2000" b="1" spc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專任</a:t>
                      </a:r>
                      <a:r>
                        <a:rPr lang="zh-TW" altLang="en-US" sz="2000" b="1" spc="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、</a:t>
                      </a:r>
                      <a:r>
                        <a:rPr lang="zh-TW" altLang="en-US" sz="2000" b="1" spc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專案</a:t>
                      </a:r>
                      <a:r>
                        <a:rPr lang="zh-TW" altLang="en-US" sz="2000" b="1" spc="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、</a:t>
                      </a:r>
                      <a:r>
                        <a:rPr lang="zh-TW" altLang="en-US" sz="2000" b="1" spc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兼任</a:t>
                      </a:r>
                      <a:r>
                        <a:rPr sz="2000" b="1" spc="-5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)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181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68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63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80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15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專任教師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794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00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04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1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03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80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zh-TW" altLang="en-US" sz="2000" b="1" spc="-1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專案教師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794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36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29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23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397035"/>
                  </a:ext>
                </a:extLst>
              </a:tr>
              <a:tr h="68046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兼任教師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794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45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35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37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2794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753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2000" b="1" spc="2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專任職員、</a:t>
                      </a:r>
                      <a:r>
                        <a:rPr sz="2000" b="1" spc="2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駐衛警</a:t>
                      </a:r>
                      <a:r>
                        <a:rPr lang="zh-TW" altLang="en-US" sz="2000" b="1" spc="2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、駕駛、</a:t>
                      </a:r>
                      <a:r>
                        <a:rPr sz="2000" b="1" spc="20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icrosoft JhengHei"/>
                        </a:rPr>
                        <a:t>工友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icrosoft JhengHei"/>
                      </a:endParaRPr>
                    </a:p>
                  </a:txBody>
                  <a:tcPr marL="0" marR="0" marT="2794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b="1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49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14604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4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6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14604" marB="0" anchor="ctr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4</a:t>
                      </a:r>
                      <a:r>
                        <a:rPr lang="en-US" altLang="zh-TW" sz="2000" b="1" spc="-25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3</a:t>
                      </a:r>
                      <a:endParaRPr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14604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61</Words>
  <Application>Microsoft Office PowerPoint</Application>
  <PresentationFormat>如螢幕大小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Arial MT</vt:lpstr>
      <vt:lpstr>Microsoft JhengHei</vt:lpstr>
      <vt:lpstr>Microsoft JhengHei</vt:lpstr>
      <vt:lpstr>Calibri</vt:lpstr>
      <vt:lpstr>Times New Roman</vt:lpstr>
      <vt:lpstr>Office Theme</vt:lpstr>
      <vt:lpstr>1.3.2 近3年教職員人數與變動趨勢圖</vt:lpstr>
      <vt:lpstr>1.3.2 近3年教職員人數與變動趨勢圖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顏宗信</dc:creator>
  <cp:lastModifiedBy>user</cp:lastModifiedBy>
  <cp:revision>19</cp:revision>
  <cp:lastPrinted>2025-02-03T04:12:07Z</cp:lastPrinted>
  <dcterms:created xsi:type="dcterms:W3CDTF">2025-02-03T03:30:58Z</dcterms:created>
  <dcterms:modified xsi:type="dcterms:W3CDTF">2026-01-20T05:36:50Z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2025-02-03T00:00:00Z</vt:filetime>
  </property>
  <property fmtid="{D5CDD505-2E9C-101B-9397-08002B2CF9AE}" pid="5" name="Producer">
    <vt:lpwstr>Microsoft® PowerPoint® 2016</vt:lpwstr>
  </property>
</Properties>
</file>