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9144000" cy="6858000" type="screen4x3"/>
  <p:notesSz cx="9866313" cy="6735763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40" y="5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tx1"/>
                </a:solidFill>
                <a:latin typeface="Microsoft JhengHei"/>
                <a:cs typeface="Microsoft JhengHe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38100">
              <a:lnSpc>
                <a:spcPts val="165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Microsoft JhengHei"/>
                <a:cs typeface="Microsoft JhengHe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38100">
              <a:lnSpc>
                <a:spcPts val="165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Microsoft JhengHei"/>
                <a:cs typeface="Microsoft JhengHe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3/6/2025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38100">
              <a:lnSpc>
                <a:spcPts val="165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Microsoft JhengHei"/>
                <a:cs typeface="Microsoft JhengHe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3/6/2025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38100">
              <a:lnSpc>
                <a:spcPts val="165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3/6/2025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38100">
              <a:lnSpc>
                <a:spcPts val="165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9097" y="107999"/>
            <a:ext cx="3315263" cy="801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6021322"/>
            <a:ext cx="9144000" cy="83667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56361" y="792937"/>
            <a:ext cx="8030209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tx1"/>
                </a:solidFill>
                <a:latin typeface="Microsoft JhengHei"/>
                <a:cs typeface="Microsoft JhengHe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39405" y="2414920"/>
            <a:ext cx="7869555" cy="18503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458200" y="6290690"/>
            <a:ext cx="188595" cy="2247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38100">
              <a:lnSpc>
                <a:spcPts val="165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>
                <a:latin typeface="Times New Roman"/>
                <a:cs typeface="Times New Roman"/>
              </a:rPr>
              <a:t>1.3.2</a:t>
            </a:r>
            <a:r>
              <a:rPr spc="-80" dirty="0">
                <a:latin typeface="Times New Roman"/>
                <a:cs typeface="Times New Roman"/>
              </a:rPr>
              <a:t> </a:t>
            </a:r>
            <a:r>
              <a:rPr spc="-35" dirty="0"/>
              <a:t>近</a:t>
            </a:r>
            <a:r>
              <a:rPr spc="-15" dirty="0">
                <a:latin typeface="Times New Roman"/>
                <a:cs typeface="Times New Roman"/>
              </a:rPr>
              <a:t>3</a:t>
            </a:r>
            <a:r>
              <a:rPr spc="-45" dirty="0"/>
              <a:t>年教職員人數與變動趨勢圖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spc="-50" dirty="0"/>
              <a:t>1</a:t>
            </a:fld>
            <a:endParaRPr spc="-50" dirty="0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371600"/>
            <a:ext cx="9032512" cy="466806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>
                <a:latin typeface="Times New Roman"/>
                <a:cs typeface="Times New Roman"/>
              </a:rPr>
              <a:t>1.3.2</a:t>
            </a:r>
            <a:r>
              <a:rPr spc="-80" dirty="0">
                <a:latin typeface="Times New Roman"/>
                <a:cs typeface="Times New Roman"/>
              </a:rPr>
              <a:t> </a:t>
            </a:r>
            <a:r>
              <a:rPr spc="-35" dirty="0"/>
              <a:t>近</a:t>
            </a:r>
            <a:r>
              <a:rPr spc="-15" dirty="0">
                <a:latin typeface="Times New Roman"/>
                <a:cs typeface="Times New Roman"/>
              </a:rPr>
              <a:t>3</a:t>
            </a:r>
            <a:r>
              <a:rPr spc="-45" dirty="0"/>
              <a:t>年教職員人數與變動趨勢圖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spc="-50" dirty="0"/>
              <a:t>2</a:t>
            </a:fld>
            <a:endParaRPr spc="-50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3734073"/>
              </p:ext>
            </p:extLst>
          </p:nvPr>
        </p:nvGraphicFramePr>
        <p:xfrm>
          <a:off x="690881" y="1600200"/>
          <a:ext cx="7767319" cy="42170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81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23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71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63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2000" b="1" spc="-25" dirty="0">
                          <a:latin typeface="Microsoft JhengHei"/>
                          <a:cs typeface="Microsoft JhengHei"/>
                        </a:rPr>
                        <a:t>人數</a:t>
                      </a:r>
                      <a:endParaRPr sz="2000" b="1" dirty="0">
                        <a:latin typeface="Microsoft JhengHei"/>
                        <a:cs typeface="Microsoft JhengHei"/>
                      </a:endParaRPr>
                    </a:p>
                  </a:txBody>
                  <a:tcPr marL="0" marR="0" marT="21590" marB="0" anchor="ctr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16256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111</a:t>
                      </a:r>
                      <a:r>
                        <a:rPr sz="1800" b="1" spc="-20" dirty="0">
                          <a:latin typeface="Microsoft JhengHei"/>
                          <a:cs typeface="Microsoft JhengHei"/>
                        </a:rPr>
                        <a:t>學年度</a:t>
                      </a:r>
                      <a:endParaRPr sz="1800" b="1" dirty="0">
                        <a:latin typeface="Microsoft JhengHei"/>
                        <a:cs typeface="Microsoft JhengHei"/>
                      </a:endParaRPr>
                    </a:p>
                  </a:txBody>
                  <a:tcPr marL="0" marR="0" marT="2159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9461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112</a:t>
                      </a:r>
                      <a:r>
                        <a:rPr sz="1800" b="1" spc="-20" dirty="0">
                          <a:latin typeface="Microsoft JhengHei"/>
                          <a:cs typeface="Microsoft JhengHei"/>
                        </a:rPr>
                        <a:t>學年度</a:t>
                      </a:r>
                      <a:endParaRPr sz="1800" b="1" dirty="0">
                        <a:latin typeface="Microsoft JhengHei"/>
                        <a:cs typeface="Microsoft JhengHei"/>
                      </a:endParaRPr>
                    </a:p>
                  </a:txBody>
                  <a:tcPr marL="0" marR="0" marT="2159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17589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113</a:t>
                      </a:r>
                      <a:r>
                        <a:rPr sz="1800" b="1" spc="-20" dirty="0">
                          <a:latin typeface="Microsoft JhengHei"/>
                          <a:cs typeface="Microsoft JhengHei"/>
                        </a:rPr>
                        <a:t>學年度</a:t>
                      </a:r>
                      <a:endParaRPr sz="1800" b="1" dirty="0">
                        <a:latin typeface="Microsoft JhengHei"/>
                        <a:cs typeface="Microsoft JhengHei"/>
                      </a:endParaRPr>
                    </a:p>
                  </a:txBody>
                  <a:tcPr marL="0" marR="0" marT="2159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3150">
                <a:tc>
                  <a:txBody>
                    <a:bodyPr/>
                    <a:lstStyle/>
                    <a:p>
                      <a:pPr marL="3365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2000" b="1" dirty="0" err="1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</a:rPr>
                        <a:t>教師</a:t>
                      </a:r>
                      <a:r>
                        <a:rPr sz="2000" b="1" spc="-4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(</a:t>
                      </a:r>
                      <a:r>
                        <a:rPr lang="zh-TW" altLang="en-US" sz="2000" b="1" spc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專任</a:t>
                      </a:r>
                      <a:r>
                        <a:rPr lang="zh-TW" altLang="en-US" sz="2000" b="1" spc="2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</a:rPr>
                        <a:t>、</a:t>
                      </a:r>
                      <a:r>
                        <a:rPr lang="zh-TW" altLang="en-US" sz="2000" b="1" spc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專案</a:t>
                      </a:r>
                      <a:r>
                        <a:rPr lang="zh-TW" altLang="en-US" sz="2000" b="1" spc="2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</a:rPr>
                        <a:t>、</a:t>
                      </a:r>
                      <a:r>
                        <a:rPr lang="zh-TW" altLang="en-US" sz="2000" b="1" spc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兼任</a:t>
                      </a:r>
                      <a:r>
                        <a:rPr sz="2000" b="1" spc="-5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)</a:t>
                      </a:r>
                      <a:endParaRPr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27940" marB="0" anchor="ctr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marR="1968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2000" b="1" spc="-25" dirty="0">
                          <a:latin typeface="Times New Roman"/>
                          <a:cs typeface="Times New Roman"/>
                        </a:rPr>
                        <a:t>182</a:t>
                      </a:r>
                      <a:endParaRPr sz="20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794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marR="1968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2000" b="1" spc="-25" dirty="0">
                          <a:latin typeface="Times New Roman"/>
                          <a:cs typeface="Times New Roman"/>
                        </a:rPr>
                        <a:t>181</a:t>
                      </a:r>
                      <a:endParaRPr sz="20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794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marR="1968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2000" b="1" spc="-25" dirty="0" smtClean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lang="en-US" altLang="zh-TW" sz="2000" b="1" spc="-25" dirty="0" smtClean="0">
                          <a:latin typeface="Times New Roman"/>
                          <a:cs typeface="Times New Roman"/>
                        </a:rPr>
                        <a:t>69</a:t>
                      </a:r>
                      <a:endParaRPr sz="20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794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33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1805">
                <a:tc>
                  <a:txBody>
                    <a:bodyPr/>
                    <a:lstStyle/>
                    <a:p>
                      <a:pPr marL="3365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2000" b="1" spc="-15" dirty="0" err="1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</a:rPr>
                        <a:t>專任教師</a:t>
                      </a:r>
                      <a:endParaRPr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</a:endParaRPr>
                    </a:p>
                  </a:txBody>
                  <a:tcPr marL="0" marR="0" marT="27940" marB="0" anchor="ctr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68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lang="en-US" altLang="zh-TW" sz="2000" b="1" spc="-25" dirty="0" smtClean="0">
                          <a:latin typeface="Times New Roman"/>
                          <a:cs typeface="Times New Roman"/>
                        </a:rPr>
                        <a:t>95</a:t>
                      </a:r>
                      <a:endParaRPr sz="20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794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68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2000" b="1" spc="-25" dirty="0" smtClean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lang="en-US" altLang="zh-TW" sz="2000" b="1" spc="-25" dirty="0" smtClean="0">
                          <a:latin typeface="Times New Roman"/>
                          <a:cs typeface="Times New Roman"/>
                        </a:rPr>
                        <a:t>00</a:t>
                      </a:r>
                      <a:endParaRPr sz="20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794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68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2000" b="1" spc="-25" dirty="0" smtClean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lang="en-US" altLang="zh-TW" sz="2000" b="1" spc="-25" dirty="0" smtClean="0">
                          <a:latin typeface="Times New Roman"/>
                          <a:cs typeface="Times New Roman"/>
                        </a:rPr>
                        <a:t>04</a:t>
                      </a:r>
                      <a:endParaRPr sz="20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794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1805">
                <a:tc>
                  <a:txBody>
                    <a:bodyPr/>
                    <a:lstStyle/>
                    <a:p>
                      <a:pPr marL="3365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lang="zh-TW" altLang="en-US" sz="2000" b="1" spc="-15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</a:rPr>
                        <a:t>專案教師</a:t>
                      </a:r>
                      <a:endParaRPr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</a:endParaRPr>
                    </a:p>
                  </a:txBody>
                  <a:tcPr marL="0" marR="0" marT="27940" marB="0" anchor="ctr">
                    <a:lnL w="19050">
                      <a:solidFill>
                        <a:srgbClr val="000000"/>
                      </a:solidFill>
                      <a:prstDash val="soli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68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lang="en-US" altLang="zh-TW" sz="2000" b="1" dirty="0" smtClean="0">
                          <a:latin typeface="Times New Roman"/>
                          <a:cs typeface="Times New Roman"/>
                        </a:rPr>
                        <a:t>37</a:t>
                      </a:r>
                      <a:endParaRPr sz="20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794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68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lang="en-US" altLang="zh-TW" sz="2000" b="1" dirty="0" smtClean="0">
                          <a:latin typeface="Times New Roman"/>
                          <a:cs typeface="Times New Roman"/>
                        </a:rPr>
                        <a:t>36</a:t>
                      </a:r>
                      <a:endParaRPr sz="20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794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68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lang="en-US" altLang="zh-TW" sz="2000" b="1" dirty="0" smtClean="0">
                          <a:latin typeface="Times New Roman"/>
                          <a:cs typeface="Times New Roman"/>
                        </a:rPr>
                        <a:t>29</a:t>
                      </a:r>
                      <a:endParaRPr sz="20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794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4397035"/>
                  </a:ext>
                </a:extLst>
              </a:tr>
              <a:tr h="680460">
                <a:tc>
                  <a:txBody>
                    <a:bodyPr/>
                    <a:lstStyle/>
                    <a:p>
                      <a:pPr marL="3365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2000" b="1" spc="-15" dirty="0">
                          <a:latin typeface="Microsoft JhengHei"/>
                          <a:cs typeface="Microsoft JhengHei"/>
                        </a:rPr>
                        <a:t>兼任教師</a:t>
                      </a:r>
                      <a:endParaRPr sz="2000" b="1" dirty="0">
                        <a:latin typeface="Microsoft JhengHei"/>
                        <a:cs typeface="Microsoft JhengHei"/>
                      </a:endParaRPr>
                    </a:p>
                  </a:txBody>
                  <a:tcPr marL="0" marR="0" marT="27940" marB="0" anchor="ctr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68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2000" b="1" spc="-25" dirty="0">
                          <a:latin typeface="Times New Roman"/>
                          <a:cs typeface="Times New Roman"/>
                        </a:rPr>
                        <a:t>50</a:t>
                      </a:r>
                      <a:endParaRPr sz="2000" b="1">
                        <a:latin typeface="Times New Roman"/>
                        <a:cs typeface="Times New Roman"/>
                      </a:endParaRPr>
                    </a:p>
                  </a:txBody>
                  <a:tcPr marL="0" marR="0" marT="2794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68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2000" b="1" spc="-25" dirty="0">
                          <a:latin typeface="Times New Roman"/>
                          <a:cs typeface="Times New Roman"/>
                        </a:rPr>
                        <a:t>45</a:t>
                      </a:r>
                      <a:endParaRPr sz="20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794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68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lang="en-US" altLang="zh-TW" sz="2000" b="1" spc="-25" dirty="0" smtClean="0">
                          <a:latin typeface="Times New Roman"/>
                          <a:cs typeface="Times New Roman"/>
                        </a:rPr>
                        <a:t>35</a:t>
                      </a:r>
                      <a:endParaRPr sz="20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794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7535">
                <a:tc>
                  <a:txBody>
                    <a:bodyPr/>
                    <a:lstStyle/>
                    <a:p>
                      <a:pPr marL="3365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2000" b="1" spc="20" dirty="0" err="1">
                          <a:latin typeface="Microsoft JhengHei"/>
                          <a:cs typeface="Microsoft JhengHei"/>
                        </a:rPr>
                        <a:t>專任職員、</a:t>
                      </a:r>
                      <a:r>
                        <a:rPr sz="2000" b="1" spc="20" dirty="0" err="1" smtClean="0">
                          <a:latin typeface="Microsoft JhengHei"/>
                          <a:cs typeface="Microsoft JhengHei"/>
                        </a:rPr>
                        <a:t>駐衛警</a:t>
                      </a:r>
                      <a:r>
                        <a:rPr lang="zh-TW" altLang="en-US" sz="2000" b="1" spc="20" dirty="0" smtClean="0">
                          <a:latin typeface="Microsoft JhengHei"/>
                          <a:cs typeface="Microsoft JhengHei"/>
                        </a:rPr>
                        <a:t>、</a:t>
                      </a:r>
                      <a:r>
                        <a:rPr lang="zh-TW" altLang="en-US" sz="2000" b="1" spc="2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</a:rPr>
                        <a:t>駕駛、</a:t>
                      </a:r>
                      <a:r>
                        <a:rPr sz="2000" b="1" spc="20" dirty="0" err="1" smtClean="0">
                          <a:latin typeface="Microsoft JhengHei"/>
                          <a:cs typeface="Microsoft JhengHei"/>
                        </a:rPr>
                        <a:t>工友</a:t>
                      </a:r>
                      <a:endParaRPr sz="2000" b="1" dirty="0">
                        <a:latin typeface="Microsoft JhengHei"/>
                        <a:cs typeface="Microsoft JhengHei"/>
                      </a:endParaRPr>
                    </a:p>
                  </a:txBody>
                  <a:tcPr marL="0" marR="0" marT="27940" marB="0" anchor="ctr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marR="19685"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2000" b="1" spc="-25" dirty="0">
                          <a:latin typeface="Times New Roman"/>
                          <a:cs typeface="Times New Roman"/>
                        </a:rPr>
                        <a:t>52</a:t>
                      </a:r>
                      <a:endParaRPr sz="2000" b="1">
                        <a:latin typeface="Times New Roman"/>
                        <a:cs typeface="Times New Roman"/>
                      </a:endParaRPr>
                    </a:p>
                  </a:txBody>
                  <a:tcPr marL="0" marR="0" marT="14604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marR="19685"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2000" b="1" spc="-25" dirty="0">
                          <a:latin typeface="Times New Roman"/>
                          <a:cs typeface="Times New Roman"/>
                        </a:rPr>
                        <a:t>49</a:t>
                      </a:r>
                      <a:endParaRPr sz="20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4604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marR="19685"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2000" b="1" spc="-25" dirty="0" smtClean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lang="en-US" altLang="zh-TW" sz="2000" b="1" spc="-25" dirty="0" smtClean="0">
                          <a:latin typeface="Times New Roman"/>
                          <a:cs typeface="Times New Roman"/>
                        </a:rPr>
                        <a:t>6</a:t>
                      </a:r>
                      <a:endParaRPr sz="20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4604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33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</TotalTime>
  <Words>55</Words>
  <Application>Microsoft Office PowerPoint</Application>
  <PresentationFormat>如螢幕大小 (4:3)</PresentationFormat>
  <Paragraphs>28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Arial MT</vt:lpstr>
      <vt:lpstr>微軟正黑體</vt:lpstr>
      <vt:lpstr>微軟正黑體</vt:lpstr>
      <vt:lpstr>Calibri</vt:lpstr>
      <vt:lpstr>Times New Roman</vt:lpstr>
      <vt:lpstr>Office Theme</vt:lpstr>
      <vt:lpstr>1.3.2 近3年教職員人數與變動趨勢圖</vt:lpstr>
      <vt:lpstr>1.3.2 近3年教職員人數與變動趨勢圖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顏宗信</dc:creator>
  <cp:lastModifiedBy>user</cp:lastModifiedBy>
  <cp:revision>11</cp:revision>
  <cp:lastPrinted>2025-02-03T04:12:07Z</cp:lastPrinted>
  <dcterms:created xsi:type="dcterms:W3CDTF">2025-02-03T03:30:58Z</dcterms:created>
  <dcterms:modified xsi:type="dcterms:W3CDTF">2025-03-06T07:55:55Z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2024-11-04T00:00:00Z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2025-02-03T00:00:00Z</vt:filetime>
  </property>
  <property fmtid="{D5CDD505-2E9C-101B-9397-08002B2CF9AE}" pid="5" name="Producer">
    <vt:lpwstr>Microsoft® PowerPoint® 2016</vt:lpwstr>
  </property>
</Properties>
</file>