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99FF"/>
    <a:srgbClr val="0000FF"/>
    <a:srgbClr val="33CC33"/>
    <a:srgbClr val="66FFFF"/>
    <a:srgbClr val="00FFFF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54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5BB73-34D4-4944-B936-92D8856E088E}" type="datetimeFigureOut">
              <a:rPr lang="zh-TW" altLang="en-US" smtClean="0"/>
              <a:pPr/>
              <a:t>2015/12/15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86BF47-CFF5-4BB2-ADD6-D2894D83347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群組 13"/>
          <p:cNvGrpSpPr/>
          <p:nvPr/>
        </p:nvGrpSpPr>
        <p:grpSpPr>
          <a:xfrm>
            <a:off x="46388" y="50927"/>
            <a:ext cx="9100831" cy="971111"/>
            <a:chOff x="28179" y="71968"/>
            <a:chExt cx="9100831" cy="782471"/>
          </a:xfrm>
        </p:grpSpPr>
        <p:pic>
          <p:nvPicPr>
            <p:cNvPr id="15" name="Picture 6" descr="MC900437637[1]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DDDDD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748920" y="76135"/>
              <a:ext cx="648072" cy="63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6" name="矩形 12"/>
            <p:cNvSpPr>
              <a:spLocks noChangeArrowheads="1"/>
            </p:cNvSpPr>
            <p:nvPr/>
          </p:nvSpPr>
          <p:spPr bwMode="auto">
            <a:xfrm>
              <a:off x="661820" y="537842"/>
              <a:ext cx="41044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N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ational </a:t>
              </a: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P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enghu </a:t>
              </a: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U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niversity of Science and Technology</a:t>
              </a:r>
              <a:endParaRPr kumimoji="1" lang="zh-TW" altLang="zh-TW" sz="1400" i="0" u="none" strike="noStrike" cap="none" normalizeH="0" baseline="0" dirty="0" smtClean="0">
                <a:ln>
                  <a:noFill/>
                </a:ln>
                <a:solidFill>
                  <a:srgbClr val="0099FF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17" name="矩形 12"/>
            <p:cNvSpPr>
              <a:spLocks noChangeArrowheads="1"/>
            </p:cNvSpPr>
            <p:nvPr/>
          </p:nvSpPr>
          <p:spPr bwMode="auto">
            <a:xfrm>
              <a:off x="643818" y="176278"/>
              <a:ext cx="2880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金梅海報書法字形" pitchFamily="49" charset="-120"/>
                </a:rPr>
                <a:t>國立澎湖科技大學</a:t>
              </a:r>
              <a:endParaRPr kumimoji="1" lang="zh-TW" altLang="zh-TW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金梅海報書法字形" pitchFamily="49" charset="-120"/>
              </a:endParaRPr>
            </a:p>
          </p:txBody>
        </p:sp>
        <p:pic>
          <p:nvPicPr>
            <p:cNvPr id="18" name="Picture 4" descr="C:\Documents and Settings\user\My Documents\去背校徽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79" y="71968"/>
              <a:ext cx="686977" cy="686977"/>
            </a:xfrm>
            <a:prstGeom prst="rect">
              <a:avLst/>
            </a:prstGeom>
            <a:noFill/>
          </p:spPr>
        </p:pic>
        <p:sp>
          <p:nvSpPr>
            <p:cNvPr id="19" name="Line 40"/>
            <p:cNvSpPr>
              <a:spLocks noChangeShapeType="1"/>
            </p:cNvSpPr>
            <p:nvPr/>
          </p:nvSpPr>
          <p:spPr bwMode="auto">
            <a:xfrm>
              <a:off x="57397" y="839135"/>
              <a:ext cx="9071613" cy="15304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sp>
        <p:nvSpPr>
          <p:cNvPr id="20" name="標題 4"/>
          <p:cNvSpPr txBox="1">
            <a:spLocks/>
          </p:cNvSpPr>
          <p:nvPr/>
        </p:nvSpPr>
        <p:spPr>
          <a:xfrm>
            <a:off x="323528" y="1124744"/>
            <a:ext cx="8640960" cy="57606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1.1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 學校沿革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(</a:t>
            </a:r>
            <a:r>
              <a:rPr kumimoji="0" lang="zh-TW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創校迄今重大事紀</a:t>
            </a:r>
            <a:r>
              <a:rPr kumimoji="0" lang="en-US" altLang="zh-TW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標楷體" pitchFamily="65" charset="-120"/>
                <a:ea typeface="標楷體" pitchFamily="65" charset="-120"/>
                <a:cs typeface="+mj-cs"/>
              </a:rPr>
              <a:t>)</a:t>
            </a:r>
            <a:endParaRPr kumimoji="0" lang="zh-TW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標楷體" pitchFamily="65" charset="-120"/>
              <a:ea typeface="標楷體" pitchFamily="65" charset="-120"/>
              <a:cs typeface="+mj-cs"/>
            </a:endParaRPr>
          </a:p>
        </p:txBody>
      </p:sp>
      <p:grpSp>
        <p:nvGrpSpPr>
          <p:cNvPr id="32" name="群組 31"/>
          <p:cNvGrpSpPr/>
          <p:nvPr/>
        </p:nvGrpSpPr>
        <p:grpSpPr>
          <a:xfrm>
            <a:off x="395537" y="2062435"/>
            <a:ext cx="8064895" cy="4400515"/>
            <a:chOff x="395537" y="2062435"/>
            <a:chExt cx="8064895" cy="4400515"/>
          </a:xfrm>
        </p:grpSpPr>
        <p:grpSp>
          <p:nvGrpSpPr>
            <p:cNvPr id="24" name="群組 23"/>
            <p:cNvGrpSpPr/>
            <p:nvPr/>
          </p:nvGrpSpPr>
          <p:grpSpPr>
            <a:xfrm>
              <a:off x="1907704" y="2098623"/>
              <a:ext cx="6552728" cy="4189738"/>
              <a:chOff x="3163478" y="2158479"/>
              <a:chExt cx="5296954" cy="4129882"/>
            </a:xfrm>
          </p:grpSpPr>
          <p:sp>
            <p:nvSpPr>
              <p:cNvPr id="8195" name="AutoShape 3"/>
              <p:cNvSpPr>
                <a:spLocks noChangeArrowheads="1"/>
              </p:cNvSpPr>
              <p:nvPr/>
            </p:nvSpPr>
            <p:spPr bwMode="gray">
              <a:xfrm>
                <a:off x="3163478" y="2158479"/>
                <a:ext cx="5296954" cy="903288"/>
              </a:xfrm>
              <a:prstGeom prst="homePlate">
                <a:avLst>
                  <a:gd name="adj" fmla="val 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E0AD12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ko-KR" sz="1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197" name="AutoShape 5"/>
              <p:cNvSpPr>
                <a:spLocks noChangeArrowheads="1"/>
              </p:cNvSpPr>
              <p:nvPr/>
            </p:nvSpPr>
            <p:spPr bwMode="gray">
              <a:xfrm>
                <a:off x="3163478" y="3261792"/>
                <a:ext cx="5296954" cy="903288"/>
              </a:xfrm>
              <a:prstGeom prst="homePlate">
                <a:avLst>
                  <a:gd name="adj" fmla="val 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E0AD12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ko-KR" sz="1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199" name="AutoShape 7"/>
              <p:cNvSpPr>
                <a:spLocks noChangeArrowheads="1"/>
              </p:cNvSpPr>
              <p:nvPr/>
            </p:nvSpPr>
            <p:spPr bwMode="gray">
              <a:xfrm>
                <a:off x="3163478" y="4365104"/>
                <a:ext cx="5296954" cy="903288"/>
              </a:xfrm>
              <a:prstGeom prst="homePlate">
                <a:avLst>
                  <a:gd name="adj" fmla="val 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E0AD12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ko-KR" sz="1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201" name="AutoShape 9"/>
              <p:cNvSpPr>
                <a:spLocks noChangeArrowheads="1"/>
              </p:cNvSpPr>
              <p:nvPr/>
            </p:nvSpPr>
            <p:spPr bwMode="gray">
              <a:xfrm>
                <a:off x="3163478" y="5385073"/>
                <a:ext cx="5296954" cy="903288"/>
              </a:xfrm>
              <a:prstGeom prst="homePlate">
                <a:avLst>
                  <a:gd name="adj" fmla="val 0"/>
                </a:avLst>
              </a:prstGeom>
              <a:solidFill>
                <a:schemeClr val="accent3">
                  <a:lumMod val="20000"/>
                  <a:lumOff val="80000"/>
                </a:schemeClr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E0AD12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ko-KR" sz="18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grpSp>
          <p:nvGrpSpPr>
            <p:cNvPr id="23" name="群組 22"/>
            <p:cNvGrpSpPr/>
            <p:nvPr/>
          </p:nvGrpSpPr>
          <p:grpSpPr>
            <a:xfrm>
              <a:off x="395537" y="2062435"/>
              <a:ext cx="1440160" cy="4400515"/>
              <a:chOff x="395536" y="2062435"/>
              <a:chExt cx="2726541" cy="4400515"/>
            </a:xfrm>
          </p:grpSpPr>
          <p:sp>
            <p:nvSpPr>
              <p:cNvPr id="8196" name="AutoShape 4"/>
              <p:cNvSpPr>
                <a:spLocks noChangeArrowheads="1"/>
              </p:cNvSpPr>
              <p:nvPr/>
            </p:nvSpPr>
            <p:spPr bwMode="gray">
              <a:xfrm rot="5400000">
                <a:off x="1208372" y="1249599"/>
                <a:ext cx="1079500" cy="2705172"/>
              </a:xfrm>
              <a:prstGeom prst="homePlate">
                <a:avLst>
                  <a:gd name="adj" fmla="val 25000"/>
                </a:avLst>
              </a:prstGeom>
              <a:solidFill>
                <a:srgbClr val="FFC000"/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6399AB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198" name="AutoShape 6"/>
              <p:cNvSpPr>
                <a:spLocks noChangeArrowheads="1"/>
              </p:cNvSpPr>
              <p:nvPr/>
            </p:nvSpPr>
            <p:spPr bwMode="gray">
              <a:xfrm rot="5400000">
                <a:off x="1208372" y="2352912"/>
                <a:ext cx="1079500" cy="2705172"/>
              </a:xfrm>
              <a:prstGeom prst="homePlate">
                <a:avLst>
                  <a:gd name="adj" fmla="val 25000"/>
                </a:avLst>
              </a:prstGeom>
              <a:solidFill>
                <a:srgbClr val="FFC000"/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6399AB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8200" name="AutoShape 8"/>
              <p:cNvSpPr>
                <a:spLocks noChangeArrowheads="1"/>
              </p:cNvSpPr>
              <p:nvPr/>
            </p:nvSpPr>
            <p:spPr bwMode="gray">
              <a:xfrm rot="5400000">
                <a:off x="1208372" y="3456225"/>
                <a:ext cx="1079500" cy="2705172"/>
              </a:xfrm>
              <a:prstGeom prst="homePlate">
                <a:avLst>
                  <a:gd name="adj" fmla="val 25000"/>
                </a:avLst>
              </a:prstGeom>
              <a:solidFill>
                <a:srgbClr val="FFC000"/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6399AB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  <p:sp>
            <p:nvSpPr>
              <p:cNvPr id="13" name="AutoShape 8"/>
              <p:cNvSpPr>
                <a:spLocks noChangeArrowheads="1"/>
              </p:cNvSpPr>
              <p:nvPr/>
            </p:nvSpPr>
            <p:spPr bwMode="gray">
              <a:xfrm rot="5400000">
                <a:off x="1229741" y="4570614"/>
                <a:ext cx="1079500" cy="2705172"/>
              </a:xfrm>
              <a:prstGeom prst="homePlate">
                <a:avLst>
                  <a:gd name="adj" fmla="val 25000"/>
                </a:avLst>
              </a:prstGeom>
              <a:solidFill>
                <a:srgbClr val="FFC000"/>
              </a:solidFill>
              <a:ln w="25400" algn="ctr">
                <a:noFill/>
                <a:miter lim="800000"/>
                <a:headEnd/>
                <a:tailEnd/>
              </a:ln>
              <a:effectLst>
                <a:prstShdw prst="shdw17" dist="17961" dir="2700000">
                  <a:srgbClr val="6399AB">
                    <a:gamma/>
                    <a:shade val="60000"/>
                    <a:invGamma/>
                  </a:srgbClr>
                </a:prstShdw>
              </a:effectLst>
            </p:spPr>
            <p:txBody>
              <a:bodyPr vert="horz" wrap="square" lIns="45720" tIns="44450" rIns="45720" bIns="44450" numCol="1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zh-TW" altLang="zh-TW" sz="1600" b="1" i="0" u="none" strike="noStrike" cap="none" normalizeH="0" baseline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ea typeface="新細明體" pitchFamily="18" charset="-120"/>
                  </a:rPr>
                  <a:t> </a:t>
                </a:r>
                <a:endParaRPr kumimoji="1" lang="zh-TW" altLang="zh-TW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新細明體" pitchFamily="18" charset="-120"/>
                </a:endParaRPr>
              </a:p>
            </p:txBody>
          </p:sp>
        </p:grpSp>
        <p:sp>
          <p:nvSpPr>
            <p:cNvPr id="22" name="矩形 21"/>
            <p:cNvSpPr/>
            <p:nvPr/>
          </p:nvSpPr>
          <p:spPr>
            <a:xfrm>
              <a:off x="595378" y="2283080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 smtClean="0">
                  <a:latin typeface="標楷體" pitchFamily="65" charset="-120"/>
                  <a:ea typeface="標楷體" pitchFamily="65" charset="-120"/>
                </a:rPr>
                <a:t>1991</a:t>
              </a:r>
              <a:r>
                <a:rPr lang="zh-TW" altLang="zh-TW" sz="2400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endParaRPr lang="zh-TW" altLang="en-US" sz="2400" dirty="0"/>
            </a:p>
          </p:txBody>
        </p:sp>
        <p:sp>
          <p:nvSpPr>
            <p:cNvPr id="25" name="矩形 24"/>
            <p:cNvSpPr/>
            <p:nvPr/>
          </p:nvSpPr>
          <p:spPr>
            <a:xfrm>
              <a:off x="2102300" y="2203554"/>
              <a:ext cx="428835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4000" dirty="0" smtClean="0">
                  <a:latin typeface="標楷體" pitchFamily="65" charset="-120"/>
                  <a:ea typeface="標楷體" pitchFamily="65" charset="-120"/>
                </a:rPr>
                <a:t>高雄海專澎湖分部</a:t>
              </a:r>
              <a:endParaRPr lang="zh-TW" altLang="en-US" sz="4000" dirty="0"/>
            </a:p>
          </p:txBody>
        </p:sp>
        <p:sp>
          <p:nvSpPr>
            <p:cNvPr id="26" name="矩形 25"/>
            <p:cNvSpPr/>
            <p:nvPr/>
          </p:nvSpPr>
          <p:spPr>
            <a:xfrm>
              <a:off x="2117566" y="3339864"/>
              <a:ext cx="6340197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4000" dirty="0" smtClean="0">
                  <a:latin typeface="標楷體" pitchFamily="65" charset="-120"/>
                  <a:ea typeface="標楷體" pitchFamily="65" charset="-120"/>
                </a:rPr>
                <a:t>國立澎湖海事管理專科學校</a:t>
              </a:r>
              <a:endParaRPr lang="zh-TW" altLang="en-US" sz="400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2106346" y="4434099"/>
              <a:ext cx="428835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4000" dirty="0" smtClean="0">
                  <a:latin typeface="標楷體" pitchFamily="65" charset="-120"/>
                  <a:ea typeface="標楷體" pitchFamily="65" charset="-120"/>
                </a:rPr>
                <a:t>國立澎湖技術學院</a:t>
              </a:r>
              <a:endParaRPr lang="zh-TW" altLang="en-US" sz="4000" dirty="0"/>
            </a:p>
          </p:txBody>
        </p:sp>
        <p:sp>
          <p:nvSpPr>
            <p:cNvPr id="28" name="矩形 27"/>
            <p:cNvSpPr/>
            <p:nvPr/>
          </p:nvSpPr>
          <p:spPr>
            <a:xfrm>
              <a:off x="2118118" y="5466764"/>
              <a:ext cx="428835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zh-TW" sz="4000" dirty="0" smtClean="0">
                  <a:latin typeface="標楷體" pitchFamily="65" charset="-120"/>
                  <a:ea typeface="標楷體" pitchFamily="65" charset="-120"/>
                </a:rPr>
                <a:t>國立澎湖科技大學</a:t>
              </a:r>
              <a:endParaRPr lang="zh-TW" altLang="en-US" sz="4000" dirty="0"/>
            </a:p>
          </p:txBody>
        </p:sp>
        <p:sp>
          <p:nvSpPr>
            <p:cNvPr id="29" name="矩形 28"/>
            <p:cNvSpPr/>
            <p:nvPr/>
          </p:nvSpPr>
          <p:spPr>
            <a:xfrm>
              <a:off x="611560" y="3429000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 smtClean="0">
                  <a:latin typeface="標楷體" pitchFamily="65" charset="-120"/>
                  <a:ea typeface="標楷體" pitchFamily="65" charset="-120"/>
                </a:rPr>
                <a:t>1995</a:t>
              </a:r>
              <a:r>
                <a:rPr lang="zh-TW" altLang="en-US" sz="2400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endParaRPr lang="zh-TW" altLang="en-US" sz="24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0" name="矩形 29"/>
            <p:cNvSpPr/>
            <p:nvPr/>
          </p:nvSpPr>
          <p:spPr>
            <a:xfrm>
              <a:off x="626550" y="4536158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 smtClean="0">
                  <a:latin typeface="標楷體" pitchFamily="65" charset="-120"/>
                  <a:ea typeface="標楷體" pitchFamily="65" charset="-120"/>
                </a:rPr>
                <a:t>2000</a:t>
              </a:r>
              <a:r>
                <a:rPr lang="zh-TW" altLang="en-US" sz="2400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endParaRPr lang="zh-TW" altLang="en-US" sz="2400" dirty="0"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31" name="矩形 30"/>
            <p:cNvSpPr/>
            <p:nvPr/>
          </p:nvSpPr>
          <p:spPr>
            <a:xfrm>
              <a:off x="592893" y="5621311"/>
              <a:ext cx="110799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TW" sz="2400" dirty="0" smtClean="0">
                  <a:latin typeface="標楷體" pitchFamily="65" charset="-120"/>
                  <a:ea typeface="標楷體" pitchFamily="65" charset="-120"/>
                </a:rPr>
                <a:t>2005</a:t>
              </a:r>
              <a:r>
                <a:rPr lang="zh-TW" altLang="en-US" sz="2400" dirty="0" smtClean="0">
                  <a:latin typeface="標楷體" pitchFamily="65" charset="-120"/>
                  <a:ea typeface="標楷體" pitchFamily="65" charset="-120"/>
                </a:rPr>
                <a:t>年</a:t>
              </a:r>
              <a:endParaRPr lang="zh-TW" altLang="en-US" sz="2400" dirty="0"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群組 50"/>
          <p:cNvGrpSpPr/>
          <p:nvPr/>
        </p:nvGrpSpPr>
        <p:grpSpPr>
          <a:xfrm>
            <a:off x="28179" y="71968"/>
            <a:ext cx="9100831" cy="782471"/>
            <a:chOff x="28179" y="71968"/>
            <a:chExt cx="9100831" cy="782471"/>
          </a:xfrm>
        </p:grpSpPr>
        <p:pic>
          <p:nvPicPr>
            <p:cNvPr id="52" name="Picture 6" descr="MC900437637[1]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rgbClr val="DDDDDD">
                  <a:tint val="45000"/>
                  <a:satMod val="400000"/>
                </a:srgbClr>
              </a:duotone>
            </a:blip>
            <a:srcRect/>
            <a:stretch>
              <a:fillRect/>
            </a:stretch>
          </p:blipFill>
          <p:spPr bwMode="auto">
            <a:xfrm>
              <a:off x="2748920" y="76135"/>
              <a:ext cx="648072" cy="6386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3" name="矩形 12"/>
            <p:cNvSpPr>
              <a:spLocks noChangeArrowheads="1"/>
            </p:cNvSpPr>
            <p:nvPr/>
          </p:nvSpPr>
          <p:spPr bwMode="auto">
            <a:xfrm>
              <a:off x="661820" y="537842"/>
              <a:ext cx="410445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N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ational </a:t>
              </a: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P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enghu </a:t>
              </a:r>
              <a:r>
                <a:rPr kumimoji="1" lang="en-US" altLang="zh-TW" sz="1400" b="1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Cataneo BT" pitchFamily="66" charset="0"/>
                  <a:ea typeface="新細明體" pitchFamily="18" charset="-120"/>
                </a:rPr>
                <a:t>U</a:t>
              </a:r>
              <a:r>
                <a:rPr kumimoji="1" lang="en-US" altLang="zh-TW" sz="1400" i="0" u="none" strike="noStrike" cap="none" normalizeH="0" baseline="0" dirty="0" smtClean="0">
                  <a:ln>
                    <a:noFill/>
                  </a:ln>
                  <a:solidFill>
                    <a:srgbClr val="0099FF"/>
                  </a:solidFill>
                  <a:effectLst/>
                  <a:latin typeface="Cataneo BT" pitchFamily="66" charset="0"/>
                  <a:ea typeface="新細明體" pitchFamily="18" charset="-120"/>
                </a:rPr>
                <a:t>niversity of Science and Technology</a:t>
              </a:r>
              <a:endParaRPr kumimoji="1" lang="zh-TW" altLang="zh-TW" sz="1400" i="0" u="none" strike="noStrike" cap="none" normalizeH="0" baseline="0" dirty="0" smtClean="0">
                <a:ln>
                  <a:noFill/>
                </a:ln>
                <a:solidFill>
                  <a:srgbClr val="0099FF"/>
                </a:solidFill>
                <a:effectLst/>
                <a:latin typeface="Arial" pitchFamily="34" charset="0"/>
                <a:ea typeface="新細明體" pitchFamily="18" charset="-120"/>
              </a:endParaRPr>
            </a:p>
          </p:txBody>
        </p:sp>
        <p:sp>
          <p:nvSpPr>
            <p:cNvPr id="54" name="矩形 12"/>
            <p:cNvSpPr>
              <a:spLocks noChangeArrowheads="1"/>
            </p:cNvSpPr>
            <p:nvPr/>
          </p:nvSpPr>
          <p:spPr bwMode="auto">
            <a:xfrm>
              <a:off x="643818" y="176278"/>
              <a:ext cx="288032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zh-TW" altLang="en-US" sz="2000" i="0" u="none" strike="noStrike" cap="none" normalizeH="0" baseline="0" dirty="0" smtClean="0">
                  <a:ln>
                    <a:noFill/>
                  </a:ln>
                  <a:solidFill>
                    <a:srgbClr val="002060"/>
                  </a:solidFill>
                  <a:effectLst/>
                  <a:latin typeface="Arial" pitchFamily="34" charset="0"/>
                  <a:ea typeface="金梅海報書法字形" pitchFamily="49" charset="-120"/>
                </a:rPr>
                <a:t>國立澎湖科技大學</a:t>
              </a:r>
              <a:endParaRPr kumimoji="1" lang="zh-TW" altLang="zh-TW" sz="200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金梅海報書法字形" pitchFamily="49" charset="-120"/>
              </a:endParaRPr>
            </a:p>
          </p:txBody>
        </p:sp>
        <p:pic>
          <p:nvPicPr>
            <p:cNvPr id="55" name="Picture 4" descr="C:\Documents and Settings\user\My Documents\去背校徽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179" y="71968"/>
              <a:ext cx="686977" cy="686977"/>
            </a:xfrm>
            <a:prstGeom prst="rect">
              <a:avLst/>
            </a:prstGeom>
            <a:noFill/>
          </p:spPr>
        </p:pic>
        <p:sp>
          <p:nvSpPr>
            <p:cNvPr id="56" name="Line 40"/>
            <p:cNvSpPr>
              <a:spLocks noChangeShapeType="1"/>
            </p:cNvSpPr>
            <p:nvPr/>
          </p:nvSpPr>
          <p:spPr bwMode="auto">
            <a:xfrm>
              <a:off x="57397" y="839135"/>
              <a:ext cx="9071613" cy="15304"/>
            </a:xfrm>
            <a:prstGeom prst="line">
              <a:avLst/>
            </a:prstGeom>
            <a:noFill/>
            <a:ln w="3175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zh-TW" altLang="en-US"/>
            </a:p>
          </p:txBody>
        </p:sp>
      </p:grpSp>
      <p:grpSp>
        <p:nvGrpSpPr>
          <p:cNvPr id="50" name="群組 49"/>
          <p:cNvGrpSpPr/>
          <p:nvPr/>
        </p:nvGrpSpPr>
        <p:grpSpPr>
          <a:xfrm>
            <a:off x="179511" y="908720"/>
            <a:ext cx="8777162" cy="5472607"/>
            <a:chOff x="179511" y="908720"/>
            <a:chExt cx="8777162" cy="5472607"/>
          </a:xfrm>
        </p:grpSpPr>
        <p:grpSp>
          <p:nvGrpSpPr>
            <p:cNvPr id="49" name="群組 48"/>
            <p:cNvGrpSpPr/>
            <p:nvPr/>
          </p:nvGrpSpPr>
          <p:grpSpPr>
            <a:xfrm>
              <a:off x="179511" y="1049802"/>
              <a:ext cx="8777162" cy="5331525"/>
              <a:chOff x="179511" y="1049802"/>
              <a:chExt cx="8777162" cy="5331525"/>
            </a:xfrm>
          </p:grpSpPr>
          <p:grpSp>
            <p:nvGrpSpPr>
              <p:cNvPr id="59" name="群組 58"/>
              <p:cNvGrpSpPr/>
              <p:nvPr/>
            </p:nvGrpSpPr>
            <p:grpSpPr>
              <a:xfrm>
                <a:off x="179511" y="1049802"/>
                <a:ext cx="8777162" cy="5331525"/>
                <a:chOff x="192285" y="1471426"/>
                <a:chExt cx="8684649" cy="4624379"/>
              </a:xfrm>
            </p:grpSpPr>
            <p:sp>
              <p:nvSpPr>
                <p:cNvPr id="3074" name="Freeform 2"/>
                <p:cNvSpPr>
                  <a:spLocks/>
                </p:cNvSpPr>
                <p:nvPr/>
              </p:nvSpPr>
              <p:spPr bwMode="auto">
                <a:xfrm rot="21036208">
                  <a:off x="193658" y="2460430"/>
                  <a:ext cx="8139383" cy="3635375"/>
                </a:xfrm>
                <a:custGeom>
                  <a:avLst/>
                  <a:gdLst/>
                  <a:ahLst/>
                  <a:cxnLst>
                    <a:cxn ang="0">
                      <a:pos x="2312" y="168"/>
                    </a:cxn>
                    <a:cxn ang="0">
                      <a:pos x="1186" y="1486"/>
                    </a:cxn>
                    <a:cxn ang="0">
                      <a:pos x="3763" y="1302"/>
                    </a:cxn>
                    <a:cxn ang="0">
                      <a:pos x="3400" y="1075"/>
                    </a:cxn>
                    <a:cxn ang="0">
                      <a:pos x="4988" y="1030"/>
                    </a:cxn>
                    <a:cxn ang="0">
                      <a:pos x="4761" y="1891"/>
                    </a:cxn>
                    <a:cxn ang="0">
                      <a:pos x="4398" y="1710"/>
                    </a:cxn>
                    <a:cxn ang="0">
                      <a:pos x="2404" y="2218"/>
                    </a:cxn>
                    <a:cxn ang="0">
                      <a:pos x="592" y="1990"/>
                    </a:cxn>
                    <a:cxn ang="0">
                      <a:pos x="1060" y="688"/>
                    </a:cxn>
                    <a:cxn ang="0">
                      <a:pos x="2312" y="168"/>
                    </a:cxn>
                  </a:cxnLst>
                  <a:rect l="0" t="0" r="r" b="b"/>
                  <a:pathLst>
                    <a:path w="4988" h="2290">
                      <a:moveTo>
                        <a:pt x="2312" y="168"/>
                      </a:moveTo>
                      <a:cubicBezTo>
                        <a:pt x="2333" y="301"/>
                        <a:pt x="366" y="943"/>
                        <a:pt x="1186" y="1486"/>
                      </a:cubicBezTo>
                      <a:cubicBezTo>
                        <a:pt x="2214" y="1836"/>
                        <a:pt x="3508" y="1426"/>
                        <a:pt x="3763" y="1302"/>
                      </a:cubicBezTo>
                      <a:cubicBezTo>
                        <a:pt x="3581" y="1188"/>
                        <a:pt x="3400" y="1075"/>
                        <a:pt x="3400" y="1075"/>
                      </a:cubicBezTo>
                      <a:lnTo>
                        <a:pt x="4988" y="1030"/>
                      </a:lnTo>
                      <a:lnTo>
                        <a:pt x="4761" y="1891"/>
                      </a:lnTo>
                      <a:cubicBezTo>
                        <a:pt x="4761" y="1891"/>
                        <a:pt x="4579" y="1800"/>
                        <a:pt x="4398" y="1710"/>
                      </a:cubicBezTo>
                      <a:cubicBezTo>
                        <a:pt x="3802" y="1984"/>
                        <a:pt x="3016" y="2146"/>
                        <a:pt x="2404" y="2218"/>
                      </a:cubicBezTo>
                      <a:cubicBezTo>
                        <a:pt x="1792" y="2290"/>
                        <a:pt x="946" y="2230"/>
                        <a:pt x="592" y="1990"/>
                      </a:cubicBezTo>
                      <a:cubicBezTo>
                        <a:pt x="432" y="1836"/>
                        <a:pt x="0" y="1452"/>
                        <a:pt x="1060" y="688"/>
                      </a:cubicBezTo>
                      <a:cubicBezTo>
                        <a:pt x="2256" y="0"/>
                        <a:pt x="2051" y="276"/>
                        <a:pt x="2312" y="168"/>
                      </a:cubicBezTo>
                      <a:close/>
                    </a:path>
                  </a:pathLst>
                </a:custGeom>
                <a:gradFill rotWithShape="1">
                  <a:gsLst>
                    <a:gs pos="0">
                      <a:schemeClr val="tx1">
                        <a:gamma/>
                        <a:tint val="33725"/>
                        <a:invGamma/>
                        <a:alpha val="0"/>
                      </a:schemeClr>
                    </a:gs>
                    <a:gs pos="100000">
                      <a:schemeClr val="tx1">
                        <a:alpha val="60001"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zh-TW" altLang="en-US"/>
                </a:p>
              </p:txBody>
            </p:sp>
            <p:grpSp>
              <p:nvGrpSpPr>
                <p:cNvPr id="58" name="群組 57"/>
                <p:cNvGrpSpPr/>
                <p:nvPr/>
              </p:nvGrpSpPr>
              <p:grpSpPr>
                <a:xfrm>
                  <a:off x="192285" y="1471426"/>
                  <a:ext cx="8684649" cy="4518747"/>
                  <a:chOff x="192285" y="1471426"/>
                  <a:chExt cx="8684649" cy="4518747"/>
                </a:xfrm>
              </p:grpSpPr>
              <p:sp>
                <p:nvSpPr>
                  <p:cNvPr id="3075" name="Freeform 3"/>
                  <p:cNvSpPr>
                    <a:spLocks/>
                  </p:cNvSpPr>
                  <p:nvPr/>
                </p:nvSpPr>
                <p:spPr bwMode="auto">
                  <a:xfrm rot="21036208">
                    <a:off x="192285" y="2354798"/>
                    <a:ext cx="8344085" cy="3635375"/>
                  </a:xfrm>
                  <a:custGeom>
                    <a:avLst/>
                    <a:gdLst/>
                    <a:ahLst/>
                    <a:cxnLst>
                      <a:cxn ang="0">
                        <a:pos x="2312" y="168"/>
                      </a:cxn>
                      <a:cxn ang="0">
                        <a:pos x="1186" y="1486"/>
                      </a:cxn>
                      <a:cxn ang="0">
                        <a:pos x="3763" y="1302"/>
                      </a:cxn>
                      <a:cxn ang="0">
                        <a:pos x="3400" y="1075"/>
                      </a:cxn>
                      <a:cxn ang="0">
                        <a:pos x="4988" y="1030"/>
                      </a:cxn>
                      <a:cxn ang="0">
                        <a:pos x="4761" y="1891"/>
                      </a:cxn>
                      <a:cxn ang="0">
                        <a:pos x="4398" y="1710"/>
                      </a:cxn>
                      <a:cxn ang="0">
                        <a:pos x="2404" y="2218"/>
                      </a:cxn>
                      <a:cxn ang="0">
                        <a:pos x="592" y="1990"/>
                      </a:cxn>
                      <a:cxn ang="0">
                        <a:pos x="1060" y="688"/>
                      </a:cxn>
                      <a:cxn ang="0">
                        <a:pos x="2312" y="168"/>
                      </a:cxn>
                    </a:cxnLst>
                    <a:rect l="0" t="0" r="r" b="b"/>
                    <a:pathLst>
                      <a:path w="4988" h="2290">
                        <a:moveTo>
                          <a:pt x="2312" y="168"/>
                        </a:moveTo>
                        <a:cubicBezTo>
                          <a:pt x="2333" y="301"/>
                          <a:pt x="366" y="943"/>
                          <a:pt x="1186" y="1486"/>
                        </a:cubicBezTo>
                        <a:cubicBezTo>
                          <a:pt x="2214" y="1836"/>
                          <a:pt x="3508" y="1426"/>
                          <a:pt x="3763" y="1302"/>
                        </a:cubicBezTo>
                        <a:cubicBezTo>
                          <a:pt x="3581" y="1188"/>
                          <a:pt x="3400" y="1075"/>
                          <a:pt x="3400" y="1075"/>
                        </a:cubicBezTo>
                        <a:lnTo>
                          <a:pt x="4988" y="1030"/>
                        </a:lnTo>
                        <a:lnTo>
                          <a:pt x="4761" y="1891"/>
                        </a:lnTo>
                        <a:cubicBezTo>
                          <a:pt x="4761" y="1891"/>
                          <a:pt x="4579" y="1800"/>
                          <a:pt x="4398" y="1710"/>
                        </a:cubicBezTo>
                        <a:cubicBezTo>
                          <a:pt x="3802" y="1984"/>
                          <a:pt x="3016" y="2146"/>
                          <a:pt x="2404" y="2218"/>
                        </a:cubicBezTo>
                        <a:cubicBezTo>
                          <a:pt x="1792" y="2290"/>
                          <a:pt x="946" y="2230"/>
                          <a:pt x="592" y="1990"/>
                        </a:cubicBezTo>
                        <a:cubicBezTo>
                          <a:pt x="374" y="1831"/>
                          <a:pt x="0" y="1452"/>
                          <a:pt x="1060" y="688"/>
                        </a:cubicBezTo>
                        <a:cubicBezTo>
                          <a:pt x="2256" y="0"/>
                          <a:pt x="2051" y="276"/>
                          <a:pt x="2312" y="168"/>
                        </a:cubicBezTo>
                        <a:close/>
                      </a:path>
                    </a:pathLst>
                  </a:custGeom>
                  <a:gradFill rotWithShape="1">
                    <a:gsLst>
                      <a:gs pos="0">
                        <a:srgbClr val="7E240C"/>
                      </a:gs>
                      <a:gs pos="100000">
                        <a:srgbClr val="F8C5B8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zh-TW" altLang="en-US"/>
                  </a:p>
                </p:txBody>
              </p:sp>
              <p:grpSp>
                <p:nvGrpSpPr>
                  <p:cNvPr id="57" name="群組 56"/>
                  <p:cNvGrpSpPr/>
                  <p:nvPr/>
                </p:nvGrpSpPr>
                <p:grpSpPr>
                  <a:xfrm>
                    <a:off x="918746" y="1471426"/>
                    <a:ext cx="7958188" cy="4494400"/>
                    <a:chOff x="918746" y="1471426"/>
                    <a:chExt cx="7958188" cy="4494400"/>
                  </a:xfrm>
                </p:grpSpPr>
                <p:sp>
                  <p:nvSpPr>
                    <p:cNvPr id="3076" name="Oval 4"/>
                    <p:cNvSpPr>
                      <a:spLocks noChangeArrowheads="1"/>
                    </p:cNvSpPr>
                    <p:nvPr/>
                  </p:nvSpPr>
                  <p:spPr bwMode="gray">
                    <a:xfrm rot="20876594">
                      <a:off x="6879391" y="3198813"/>
                      <a:ext cx="1766888" cy="819150"/>
                    </a:xfrm>
                    <a:prstGeom prst="ellipse">
                      <a:avLst/>
                    </a:prstGeom>
                    <a:solidFill>
                      <a:srgbClr val="0F2145">
                        <a:alpha val="30000"/>
                      </a:srgbClr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77" name="Oval 5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6373612" y="1724966"/>
                      <a:ext cx="2503322" cy="224309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7BAA59"/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78" name="Oval 6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6827309" y="1815900"/>
                      <a:ext cx="2039632" cy="1940126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alpha val="0"/>
                          </a:srgbClr>
                        </a:gs>
                        <a:gs pos="100000">
                          <a:srgbClr val="7BAA59">
                            <a:gamma/>
                            <a:tint val="34902"/>
                            <a:invGamma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79" name="Oval 7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6448379" y="1769649"/>
                      <a:ext cx="2326953" cy="204442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79216"/>
                            <a:invGamma/>
                          </a:srgbClr>
                        </a:gs>
                        <a:gs pos="100000">
                          <a:srgbClr val="7BAA59">
                            <a:alpha val="4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0" name="Oval 8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6604698" y="1848714"/>
                      <a:ext cx="2069036" cy="165897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7BAA59">
                            <a:alpha val="3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 dirty="0"/>
                    </a:p>
                  </p:txBody>
                </p:sp>
                <p:sp>
                  <p:nvSpPr>
                    <p:cNvPr id="3082" name="Oval 10"/>
                    <p:cNvSpPr>
                      <a:spLocks noChangeArrowheads="1"/>
                    </p:cNvSpPr>
                    <p:nvPr/>
                  </p:nvSpPr>
                  <p:spPr bwMode="gray">
                    <a:xfrm rot="20876594">
                      <a:off x="4271129" y="4719638"/>
                      <a:ext cx="1438275" cy="666750"/>
                    </a:xfrm>
                    <a:prstGeom prst="ellipse">
                      <a:avLst/>
                    </a:prstGeom>
                    <a:solidFill>
                      <a:srgbClr val="0F2145">
                        <a:alpha val="30000"/>
                      </a:srgbClr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3" name="Oval 11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4202866" y="3500438"/>
                      <a:ext cx="1704975" cy="170656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7BAA59"/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4" name="Oval 12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3914566" y="3227969"/>
                      <a:ext cx="2269999" cy="204929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alpha val="0"/>
                          </a:srgbClr>
                        </a:gs>
                        <a:gs pos="100000">
                          <a:srgbClr val="7BAA59">
                            <a:gamma/>
                            <a:tint val="34902"/>
                            <a:invGamma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5" name="Oval 13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3953454" y="3262142"/>
                      <a:ext cx="2159637" cy="191632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79216"/>
                            <a:invGamma/>
                          </a:srgbClr>
                        </a:gs>
                        <a:gs pos="100000">
                          <a:srgbClr val="7BAA59">
                            <a:alpha val="4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6" name="Oval 14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4091740" y="3356370"/>
                      <a:ext cx="1921601" cy="1554572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7BAA59">
                            <a:alpha val="3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8" name="Oval 16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754941" y="4365625"/>
                      <a:ext cx="1371600" cy="144145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7BAA59"/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89" name="Oval 17"/>
                    <p:cNvSpPr>
                      <a:spLocks noChangeArrowheads="1"/>
                    </p:cNvSpPr>
                    <p:nvPr/>
                  </p:nvSpPr>
                  <p:spPr bwMode="gray">
                    <a:xfrm rot="20827004">
                      <a:off x="1831141" y="5356226"/>
                      <a:ext cx="1133475" cy="609600"/>
                    </a:xfrm>
                    <a:prstGeom prst="ellipse">
                      <a:avLst/>
                    </a:prstGeom>
                    <a:solidFill>
                      <a:srgbClr val="0F2145">
                        <a:alpha val="30000"/>
                      </a:srgbClr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0" name="Oval 18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391320" y="4164792"/>
                      <a:ext cx="1890294" cy="163943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alpha val="0"/>
                          </a:srgbClr>
                        </a:gs>
                        <a:gs pos="100000">
                          <a:srgbClr val="7BAA59">
                            <a:gamma/>
                            <a:tint val="34902"/>
                            <a:invGamma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1" name="Oval 19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785106" y="4486767"/>
                      <a:ext cx="1149964" cy="121395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79216"/>
                            <a:invGamma/>
                          </a:srgbClr>
                        </a:gs>
                        <a:gs pos="100000">
                          <a:srgbClr val="7BAA59">
                            <a:alpha val="4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2" name="Oval 20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535813" y="4266074"/>
                      <a:ext cx="1598788" cy="124301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7BAA59">
                            <a:alpha val="3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4" name="Oval 22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178679" y="3459163"/>
                      <a:ext cx="914400" cy="533400"/>
                    </a:xfrm>
                    <a:prstGeom prst="ellipse">
                      <a:avLst/>
                    </a:prstGeom>
                    <a:solidFill>
                      <a:srgbClr val="0F2145">
                        <a:alpha val="30000"/>
                      </a:srgbClr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5" name="Oval 23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254879" y="2852738"/>
                      <a:ext cx="1023937" cy="1023937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7BAA59"/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6" name="Oval 24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918746" y="2679917"/>
                      <a:ext cx="1687763" cy="130922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alpha val="0"/>
                          </a:srgbClr>
                        </a:gs>
                        <a:gs pos="100000">
                          <a:srgbClr val="7BAA59">
                            <a:gamma/>
                            <a:tint val="34902"/>
                            <a:invGamma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7" name="Oval 25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278691" y="2868613"/>
                      <a:ext cx="950913" cy="933450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79216"/>
                            <a:invGamma/>
                          </a:srgbClr>
                        </a:gs>
                        <a:gs pos="100000">
                          <a:srgbClr val="7BAA59">
                            <a:alpha val="4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098" name="Oval 26"/>
                    <p:cNvSpPr>
                      <a:spLocks noChangeArrowheads="1"/>
                    </p:cNvSpPr>
                    <p:nvPr/>
                  </p:nvSpPr>
                  <p:spPr bwMode="gray">
                    <a:xfrm>
                      <a:off x="1036989" y="2759558"/>
                      <a:ext cx="1430580" cy="991266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7BAA59">
                            <a:alpha val="3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0" name="Oval 28"/>
                    <p:cNvSpPr>
                      <a:spLocks noChangeArrowheads="1"/>
                    </p:cNvSpPr>
                    <p:nvPr/>
                  </p:nvSpPr>
                  <p:spPr bwMode="gray">
                    <a:xfrm rot="20894160">
                      <a:off x="2963029" y="2320925"/>
                      <a:ext cx="809625" cy="471488"/>
                    </a:xfrm>
                    <a:prstGeom prst="ellipse">
                      <a:avLst/>
                    </a:prstGeom>
                    <a:solidFill>
                      <a:srgbClr val="0F2145">
                        <a:alpha val="30000"/>
                      </a:srgbClr>
                    </a:soli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horz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1" name="Oval 29"/>
                    <p:cNvSpPr>
                      <a:spLocks noChangeArrowheads="1"/>
                    </p:cNvSpPr>
                    <p:nvPr/>
                  </p:nvSpPr>
                  <p:spPr bwMode="gray">
                    <a:xfrm rot="20894160">
                      <a:off x="2961441" y="1766888"/>
                      <a:ext cx="906463" cy="904875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46275"/>
                            <a:invGamma/>
                          </a:srgbClr>
                        </a:gs>
                        <a:gs pos="100000">
                          <a:srgbClr val="7BAA59"/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2" name="Oval 30"/>
                    <p:cNvSpPr>
                      <a:spLocks noChangeArrowheads="1"/>
                    </p:cNvSpPr>
                    <p:nvPr/>
                  </p:nvSpPr>
                  <p:spPr bwMode="gray">
                    <a:xfrm rot="20894160">
                      <a:off x="2974141" y="1771650"/>
                      <a:ext cx="884238" cy="884238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alpha val="0"/>
                          </a:srgbClr>
                        </a:gs>
                        <a:gs pos="100000">
                          <a:srgbClr val="7BAA59">
                            <a:gamma/>
                            <a:tint val="34902"/>
                            <a:invGamma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3" name="Oval 31"/>
                    <p:cNvSpPr>
                      <a:spLocks noChangeArrowheads="1"/>
                    </p:cNvSpPr>
                    <p:nvPr/>
                  </p:nvSpPr>
                  <p:spPr bwMode="gray">
                    <a:xfrm rot="20894160">
                      <a:off x="2743752" y="1796435"/>
                      <a:ext cx="1186937" cy="901879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shade val="79216"/>
                            <a:invGamma/>
                          </a:srgbClr>
                        </a:gs>
                        <a:gs pos="100000">
                          <a:srgbClr val="7BAA59">
                            <a:alpha val="4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4" name="Oval 32"/>
                    <p:cNvSpPr>
                      <a:spLocks noChangeArrowheads="1"/>
                    </p:cNvSpPr>
                    <p:nvPr/>
                  </p:nvSpPr>
                  <p:spPr bwMode="gray">
                    <a:xfrm rot="20894160">
                      <a:off x="2891956" y="1818927"/>
                      <a:ext cx="870239" cy="760797"/>
                    </a:xfrm>
                    <a:prstGeom prst="ellipse">
                      <a:avLst/>
                    </a:prstGeom>
                    <a:gradFill rotWithShape="1">
                      <a:gsLst>
                        <a:gs pos="0">
                          <a:srgbClr val="7BAA59">
                            <a:gamma/>
                            <a:tint val="0"/>
                            <a:invGamma/>
                          </a:srgbClr>
                        </a:gs>
                        <a:gs pos="100000">
                          <a:srgbClr val="7BAA59">
                            <a:alpha val="38000"/>
                          </a:srgbClr>
                        </a:gs>
                      </a:gsLst>
                      <a:lin ang="5400000" scaled="1"/>
                    </a:gradFill>
                    <a:ln w="9525" algn="ctr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vert="eaVert" wrap="none" lIns="91440" tIns="45720" rIns="91440" bIns="45720" numCol="1" anchor="ctr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zh-TW" altLang="en-US"/>
                    </a:p>
                  </p:txBody>
                </p:sp>
                <p:sp>
                  <p:nvSpPr>
                    <p:cNvPr id="3105" name="Text Box 3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09040" y="1471426"/>
                      <a:ext cx="1080120" cy="320346"/>
                    </a:xfrm>
                    <a:prstGeom prst="rect">
                      <a:avLst/>
                    </a:prstGeom>
                    <a:noFill/>
                    <a:ln w="9525" algn="ctr">
                      <a:noFill/>
                      <a:miter lim="800000"/>
                      <a:headEnd/>
                      <a:tailEnd/>
                    </a:ln>
                    <a:effectLst>
                      <a:outerShdw dist="17961" dir="2700000" algn="ctr" rotWithShape="0">
                        <a:schemeClr val="bg2"/>
                      </a:outerShdw>
                    </a:effectLst>
                  </p:spPr>
                  <p:txBody>
                    <a:bodyPr vert="horz" wrap="squar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1991</a:t>
                      </a:r>
                      <a:r>
                        <a:rPr kumimoji="1" lang="zh-TW" altLang="en-US" sz="24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年</a:t>
                      </a:r>
                      <a:endParaRPr kumimoji="1" lang="zh-TW" altLang="zh-TW" sz="24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p:txBody>
                </p:sp>
              </p:grpSp>
            </p:grpSp>
          </p:grpSp>
          <p:sp>
            <p:nvSpPr>
              <p:cNvPr id="48" name="文字方塊 47"/>
              <p:cNvSpPr txBox="1"/>
              <p:nvPr/>
            </p:nvSpPr>
            <p:spPr>
              <a:xfrm>
                <a:off x="6732240" y="2276872"/>
                <a:ext cx="187220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TW" altLang="en-US" sz="2800" dirty="0" smtClean="0">
                    <a:latin typeface="標楷體" pitchFamily="65" charset="-120"/>
                    <a:ea typeface="標楷體" pitchFamily="65" charset="-120"/>
                  </a:rPr>
                  <a:t>精緻大學</a:t>
                </a:r>
                <a:endParaRPr lang="zh-TW" altLang="en-US" sz="2800" dirty="0">
                  <a:latin typeface="標楷體" pitchFamily="65" charset="-120"/>
                  <a:ea typeface="標楷體" pitchFamily="65" charset="-120"/>
                </a:endParaRPr>
              </a:p>
            </p:txBody>
          </p:sp>
        </p:grpSp>
        <p:grpSp>
          <p:nvGrpSpPr>
            <p:cNvPr id="68" name="群組 67"/>
            <p:cNvGrpSpPr/>
            <p:nvPr/>
          </p:nvGrpSpPr>
          <p:grpSpPr>
            <a:xfrm>
              <a:off x="1043608" y="1484784"/>
              <a:ext cx="4861317" cy="3979604"/>
              <a:chOff x="1043608" y="1484784"/>
              <a:chExt cx="4861317" cy="3979604"/>
            </a:xfrm>
          </p:grpSpPr>
          <p:sp>
            <p:nvSpPr>
              <p:cNvPr id="60" name="Text Box 33"/>
              <p:cNvSpPr txBox="1">
                <a:spLocks noChangeArrowheads="1"/>
              </p:cNvSpPr>
              <p:nvPr/>
            </p:nvSpPr>
            <p:spPr bwMode="auto">
              <a:xfrm>
                <a:off x="1259632" y="2204864"/>
                <a:ext cx="1080120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1995</a:t>
                </a:r>
                <a:r>
                  <a:rPr kumimoji="1" lang="zh-TW" altLang="en-US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年</a:t>
                </a:r>
                <a:endParaRPr kumimoji="1" lang="zh-TW" altLang="zh-TW" sz="2400" b="0" i="0" u="none" strike="noStrike" cap="none" normalizeH="0" baseline="0" dirty="0" smtClean="0">
                  <a:ln>
                    <a:noFill/>
                  </a:ln>
                  <a:effectLst/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1" name="Text Box 33"/>
              <p:cNvSpPr txBox="1">
                <a:spLocks noChangeArrowheads="1"/>
              </p:cNvSpPr>
              <p:nvPr/>
            </p:nvSpPr>
            <p:spPr bwMode="auto">
              <a:xfrm>
                <a:off x="1835696" y="4221088"/>
                <a:ext cx="1080120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2000</a:t>
                </a:r>
                <a:r>
                  <a:rPr kumimoji="1" lang="zh-TW" altLang="en-US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年</a:t>
                </a:r>
                <a:endParaRPr kumimoji="1" lang="zh-TW" altLang="zh-TW" sz="2400" b="0" i="0" u="none" strike="noStrike" cap="none" normalizeH="0" baseline="0" dirty="0" smtClean="0">
                  <a:ln>
                    <a:noFill/>
                  </a:ln>
                  <a:effectLst/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2" name="Text Box 33"/>
              <p:cNvSpPr txBox="1">
                <a:spLocks noChangeArrowheads="1"/>
              </p:cNvSpPr>
              <p:nvPr/>
            </p:nvSpPr>
            <p:spPr bwMode="auto">
              <a:xfrm>
                <a:off x="4499992" y="2636912"/>
                <a:ext cx="1080120" cy="36933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>
                <a:outerShdw dist="17961" dir="2700000" algn="ctr" rotWithShape="0">
                  <a:schemeClr val="bg2"/>
                </a:outerShdw>
              </a:effec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1" lang="en-US" altLang="zh-TW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2005</a:t>
                </a:r>
                <a:r>
                  <a:rPr kumimoji="1" lang="zh-TW" altLang="en-US" sz="2400" b="0" i="0" u="none" strike="noStrike" cap="none" normalizeH="0" baseline="0" dirty="0" smtClean="0">
                    <a:ln>
                      <a:noFill/>
                    </a:ln>
                    <a:effectLst/>
                    <a:latin typeface="標楷體" pitchFamily="65" charset="-120"/>
                    <a:ea typeface="標楷體" pitchFamily="65" charset="-120"/>
                  </a:rPr>
                  <a:t>年</a:t>
                </a:r>
                <a:endParaRPr kumimoji="1" lang="zh-TW" altLang="zh-TW" sz="2400" b="0" i="0" u="none" strike="noStrike" cap="none" normalizeH="0" baseline="0" dirty="0" smtClean="0">
                  <a:ln>
                    <a:noFill/>
                  </a:ln>
                  <a:effectLst/>
                  <a:latin typeface="標楷體" pitchFamily="65" charset="-120"/>
                  <a:ea typeface="標楷體" pitchFamily="65" charset="-120"/>
                </a:endParaRPr>
              </a:p>
            </p:txBody>
          </p:sp>
          <p:sp>
            <p:nvSpPr>
              <p:cNvPr id="64" name="矩形 63"/>
              <p:cNvSpPr/>
              <p:nvPr/>
            </p:nvSpPr>
            <p:spPr>
              <a:xfrm>
                <a:off x="2627784" y="1484784"/>
                <a:ext cx="1620957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zh-TW" sz="2800" dirty="0" smtClean="0">
                    <a:latin typeface="標楷體" pitchFamily="65" charset="-120"/>
                    <a:ea typeface="標楷體" pitchFamily="65" charset="-120"/>
                  </a:rPr>
                  <a:t>高雄海專</a:t>
                </a:r>
                <a:endParaRPr lang="en-US" altLang="zh-TW" sz="28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zh-TW" altLang="zh-TW" sz="2800" dirty="0" smtClean="0">
                    <a:latin typeface="標楷體" pitchFamily="65" charset="-120"/>
                    <a:ea typeface="標楷體" pitchFamily="65" charset="-120"/>
                  </a:rPr>
                  <a:t>澎湖分部</a:t>
                </a:r>
                <a:endParaRPr lang="zh-TW" altLang="en-US" sz="2800" dirty="0"/>
              </a:p>
            </p:txBody>
          </p:sp>
          <p:sp>
            <p:nvSpPr>
              <p:cNvPr id="65" name="矩形 64"/>
              <p:cNvSpPr/>
              <p:nvPr/>
            </p:nvSpPr>
            <p:spPr>
              <a:xfrm>
                <a:off x="1043608" y="2780928"/>
                <a:ext cx="1620957" cy="95410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zh-TW" sz="2800" dirty="0" smtClean="0">
                    <a:latin typeface="標楷體" pitchFamily="65" charset="-120"/>
                    <a:ea typeface="標楷體" pitchFamily="65" charset="-120"/>
                  </a:rPr>
                  <a:t>海事管理</a:t>
                </a:r>
                <a:endParaRPr lang="en-US" altLang="zh-TW" sz="2800" dirty="0" smtClean="0">
                  <a:latin typeface="標楷體" pitchFamily="65" charset="-120"/>
                  <a:ea typeface="標楷體" pitchFamily="65" charset="-120"/>
                </a:endParaRPr>
              </a:p>
              <a:p>
                <a:r>
                  <a:rPr lang="zh-TW" altLang="zh-TW" sz="2800" dirty="0" smtClean="0">
                    <a:latin typeface="標楷體" pitchFamily="65" charset="-120"/>
                    <a:ea typeface="標楷體" pitchFamily="65" charset="-120"/>
                  </a:rPr>
                  <a:t>專科學校</a:t>
                </a:r>
                <a:endParaRPr lang="zh-TW" altLang="en-US" sz="2800" dirty="0"/>
              </a:p>
            </p:txBody>
          </p:sp>
          <p:sp>
            <p:nvSpPr>
              <p:cNvPr id="66" name="矩形 65"/>
              <p:cNvSpPr/>
              <p:nvPr/>
            </p:nvSpPr>
            <p:spPr>
              <a:xfrm>
                <a:off x="1547664" y="4941168"/>
                <a:ext cx="16209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zh-TW" sz="2800" dirty="0" smtClean="0">
                    <a:latin typeface="標楷體" pitchFamily="65" charset="-120"/>
                    <a:ea typeface="標楷體" pitchFamily="65" charset="-120"/>
                  </a:rPr>
                  <a:t>技術學院</a:t>
                </a:r>
                <a:endParaRPr lang="zh-TW" altLang="en-US" sz="2800" dirty="0"/>
              </a:p>
            </p:txBody>
          </p:sp>
          <p:sp>
            <p:nvSpPr>
              <p:cNvPr id="67" name="矩形 66"/>
              <p:cNvSpPr/>
              <p:nvPr/>
            </p:nvSpPr>
            <p:spPr>
              <a:xfrm>
                <a:off x="4283968" y="4005064"/>
                <a:ext cx="1620957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sz="2800" dirty="0" smtClean="0">
                    <a:latin typeface="標楷體" pitchFamily="65" charset="-120"/>
                    <a:ea typeface="標楷體" pitchFamily="65" charset="-120"/>
                  </a:rPr>
                  <a:t>科技大學</a:t>
                </a:r>
                <a:endParaRPr lang="zh-TW" altLang="en-US" sz="2800" dirty="0"/>
              </a:p>
            </p:txBody>
          </p:sp>
        </p:grpSp>
        <p:sp>
          <p:nvSpPr>
            <p:cNvPr id="69" name="Text Box 33"/>
            <p:cNvSpPr txBox="1">
              <a:spLocks noChangeArrowheads="1"/>
            </p:cNvSpPr>
            <p:nvPr/>
          </p:nvSpPr>
          <p:spPr bwMode="auto">
            <a:xfrm>
              <a:off x="6732240" y="908720"/>
              <a:ext cx="2088232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en-US" altLang="zh-TW" sz="2400" b="0" i="0" u="none" strike="noStrike" cap="none" normalizeH="0" baseline="0" dirty="0" smtClean="0">
                  <a:ln>
                    <a:noFill/>
                  </a:ln>
                  <a:effectLst/>
                  <a:latin typeface="標楷體" pitchFamily="65" charset="-120"/>
                  <a:ea typeface="標楷體" pitchFamily="65" charset="-120"/>
                </a:rPr>
                <a:t>2013</a:t>
              </a:r>
              <a:r>
                <a:rPr kumimoji="1" lang="zh-TW" altLang="en-US" sz="2400" b="0" i="0" u="none" strike="noStrike" cap="none" normalizeH="0" baseline="0" dirty="0" smtClean="0">
                  <a:ln>
                    <a:noFill/>
                  </a:ln>
                  <a:effectLst/>
                  <a:latin typeface="標楷體" pitchFamily="65" charset="-120"/>
                  <a:ea typeface="標楷體" pitchFamily="65" charset="-120"/>
                </a:rPr>
                <a:t>年</a:t>
              </a:r>
              <a:r>
                <a:rPr kumimoji="1" lang="en-US" altLang="zh-TW" sz="2400" dirty="0" smtClean="0">
                  <a:latin typeface="標楷體" pitchFamily="65" charset="-120"/>
                  <a:ea typeface="標楷體" pitchFamily="65" charset="-120"/>
                </a:rPr>
                <a:t>~</a:t>
              </a:r>
              <a:r>
                <a:rPr kumimoji="1" lang="zh-TW" altLang="en-US" sz="2400" dirty="0" smtClean="0">
                  <a:latin typeface="標楷體" pitchFamily="65" charset="-120"/>
                  <a:ea typeface="標楷體" pitchFamily="65" charset="-120"/>
                </a:rPr>
                <a:t>至今</a:t>
              </a:r>
              <a:endParaRPr kumimoji="1" lang="zh-TW" altLang="zh-TW" sz="2400" b="0" i="0" u="none" strike="noStrike" cap="none" normalizeH="0" baseline="0" dirty="0" smtClean="0">
                <a:ln>
                  <a:noFill/>
                </a:ln>
                <a:effectLst/>
                <a:latin typeface="標楷體" pitchFamily="65" charset="-120"/>
                <a:ea typeface="標楷體" pitchFamily="65" charset="-12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89</Words>
  <Application>Microsoft Office PowerPoint</Application>
  <PresentationFormat>如螢幕大小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投影片 1</vt:lpstr>
      <vt:lpstr>投影片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民國80年 成立高雄海專澎湖分部 民國84年正式獨立設校為國立澎湖海事管理專科學校 民國89年改制為國立澎湖技術學院 民國94年升格為國立澎湖科技大學</dc:title>
  <dc:creator>user</dc:creator>
  <cp:lastModifiedBy>user</cp:lastModifiedBy>
  <cp:revision>21</cp:revision>
  <dcterms:created xsi:type="dcterms:W3CDTF">2013-08-30T01:58:39Z</dcterms:created>
  <dcterms:modified xsi:type="dcterms:W3CDTF">2015-12-15T07:06:13Z</dcterms:modified>
</cp:coreProperties>
</file>