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c:style val="2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200" b="0" i="0" u="none" strike="noStrike" kern="1200" baseline="0">
                <a:solidFill>
                  <a:srgbClr val="000000"/>
                </a:solidFill>
                <a:latin typeface="標楷體"/>
                <a:ea typeface="標楷體"/>
                <a:cs typeface="標楷體"/>
              </a:defRPr>
            </a:pPr>
            <a:r>
              <a:rPr lang="en-US" altLang="zh-TW" sz="1200" b="0" i="0" u="none" strike="noStrike" kern="1200" cap="none" spc="0" baseline="0">
                <a:solidFill>
                  <a:srgbClr val="000000"/>
                </a:solidFill>
                <a:uFillTx/>
                <a:latin typeface="標楷體"/>
                <a:ea typeface="標楷體"/>
                <a:cs typeface="標楷體"/>
              </a:rPr>
              <a:t>110-112</a:t>
            </a:r>
            <a:r>
              <a:rPr lang="zh-TW" altLang="en-US" sz="1200" b="0" i="0" u="none" strike="noStrike" kern="1200" cap="none" spc="0" baseline="0">
                <a:solidFill>
                  <a:srgbClr val="000000"/>
                </a:solidFill>
                <a:uFillTx/>
                <a:latin typeface="標楷體"/>
                <a:ea typeface="標楷體"/>
                <a:cs typeface="標楷體"/>
              </a:rPr>
              <a:t>年度收入分析圖</a:t>
            </a:r>
          </a:p>
        </c:rich>
      </c:tx>
      <c:layout>
        <c:manualLayout>
          <c:xMode val="edge"/>
          <c:yMode val="edge"/>
          <c:x val="0.37448207738551292"/>
          <c:y val="2.0380497144824847E-2"/>
        </c:manualLayout>
      </c:layout>
      <c:overlay val="0"/>
      <c:spPr>
        <a:noFill/>
        <a:ln>
          <a:noFill/>
        </a:ln>
      </c:spPr>
    </c:title>
    <c:autoTitleDeleted val="0"/>
    <c:plotArea>
      <c:layout>
        <c:manualLayout>
          <c:xMode val="edge"/>
          <c:yMode val="edge"/>
          <c:x val="4.8550168081430617E-2"/>
          <c:y val="0.14918477793891832"/>
          <c:w val="0.85451828584701517"/>
          <c:h val="0.83726687159336199"/>
        </c:manualLayout>
      </c:layout>
      <c:barChart>
        <c:barDir val="col"/>
        <c:grouping val="clustered"/>
        <c:varyColors val="0"/>
        <c:ser>
          <c:idx val="0"/>
          <c:order val="0"/>
          <c:tx>
            <c:v>110年度</c:v>
          </c:tx>
          <c:spPr>
            <a:solidFill>
              <a:srgbClr val="9999FF"/>
            </a:solidFill>
            <a:ln w="12701">
              <a:solidFill>
                <a:srgbClr val="000000"/>
              </a:solidFill>
              <a:prstDash val="solid"/>
            </a:ln>
          </c:spPr>
          <c:invertIfNegative val="0"/>
          <c:cat>
            <c:strLit>
              <c:ptCount val="13"/>
              <c:pt idx="0">
                <c:v>學雜費收入(扣除減免)</c:v>
              </c:pt>
              <c:pt idx="1">
                <c:v>建教合作收入</c:v>
              </c:pt>
              <c:pt idx="2">
                <c:v>推廣教育收入</c:v>
              </c:pt>
              <c:pt idx="3">
                <c:v>權利金收入</c:v>
              </c:pt>
              <c:pt idx="4">
                <c:v>學校教學研究補助收入</c:v>
              </c:pt>
              <c:pt idx="5">
                <c:v>其他補助收入</c:v>
              </c:pt>
              <c:pt idx="6">
                <c:v>雜項業務收入</c:v>
              </c:pt>
              <c:pt idx="7">
                <c:v>利息收入</c:v>
              </c:pt>
              <c:pt idx="8">
                <c:v>資產使用及權利金收入</c:v>
              </c:pt>
              <c:pt idx="9">
                <c:v>受贈收入</c:v>
              </c:pt>
              <c:pt idx="10">
                <c:v>違規罰款收入</c:v>
              </c:pt>
              <c:pt idx="11">
                <c:v>賠(補)償收入</c:v>
              </c:pt>
              <c:pt idx="12">
                <c:v>雜項收入</c:v>
              </c:pt>
            </c:strLit>
          </c:cat>
          <c:val>
            <c:numLit>
              <c:formatCode>General</c:formatCode>
              <c:ptCount val="13"/>
              <c:pt idx="0">
                <c:v>11416</c:v>
              </c:pt>
              <c:pt idx="1">
                <c:v>7015</c:v>
              </c:pt>
              <c:pt idx="2">
                <c:v>598</c:v>
              </c:pt>
              <c:pt idx="3">
                <c:v>0</c:v>
              </c:pt>
              <c:pt idx="4">
                <c:v>32100</c:v>
              </c:pt>
              <c:pt idx="5">
                <c:v>5743</c:v>
              </c:pt>
              <c:pt idx="6">
                <c:v>77</c:v>
              </c:pt>
              <c:pt idx="7">
                <c:v>162</c:v>
              </c:pt>
              <c:pt idx="8">
                <c:v>1518</c:v>
              </c:pt>
              <c:pt idx="9">
                <c:v>248</c:v>
              </c:pt>
              <c:pt idx="10">
                <c:v>34</c:v>
              </c:pt>
              <c:pt idx="11">
                <c:v>0</c:v>
              </c:pt>
              <c:pt idx="12">
                <c:v>172</c:v>
              </c:pt>
            </c:numLit>
          </c:val>
          <c:extLst>
            <c:ext xmlns:c16="http://schemas.microsoft.com/office/drawing/2014/chart" uri="{C3380CC4-5D6E-409C-BE32-E72D297353CC}">
              <c16:uniqueId val="{00000000-02C4-4416-AF33-D36625ACB63D}"/>
            </c:ext>
          </c:extLst>
        </c:ser>
        <c:ser>
          <c:idx val="1"/>
          <c:order val="1"/>
          <c:tx>
            <c:v>111年度</c:v>
          </c:tx>
          <c:spPr>
            <a:solidFill>
              <a:srgbClr val="993366"/>
            </a:solidFill>
            <a:ln w="12701">
              <a:solidFill>
                <a:srgbClr val="000000"/>
              </a:solidFill>
              <a:prstDash val="solid"/>
            </a:ln>
          </c:spPr>
          <c:invertIfNegative val="0"/>
          <c:cat>
            <c:strLit>
              <c:ptCount val="13"/>
              <c:pt idx="0">
                <c:v>學雜費收入(扣除減免)</c:v>
              </c:pt>
              <c:pt idx="1">
                <c:v>建教合作收入</c:v>
              </c:pt>
              <c:pt idx="2">
                <c:v>推廣教育收入</c:v>
              </c:pt>
              <c:pt idx="3">
                <c:v>權利金收入</c:v>
              </c:pt>
              <c:pt idx="4">
                <c:v>學校教學研究補助收入</c:v>
              </c:pt>
              <c:pt idx="5">
                <c:v>其他補助收入</c:v>
              </c:pt>
              <c:pt idx="6">
                <c:v>雜項業務收入</c:v>
              </c:pt>
              <c:pt idx="7">
                <c:v>利息收入</c:v>
              </c:pt>
              <c:pt idx="8">
                <c:v>資產使用及權利金收入</c:v>
              </c:pt>
              <c:pt idx="9">
                <c:v>受贈收入</c:v>
              </c:pt>
              <c:pt idx="10">
                <c:v>違規罰款收入</c:v>
              </c:pt>
              <c:pt idx="11">
                <c:v>賠(補)償收入</c:v>
              </c:pt>
              <c:pt idx="12">
                <c:v>雜項收入</c:v>
              </c:pt>
            </c:strLit>
          </c:cat>
          <c:val>
            <c:numLit>
              <c:formatCode>General</c:formatCode>
              <c:ptCount val="13"/>
              <c:pt idx="0">
                <c:v>11152</c:v>
              </c:pt>
              <c:pt idx="1">
                <c:v>5744</c:v>
              </c:pt>
              <c:pt idx="2">
                <c:v>247</c:v>
              </c:pt>
              <c:pt idx="3">
                <c:v>0</c:v>
              </c:pt>
              <c:pt idx="4">
                <c:v>32810</c:v>
              </c:pt>
              <c:pt idx="5">
                <c:v>4416</c:v>
              </c:pt>
              <c:pt idx="6">
                <c:v>101</c:v>
              </c:pt>
              <c:pt idx="7">
                <c:v>281</c:v>
              </c:pt>
              <c:pt idx="8">
                <c:v>1672.7</c:v>
              </c:pt>
              <c:pt idx="9">
                <c:v>153</c:v>
              </c:pt>
              <c:pt idx="10">
                <c:v>32</c:v>
              </c:pt>
              <c:pt idx="11">
                <c:v>170</c:v>
              </c:pt>
              <c:pt idx="12">
                <c:v>85</c:v>
              </c:pt>
            </c:numLit>
          </c:val>
          <c:extLst>
            <c:ext xmlns:c16="http://schemas.microsoft.com/office/drawing/2014/chart" uri="{C3380CC4-5D6E-409C-BE32-E72D297353CC}">
              <c16:uniqueId val="{00000001-02C4-4416-AF33-D36625ACB63D}"/>
            </c:ext>
          </c:extLst>
        </c:ser>
        <c:ser>
          <c:idx val="2"/>
          <c:order val="2"/>
          <c:tx>
            <c:v>112年度</c:v>
          </c:tx>
          <c:spPr>
            <a:solidFill>
              <a:srgbClr val="FFFFCC"/>
            </a:solidFill>
            <a:ln w="12701">
              <a:solidFill>
                <a:srgbClr val="000000"/>
              </a:solidFill>
              <a:prstDash val="solid"/>
            </a:ln>
          </c:spPr>
          <c:invertIfNegative val="0"/>
          <c:cat>
            <c:strLit>
              <c:ptCount val="13"/>
              <c:pt idx="0">
                <c:v>學雜費收入(扣除減免)</c:v>
              </c:pt>
              <c:pt idx="1">
                <c:v>建教合作收入</c:v>
              </c:pt>
              <c:pt idx="2">
                <c:v>推廣教育收入</c:v>
              </c:pt>
              <c:pt idx="3">
                <c:v>權利金收入</c:v>
              </c:pt>
              <c:pt idx="4">
                <c:v>學校教學研究補助收入</c:v>
              </c:pt>
              <c:pt idx="5">
                <c:v>其他補助收入</c:v>
              </c:pt>
              <c:pt idx="6">
                <c:v>雜項業務收入</c:v>
              </c:pt>
              <c:pt idx="7">
                <c:v>利息收入</c:v>
              </c:pt>
              <c:pt idx="8">
                <c:v>資產使用及權利金收入</c:v>
              </c:pt>
              <c:pt idx="9">
                <c:v>受贈收入</c:v>
              </c:pt>
              <c:pt idx="10">
                <c:v>違規罰款收入</c:v>
              </c:pt>
              <c:pt idx="11">
                <c:v>賠(補)償收入</c:v>
              </c:pt>
              <c:pt idx="12">
                <c:v>雜項收入</c:v>
              </c:pt>
            </c:strLit>
          </c:cat>
          <c:val>
            <c:numLit>
              <c:formatCode>General</c:formatCode>
              <c:ptCount val="13"/>
              <c:pt idx="0">
                <c:v>10432</c:v>
              </c:pt>
              <c:pt idx="1">
                <c:v>5732</c:v>
              </c:pt>
              <c:pt idx="2">
                <c:v>384</c:v>
              </c:pt>
              <c:pt idx="3">
                <c:v>4</c:v>
              </c:pt>
              <c:pt idx="4">
                <c:v>32810</c:v>
              </c:pt>
              <c:pt idx="5">
                <c:v>5033</c:v>
              </c:pt>
              <c:pt idx="6">
                <c:v>68</c:v>
              </c:pt>
              <c:pt idx="7">
                <c:v>1004</c:v>
              </c:pt>
              <c:pt idx="8">
                <c:v>1753.5</c:v>
              </c:pt>
              <c:pt idx="9">
                <c:v>328</c:v>
              </c:pt>
              <c:pt idx="10">
                <c:v>2</c:v>
              </c:pt>
              <c:pt idx="11">
                <c:v>0</c:v>
              </c:pt>
              <c:pt idx="12">
                <c:v>131</c:v>
              </c:pt>
            </c:numLit>
          </c:val>
          <c:extLst>
            <c:ext xmlns:c16="http://schemas.microsoft.com/office/drawing/2014/chart" uri="{C3380CC4-5D6E-409C-BE32-E72D297353CC}">
              <c16:uniqueId val="{00000002-02C4-4416-AF33-D36625ACB6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08190528"/>
        <c:axId val="1908191776"/>
      </c:barChart>
      <c:valAx>
        <c:axId val="1908191776"/>
        <c:scaling>
          <c:orientation val="minMax"/>
        </c:scaling>
        <c:delete val="0"/>
        <c:axPos val="l"/>
        <c:majorGridlines>
          <c:spPr>
            <a:ln w="3172" cap="flat">
              <a:solidFill>
                <a:srgbClr val="000000"/>
              </a:solidFill>
              <a:prstDash val="solid"/>
              <a:round/>
            </a:ln>
          </c:spPr>
        </c:majorGridlines>
        <c:title>
          <c:tx>
            <c:rich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200" b="0" i="0" u="none" strike="noStrike" kern="1200" baseline="0">
                    <a:solidFill>
                      <a:srgbClr val="000000"/>
                    </a:solidFill>
                    <a:latin typeface="標楷體"/>
                    <a:ea typeface="標楷體"/>
                    <a:cs typeface="標楷體"/>
                  </a:defRPr>
                </a:pPr>
                <a:r>
                  <a:rPr lang="zh-TW" altLang="en-US" sz="1200" b="0" i="0" u="none" strike="noStrike" kern="1200" cap="none" spc="0" baseline="0">
                    <a:solidFill>
                      <a:srgbClr val="000000"/>
                    </a:solidFill>
                    <a:uFillTx/>
                    <a:latin typeface="標楷體"/>
                    <a:ea typeface="標楷體"/>
                    <a:cs typeface="標楷體"/>
                  </a:rPr>
                  <a:t>萬元</a:t>
                </a:r>
              </a:p>
            </c:rich>
          </c:tx>
          <c:layout>
            <c:manualLayout>
              <c:xMode val="edge"/>
              <c:yMode val="edge"/>
              <c:x val="4.8881423028145771E-2"/>
              <c:y val="9.2391253512275479E-2"/>
            </c:manualLayout>
          </c:layout>
          <c:overlay val="0"/>
          <c:spPr>
            <a:noFill/>
            <a:ln>
              <a:noFill/>
            </a:ln>
          </c:spPr>
        </c:title>
        <c:numFmt formatCode="&quot; &quot;;&quot;-&quot;;&quot; &quot;;&quot; &quot;" sourceLinked="0"/>
        <c:majorTickMark val="in"/>
        <c:minorTickMark val="none"/>
        <c:tickLblPos val="nextTo"/>
        <c:spPr>
          <a:noFill/>
          <a:ln w="3172" cap="flat">
            <a:solidFill>
              <a:srgbClr val="000000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200" b="0" i="0" u="none" strike="noStrike" kern="1200" baseline="0">
                <a:solidFill>
                  <a:srgbClr val="000000"/>
                </a:solidFill>
                <a:latin typeface="標楷體"/>
                <a:ea typeface="標楷體"/>
                <a:cs typeface="標楷體"/>
              </a:defRPr>
            </a:pPr>
            <a:endParaRPr lang="zh-TW"/>
          </a:p>
        </c:txPr>
        <c:crossAx val="1908190528"/>
        <c:crosses val="autoZero"/>
        <c:crossBetween val="between"/>
      </c:valAx>
      <c:catAx>
        <c:axId val="1908190528"/>
        <c:scaling>
          <c:orientation val="minMax"/>
        </c:scaling>
        <c:delete val="0"/>
        <c:axPos val="b"/>
        <c:numFmt formatCode="General" sourceLinked="0"/>
        <c:majorTickMark val="in"/>
        <c:minorTickMark val="none"/>
        <c:tickLblPos val="nextTo"/>
        <c:spPr>
          <a:noFill/>
          <a:ln w="3172" cap="flat">
            <a:solidFill>
              <a:srgbClr val="000000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800" b="0" i="0" u="none" strike="noStrike" kern="1200" baseline="0">
                <a:solidFill>
                  <a:srgbClr val="000000"/>
                </a:solidFill>
                <a:latin typeface="標楷體"/>
                <a:ea typeface="標楷體"/>
                <a:cs typeface="標楷體"/>
              </a:defRPr>
            </a:pPr>
            <a:endParaRPr lang="zh-TW"/>
          </a:p>
        </c:txPr>
        <c:crossAx val="1908191776"/>
        <c:crosses val="autoZero"/>
        <c:auto val="1"/>
        <c:lblAlgn val="ctr"/>
        <c:lblOffset val="100"/>
        <c:tickLblSkip val="1"/>
        <c:tickMarkSkip val="1"/>
        <c:noMultiLvlLbl val="0"/>
      </c:catAx>
      <c:spPr>
        <a:solidFill>
          <a:srgbClr val="C0C0C0"/>
        </a:solidFill>
        <a:ln w="12701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0777185248940784"/>
          <c:y val="0.33730809331379341"/>
          <c:w val="8.393787165885519E-2"/>
          <c:h val="0.1226575675791495"/>
        </c:manualLayout>
      </c:layout>
      <c:overlay val="0"/>
      <c:spPr>
        <a:solidFill>
          <a:srgbClr val="FFFFFF"/>
        </a:solidFill>
        <a:ln w="3172">
          <a:solidFill>
            <a:srgbClr val="000000"/>
          </a:solidFill>
          <a:prstDash val="solid"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1100" b="0" i="0" u="none" strike="noStrike" kern="1200" baseline="0">
              <a:solidFill>
                <a:srgbClr val="000000"/>
              </a:solidFill>
              <a:latin typeface="標楷體"/>
              <a:ea typeface="標楷體"/>
              <a:cs typeface="標楷體"/>
            </a:defRPr>
          </a:pPr>
          <a:endParaRPr lang="zh-TW"/>
        </a:p>
      </c:txPr>
    </c:legend>
    <c:plotVisOnly val="1"/>
    <c:dispBlanksAs val="gap"/>
    <c:showDLblsOverMax val="0"/>
  </c:chart>
  <c:spPr>
    <a:solidFill>
      <a:srgbClr val="FFFFFF"/>
    </a:solidFill>
    <a:ln w="3172" cap="flat">
      <a:solidFill>
        <a:srgbClr val="000000"/>
      </a:solidFill>
      <a:prstDash val="solid"/>
      <a:miter/>
    </a:ln>
  </c:spPr>
  <c:txPr>
    <a:bodyPr lIns="0" tIns="0" rIns="0" bIns="0"/>
    <a:lstStyle/>
    <a:p>
      <a:pPr marL="0" marR="0" indent="0" algn="just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sz="1200" b="0" i="0" u="none" strike="noStrike" kern="1200" baseline="0">
          <a:solidFill>
            <a:srgbClr val="000000"/>
          </a:solidFill>
          <a:latin typeface="標楷體"/>
          <a:ea typeface="標楷體"/>
          <a:cs typeface="標楷體"/>
        </a:defRPr>
      </a:pPr>
      <a:endParaRPr lang="zh-TW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c:style val="2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200" b="0" i="0" u="none" strike="noStrike" kern="1200" baseline="0">
                <a:solidFill>
                  <a:srgbClr val="000000"/>
                </a:solidFill>
                <a:latin typeface="新細明體"/>
                <a:ea typeface="新細明體"/>
                <a:cs typeface="新細明體"/>
              </a:defRPr>
            </a:pPr>
            <a:r>
              <a:rPr lang="en-US" altLang="zh-TW" sz="1200" b="0" i="0" u="none" strike="noStrike" kern="1200" cap="none" spc="0" baseline="0">
                <a:solidFill>
                  <a:srgbClr val="000000"/>
                </a:solidFill>
                <a:uFillTx/>
                <a:latin typeface="新細明體"/>
                <a:ea typeface="新細明體"/>
                <a:cs typeface="新細明體"/>
              </a:rPr>
              <a:t>110</a:t>
            </a:r>
            <a:r>
              <a:rPr lang="zh-TW" altLang="en-US" sz="1200" b="0" i="0" u="none" strike="noStrike" kern="1200" cap="none" spc="0" baseline="0">
                <a:solidFill>
                  <a:srgbClr val="000000"/>
                </a:solidFill>
                <a:uFillTx/>
                <a:latin typeface="新細明體"/>
                <a:ea typeface="新細明體"/>
                <a:cs typeface="新細明體"/>
              </a:rPr>
              <a:t>年度收入分析圖</a:t>
            </a:r>
          </a:p>
        </c:rich>
      </c:tx>
      <c:layout>
        <c:manualLayout>
          <c:xMode val="edge"/>
          <c:yMode val="edge"/>
          <c:x val="0.39768023676187275"/>
          <c:y val="2.0380407072183148E-2"/>
        </c:manualLayout>
      </c:layout>
      <c:overlay val="0"/>
      <c:spPr>
        <a:noFill/>
        <a:ln>
          <a:noFill/>
        </a:ln>
      </c:spPr>
    </c:title>
    <c:autoTitleDeleted val="0"/>
    <c:plotArea>
      <c:layout>
        <c:manualLayout>
          <c:xMode val="edge"/>
          <c:yMode val="edge"/>
          <c:x val="0.26263459976722237"/>
          <c:y val="0.3260869874543072"/>
          <c:w val="0.27754745204248543"/>
          <c:h val="0.45516305701125942"/>
        </c:manualLayout>
      </c:layout>
      <c:pieChart>
        <c:varyColors val="1"/>
        <c:ser>
          <c:idx val="0"/>
          <c:order val="0"/>
          <c:tx>
            <c:v>110年度</c:v>
          </c:tx>
          <c:dPt>
            <c:idx val="0"/>
            <c:bubble3D val="0"/>
            <c:spPr>
              <a:solidFill>
                <a:srgbClr val="9999FF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F159-4A34-9589-802990FCD8E4}"/>
              </c:ext>
            </c:extLst>
          </c:dPt>
          <c:dPt>
            <c:idx val="1"/>
            <c:bubble3D val="0"/>
            <c:explosion val="1"/>
            <c:spPr>
              <a:solidFill>
                <a:srgbClr val="993366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F159-4A34-9589-802990FCD8E4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F159-4A34-9589-802990FCD8E4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F159-4A34-9589-802990FCD8E4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F159-4A34-9589-802990FCD8E4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F159-4A34-9589-802990FCD8E4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F159-4A34-9589-802990FCD8E4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F159-4A34-9589-802990FCD8E4}"/>
              </c:ext>
            </c:extLst>
          </c:dPt>
          <c:dPt>
            <c:idx val="8"/>
            <c:bubble3D val="0"/>
            <c:spPr>
              <a:solidFill>
                <a:srgbClr val="000080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F159-4A34-9589-802990FCD8E4}"/>
              </c:ext>
            </c:extLst>
          </c:dPt>
          <c:dPt>
            <c:idx val="9"/>
            <c:bubble3D val="0"/>
            <c:spPr>
              <a:solidFill>
                <a:srgbClr val="FF00FF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F159-4A34-9589-802990FCD8E4}"/>
              </c:ext>
            </c:extLst>
          </c:dPt>
          <c:dPt>
            <c:idx val="10"/>
            <c:bubble3D val="0"/>
            <c:spPr>
              <a:solidFill>
                <a:srgbClr val="FFFF00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F159-4A34-9589-802990FCD8E4}"/>
              </c:ext>
            </c:extLst>
          </c:dPt>
          <c:dPt>
            <c:idx val="11"/>
            <c:bubble3D val="0"/>
            <c:spPr>
              <a:solidFill>
                <a:srgbClr val="00FFFF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F159-4A34-9589-802990FCD8E4}"/>
              </c:ext>
            </c:extLst>
          </c:dPt>
          <c:dPt>
            <c:idx val="12"/>
            <c:bubble3D val="0"/>
            <c:spPr>
              <a:solidFill>
                <a:srgbClr val="9999FF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F159-4A34-9589-802990FCD8E4}"/>
              </c:ext>
            </c:extLst>
          </c:dPt>
          <c:dLbls>
            <c:dLbl>
              <c:idx val="0"/>
              <c:layout>
                <c:manualLayout>
                  <c:x val="1.5461739114147499E-2"/>
                  <c:y val="-4.0181931754959932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59-4A34-9589-802990FCD8E4}"/>
                </c:ext>
              </c:extLst>
            </c:dLbl>
            <c:dLbl>
              <c:idx val="4"/>
              <c:layout>
                <c:manualLayout>
                  <c:x val="-3.9381049151607006E-2"/>
                  <c:y val="-2.3194899574221495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159-4A34-9589-802990FCD8E4}"/>
                </c:ext>
              </c:extLst>
            </c:dLbl>
            <c:dLbl>
              <c:idx val="5"/>
              <c:layout>
                <c:manualLayout>
                  <c:x val="-0.15984465448100674"/>
                  <c:y val="0.22627969529110836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159-4A34-9589-802990FCD8E4}"/>
                </c:ext>
              </c:extLst>
            </c:dLbl>
            <c:dLbl>
              <c:idx val="6"/>
              <c:layout>
                <c:manualLayout>
                  <c:x val="-0.20919150395117897"/>
                  <c:y val="0.1262286132482251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159-4A34-9589-802990FCD8E4}"/>
                </c:ext>
              </c:extLst>
            </c:dLbl>
            <c:dLbl>
              <c:idx val="7"/>
              <c:layout>
                <c:manualLayout>
                  <c:x val="-0.26764392092010547"/>
                  <c:y val="4.0074265796422148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159-4A34-9589-802990FCD8E4}"/>
                </c:ext>
              </c:extLst>
            </c:dLbl>
            <c:dLbl>
              <c:idx val="8"/>
              <c:layout>
                <c:manualLayout>
                  <c:x val="-0.24139671047465874"/>
                  <c:y val="-1.5066119704625347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159-4A34-9589-802990FCD8E4}"/>
                </c:ext>
              </c:extLst>
            </c:dLbl>
            <c:dLbl>
              <c:idx val="9"/>
              <c:layout>
                <c:manualLayout>
                  <c:x val="-6.5111251609602905E-2"/>
                  <c:y val="-0.15894602141082245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159-4A34-9589-802990FCD8E4}"/>
                </c:ext>
              </c:extLst>
            </c:dLbl>
            <c:dLbl>
              <c:idx val="10"/>
              <c:layout>
                <c:manualLayout>
                  <c:x val="-0.22954695686592932"/>
                  <c:y val="-0.1657043132311028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159-4A34-9589-802990FCD8E4}"/>
                </c:ext>
              </c:extLst>
            </c:dLbl>
            <c:dLbl>
              <c:idx val="11"/>
              <c:layout>
                <c:manualLayout>
                  <c:x val="7.33706030597992E-2"/>
                  <c:y val="-0.1154238362946215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159-4A34-9589-802990FCD8E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200" b="0" i="0" u="none" strike="noStrike" kern="1200" baseline="0">
                    <a:solidFill>
                      <a:srgbClr val="000000"/>
                    </a:solidFill>
                    <a:latin typeface="新細明體"/>
                    <a:ea typeface="新細明體"/>
                    <a:cs typeface="新細明體"/>
                  </a:defRPr>
                </a:pPr>
                <a:endParaRPr lang="zh-TW"/>
              </a:p>
            </c:txPr>
            <c:showLegendKey val="1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Lit>
              <c:ptCount val="13"/>
              <c:pt idx="0">
                <c:v>學雜費收入(扣除減免)</c:v>
              </c:pt>
              <c:pt idx="1">
                <c:v>建教合作收入</c:v>
              </c:pt>
              <c:pt idx="2">
                <c:v>推廣教育收入</c:v>
              </c:pt>
              <c:pt idx="3">
                <c:v>權利金收入</c:v>
              </c:pt>
              <c:pt idx="4">
                <c:v>學校教學研究補助收入</c:v>
              </c:pt>
              <c:pt idx="5">
                <c:v>其他補助收入</c:v>
              </c:pt>
              <c:pt idx="6">
                <c:v>雜項業務收入</c:v>
              </c:pt>
              <c:pt idx="7">
                <c:v>利息收入</c:v>
              </c:pt>
              <c:pt idx="8">
                <c:v>資產使用及權利金收入</c:v>
              </c:pt>
              <c:pt idx="9">
                <c:v>受贈收入</c:v>
              </c:pt>
              <c:pt idx="10">
                <c:v>違規罰款收入</c:v>
              </c:pt>
              <c:pt idx="11">
                <c:v>賠(補)償收入</c:v>
              </c:pt>
              <c:pt idx="12">
                <c:v>雜項收入</c:v>
              </c:pt>
            </c:strLit>
          </c:cat>
          <c:val>
            <c:numLit>
              <c:formatCode>General</c:formatCode>
              <c:ptCount val="13"/>
              <c:pt idx="0">
                <c:v>11416</c:v>
              </c:pt>
              <c:pt idx="1">
                <c:v>7015</c:v>
              </c:pt>
              <c:pt idx="2">
                <c:v>598</c:v>
              </c:pt>
              <c:pt idx="3">
                <c:v>0</c:v>
              </c:pt>
              <c:pt idx="4">
                <c:v>32100</c:v>
              </c:pt>
              <c:pt idx="5">
                <c:v>5743</c:v>
              </c:pt>
              <c:pt idx="6">
                <c:v>77</c:v>
              </c:pt>
              <c:pt idx="7">
                <c:v>162</c:v>
              </c:pt>
              <c:pt idx="8">
                <c:v>1518</c:v>
              </c:pt>
              <c:pt idx="9">
                <c:v>248</c:v>
              </c:pt>
              <c:pt idx="10">
                <c:v>34</c:v>
              </c:pt>
              <c:pt idx="11">
                <c:v>0</c:v>
              </c:pt>
              <c:pt idx="12">
                <c:v>172</c:v>
              </c:pt>
            </c:numLit>
          </c:val>
          <c:extLst>
            <c:ext xmlns:c16="http://schemas.microsoft.com/office/drawing/2014/chart" uri="{C3380CC4-5D6E-409C-BE32-E72D297353CC}">
              <c16:uniqueId val="{0000001A-3924-4208-9F3C-98BCF708A5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80518126848306659"/>
          <c:y val="0.29642217008091076"/>
          <c:w val="0.19170986126993683"/>
          <c:h val="0.49063021581095945"/>
        </c:manualLayout>
      </c:layout>
      <c:overlay val="0"/>
      <c:spPr>
        <a:solidFill>
          <a:srgbClr val="FFFFFF"/>
        </a:solidFill>
        <a:ln w="3172">
          <a:solidFill>
            <a:srgbClr val="000000"/>
          </a:solidFill>
          <a:prstDash val="solid"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1100" b="0" i="0" u="none" strike="noStrike" kern="1200" baseline="0">
              <a:solidFill>
                <a:srgbClr val="000000"/>
              </a:solidFill>
              <a:latin typeface="新細明體"/>
              <a:ea typeface="新細明體"/>
              <a:cs typeface="新細明體"/>
            </a:defRPr>
          </a:pPr>
          <a:endParaRPr lang="zh-TW"/>
        </a:p>
      </c:txPr>
    </c:legend>
    <c:plotVisOnly val="1"/>
    <c:dispBlanksAs val="zero"/>
    <c:showDLblsOverMax val="0"/>
  </c:chart>
  <c:spPr>
    <a:solidFill>
      <a:srgbClr val="FFFFFF"/>
    </a:solidFill>
    <a:ln w="3172" cap="flat">
      <a:solidFill>
        <a:srgbClr val="000000"/>
      </a:solidFill>
      <a:prstDash val="solid"/>
      <a:miter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sz="1200" b="0" i="0" u="none" strike="noStrike" kern="1200" baseline="0">
          <a:solidFill>
            <a:srgbClr val="000000"/>
          </a:solidFill>
          <a:latin typeface="新細明體"/>
          <a:ea typeface="新細明體"/>
          <a:cs typeface="新細明體"/>
        </a:defRPr>
      </a:pPr>
      <a:endParaRPr lang="zh-TW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c:style val="2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200" b="0" i="0" u="none" strike="noStrike" kern="1200" baseline="0">
                <a:solidFill>
                  <a:srgbClr val="000000"/>
                </a:solidFill>
                <a:latin typeface="新細明體"/>
                <a:ea typeface="新細明體"/>
                <a:cs typeface="新細明體"/>
              </a:defRPr>
            </a:pPr>
            <a:r>
              <a:rPr lang="en-US" altLang="zh-TW" sz="1200" b="0" i="0" u="none" strike="noStrike" kern="1200" cap="none" spc="0" baseline="0">
                <a:solidFill>
                  <a:srgbClr val="000000"/>
                </a:solidFill>
                <a:uFillTx/>
                <a:latin typeface="新細明體"/>
                <a:ea typeface="新細明體"/>
                <a:cs typeface="新細明體"/>
              </a:rPr>
              <a:t>111</a:t>
            </a:r>
            <a:r>
              <a:rPr lang="zh-TW" altLang="en-US" sz="1200" b="0" i="0" u="none" strike="noStrike" kern="1200" cap="none" spc="0" baseline="0">
                <a:solidFill>
                  <a:srgbClr val="000000"/>
                </a:solidFill>
                <a:uFillTx/>
                <a:latin typeface="新細明體"/>
                <a:ea typeface="新細明體"/>
                <a:cs typeface="新細明體"/>
              </a:rPr>
              <a:t>年度收入分析圖</a:t>
            </a:r>
          </a:p>
        </c:rich>
      </c:tx>
      <c:layout>
        <c:manualLayout>
          <c:xMode val="edge"/>
          <c:yMode val="edge"/>
          <c:x val="0.40044397938056148"/>
          <c:y val="2.2655624261632222E-2"/>
        </c:manualLayout>
      </c:layout>
      <c:overlay val="0"/>
      <c:spPr>
        <a:noFill/>
        <a:ln>
          <a:noFill/>
        </a:ln>
      </c:spPr>
    </c:title>
    <c:autoTitleDeleted val="0"/>
    <c:plotArea>
      <c:layout>
        <c:manualLayout>
          <c:xMode val="edge"/>
          <c:yMode val="edge"/>
          <c:x val="0.26263434593162477"/>
          <c:y val="0.32608670840652204"/>
          <c:w val="0.27754759525225198"/>
          <c:h val="0.45516285100652998"/>
        </c:manualLayout>
      </c:layout>
      <c:pieChart>
        <c:varyColors val="1"/>
        <c:ser>
          <c:idx val="0"/>
          <c:order val="0"/>
          <c:tx>
            <c:v>111年度</c:v>
          </c:tx>
          <c:dPt>
            <c:idx val="0"/>
            <c:bubble3D val="0"/>
            <c:spPr>
              <a:solidFill>
                <a:srgbClr val="9999FF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B87A-4BD6-B5B8-1EB2C4936493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B87A-4BD6-B5B8-1EB2C4936493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B87A-4BD6-B5B8-1EB2C4936493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B87A-4BD6-B5B8-1EB2C4936493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B87A-4BD6-B5B8-1EB2C4936493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B87A-4BD6-B5B8-1EB2C4936493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B87A-4BD6-B5B8-1EB2C4936493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B87A-4BD6-B5B8-1EB2C4936493}"/>
              </c:ext>
            </c:extLst>
          </c:dPt>
          <c:dPt>
            <c:idx val="8"/>
            <c:bubble3D val="0"/>
            <c:spPr>
              <a:solidFill>
                <a:srgbClr val="000080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B87A-4BD6-B5B8-1EB2C4936493}"/>
              </c:ext>
            </c:extLst>
          </c:dPt>
          <c:dPt>
            <c:idx val="9"/>
            <c:bubble3D val="0"/>
            <c:spPr>
              <a:solidFill>
                <a:srgbClr val="FF00FF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B87A-4BD6-B5B8-1EB2C4936493}"/>
              </c:ext>
            </c:extLst>
          </c:dPt>
          <c:dPt>
            <c:idx val="10"/>
            <c:bubble3D val="0"/>
            <c:spPr>
              <a:solidFill>
                <a:srgbClr val="FFFF00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B87A-4BD6-B5B8-1EB2C4936493}"/>
              </c:ext>
            </c:extLst>
          </c:dPt>
          <c:dPt>
            <c:idx val="11"/>
            <c:bubble3D val="0"/>
            <c:spPr>
              <a:solidFill>
                <a:srgbClr val="00FFFF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B87A-4BD6-B5B8-1EB2C4936493}"/>
              </c:ext>
            </c:extLst>
          </c:dPt>
          <c:dPt>
            <c:idx val="12"/>
            <c:bubble3D val="0"/>
            <c:spPr>
              <a:solidFill>
                <a:srgbClr val="9999FF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B87A-4BD6-B5B8-1EB2C4936493}"/>
              </c:ext>
            </c:extLst>
          </c:dPt>
          <c:dLbls>
            <c:dLbl>
              <c:idx val="0"/>
              <c:layout>
                <c:manualLayout>
                  <c:x val="5.8165154305425237E-2"/>
                  <c:y val="6.2582704464233974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87A-4BD6-B5B8-1EB2C4936493}"/>
                </c:ext>
              </c:extLst>
            </c:dLbl>
            <c:dLbl>
              <c:idx val="1"/>
              <c:layout>
                <c:manualLayout>
                  <c:x val="7.0029223120421924E-2"/>
                  <c:y val="1.6367567340148437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7A-4BD6-B5B8-1EB2C4936493}"/>
                </c:ext>
              </c:extLst>
            </c:dLbl>
            <c:dLbl>
              <c:idx val="2"/>
              <c:layout>
                <c:manualLayout>
                  <c:x val="8.5642236957277462E-2"/>
                  <c:y val="6.4956223280849379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87A-4BD6-B5B8-1EB2C4936493}"/>
                </c:ext>
              </c:extLst>
            </c:dLbl>
            <c:dLbl>
              <c:idx val="3"/>
              <c:layout>
                <c:manualLayout>
                  <c:x val="9.4867610408997161E-2"/>
                  <c:y val="0.13305132784793727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87A-4BD6-B5B8-1EB2C4936493}"/>
                </c:ext>
              </c:extLst>
            </c:dLbl>
            <c:dLbl>
              <c:idx val="4"/>
              <c:layout>
                <c:manualLayout>
                  <c:x val="-7.9294114953912281E-2"/>
                  <c:y val="4.0042108363241069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87A-4BD6-B5B8-1EB2C4936493}"/>
                </c:ext>
              </c:extLst>
            </c:dLbl>
            <c:dLbl>
              <c:idx val="5"/>
              <c:layout>
                <c:manualLayout>
                  <c:x val="-0.17666728715345364"/>
                  <c:y val="0.29431140987599558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87A-4BD6-B5B8-1EB2C4936493}"/>
                </c:ext>
              </c:extLst>
            </c:dLbl>
            <c:dLbl>
              <c:idx val="6"/>
              <c:layout>
                <c:manualLayout>
                  <c:x val="-0.21808845490958662"/>
                  <c:y val="0.15342653001440543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87A-4BD6-B5B8-1EB2C4936493}"/>
                </c:ext>
              </c:extLst>
            </c:dLbl>
            <c:dLbl>
              <c:idx val="7"/>
              <c:layout>
                <c:manualLayout>
                  <c:x val="-0.26717197182869507"/>
                  <c:y val="-4.985441328812476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87A-4BD6-B5B8-1EB2C4936493}"/>
                </c:ext>
              </c:extLst>
            </c:dLbl>
            <c:dLbl>
              <c:idx val="8"/>
              <c:layout>
                <c:manualLayout>
                  <c:x val="-0.22347187056284179"/>
                  <c:y val="6.1576767534129662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87A-4BD6-B5B8-1EB2C4936493}"/>
                </c:ext>
              </c:extLst>
            </c:dLbl>
            <c:dLbl>
              <c:idx val="9"/>
              <c:layout>
                <c:manualLayout>
                  <c:x val="1.9217017964606731E-4"/>
                  <c:y val="-0.11252999068361416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87A-4BD6-B5B8-1EB2C4936493}"/>
                </c:ext>
              </c:extLst>
            </c:dLbl>
            <c:dLbl>
              <c:idx val="10"/>
              <c:layout>
                <c:manualLayout>
                  <c:x val="-0.17933465744008836"/>
                  <c:y val="-8.7909936083282209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87A-4BD6-B5B8-1EB2C4936493}"/>
                </c:ext>
              </c:extLst>
            </c:dLbl>
            <c:dLbl>
              <c:idx val="11"/>
              <c:layout>
                <c:manualLayout>
                  <c:x val="0.19854059098053189"/>
                  <c:y val="-3.3430450818635743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87A-4BD6-B5B8-1EB2C4936493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200" b="0" i="0" u="none" strike="noStrike" kern="1200" baseline="0">
                    <a:solidFill>
                      <a:srgbClr val="000000"/>
                    </a:solidFill>
                    <a:latin typeface="新細明體"/>
                    <a:ea typeface="新細明體"/>
                    <a:cs typeface="新細明體"/>
                  </a:defRPr>
                </a:pPr>
                <a:endParaRPr lang="zh-TW"/>
              </a:p>
            </c:txPr>
            <c:showLegendKey val="1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Lit>
              <c:ptCount val="13"/>
              <c:pt idx="0">
                <c:v>學雜費收入(扣除減免)</c:v>
              </c:pt>
              <c:pt idx="1">
                <c:v>建教合作收入</c:v>
              </c:pt>
              <c:pt idx="2">
                <c:v>推廣教育收入</c:v>
              </c:pt>
              <c:pt idx="3">
                <c:v>權利金收入</c:v>
              </c:pt>
              <c:pt idx="4">
                <c:v>學校教學研究補助收入</c:v>
              </c:pt>
              <c:pt idx="5">
                <c:v>其他補助收入</c:v>
              </c:pt>
              <c:pt idx="6">
                <c:v>雜項業務收入</c:v>
              </c:pt>
              <c:pt idx="7">
                <c:v>利息收入</c:v>
              </c:pt>
              <c:pt idx="8">
                <c:v>資產使用及權利金收入</c:v>
              </c:pt>
              <c:pt idx="9">
                <c:v>受贈收入</c:v>
              </c:pt>
              <c:pt idx="10">
                <c:v>違規罰款收入</c:v>
              </c:pt>
              <c:pt idx="11">
                <c:v>賠(補)償收入</c:v>
              </c:pt>
              <c:pt idx="12">
                <c:v>雜項收入</c:v>
              </c:pt>
            </c:strLit>
          </c:cat>
          <c:val>
            <c:numLit>
              <c:formatCode>General</c:formatCode>
              <c:ptCount val="13"/>
              <c:pt idx="0">
                <c:v>11152</c:v>
              </c:pt>
              <c:pt idx="1">
                <c:v>5744</c:v>
              </c:pt>
              <c:pt idx="2">
                <c:v>247</c:v>
              </c:pt>
              <c:pt idx="3">
                <c:v>0</c:v>
              </c:pt>
              <c:pt idx="4">
                <c:v>32810</c:v>
              </c:pt>
              <c:pt idx="5">
                <c:v>4416</c:v>
              </c:pt>
              <c:pt idx="6">
                <c:v>101</c:v>
              </c:pt>
              <c:pt idx="7">
                <c:v>281</c:v>
              </c:pt>
              <c:pt idx="8">
                <c:v>1672.7</c:v>
              </c:pt>
              <c:pt idx="9">
                <c:v>153</c:v>
              </c:pt>
              <c:pt idx="10">
                <c:v>32</c:v>
              </c:pt>
              <c:pt idx="11">
                <c:v>170</c:v>
              </c:pt>
              <c:pt idx="12">
                <c:v>85</c:v>
              </c:pt>
            </c:numLit>
          </c:val>
          <c:extLst>
            <c:ext xmlns:c16="http://schemas.microsoft.com/office/drawing/2014/chart" uri="{C3380CC4-5D6E-409C-BE32-E72D297353CC}">
              <c16:uniqueId val="{0000001A-D45D-4B64-97C8-3802B69FDA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80518124539529534"/>
          <c:y val="0.29642264658313772"/>
          <c:w val="0.19170981459493361"/>
          <c:h val="0.49063024018730345"/>
        </c:manualLayout>
      </c:layout>
      <c:overlay val="0"/>
      <c:spPr>
        <a:solidFill>
          <a:srgbClr val="FFFFFF"/>
        </a:solidFill>
        <a:ln w="3172">
          <a:solidFill>
            <a:srgbClr val="000000"/>
          </a:solidFill>
          <a:prstDash val="solid"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1100" b="0" i="0" u="none" strike="noStrike" kern="1200" baseline="0">
              <a:solidFill>
                <a:srgbClr val="000000"/>
              </a:solidFill>
              <a:latin typeface="新細明體"/>
              <a:ea typeface="新細明體"/>
              <a:cs typeface="新細明體"/>
            </a:defRPr>
          </a:pPr>
          <a:endParaRPr lang="zh-TW"/>
        </a:p>
      </c:txPr>
    </c:legend>
    <c:plotVisOnly val="1"/>
    <c:dispBlanksAs val="zero"/>
    <c:showDLblsOverMax val="0"/>
  </c:chart>
  <c:spPr>
    <a:solidFill>
      <a:srgbClr val="FFFFFF"/>
    </a:solidFill>
    <a:ln w="3172" cap="flat">
      <a:solidFill>
        <a:srgbClr val="000000"/>
      </a:solidFill>
      <a:prstDash val="solid"/>
      <a:miter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sz="1200" b="0" i="0" u="none" strike="noStrike" kern="1200" baseline="0">
          <a:solidFill>
            <a:srgbClr val="000000"/>
          </a:solidFill>
          <a:latin typeface="新細明體"/>
          <a:ea typeface="新細明體"/>
          <a:cs typeface="新細明體"/>
        </a:defRPr>
      </a:pPr>
      <a:endParaRPr lang="zh-TW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c:style val="2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200" b="0" i="0" u="none" strike="noStrike" kern="1200" baseline="0">
                <a:solidFill>
                  <a:srgbClr val="000000"/>
                </a:solidFill>
                <a:latin typeface="新細明體"/>
                <a:ea typeface="新細明體"/>
                <a:cs typeface="新細明體"/>
              </a:defRPr>
            </a:pPr>
            <a:r>
              <a:rPr lang="en-US" altLang="zh-TW" sz="1200" b="0" i="0" u="none" strike="noStrike" kern="1200" cap="none" spc="0" baseline="0">
                <a:solidFill>
                  <a:srgbClr val="000000"/>
                </a:solidFill>
                <a:uFillTx/>
                <a:latin typeface="新細明體"/>
                <a:ea typeface="新細明體"/>
                <a:cs typeface="新細明體"/>
              </a:rPr>
              <a:t>112</a:t>
            </a:r>
            <a:r>
              <a:rPr lang="zh-TW" altLang="en-US" sz="1200" b="0" i="0" u="none" strike="noStrike" kern="1200" cap="none" spc="0" baseline="0">
                <a:solidFill>
                  <a:srgbClr val="000000"/>
                </a:solidFill>
                <a:uFillTx/>
                <a:latin typeface="新細明體"/>
                <a:ea typeface="新細明體"/>
                <a:cs typeface="新細明體"/>
              </a:rPr>
              <a:t>年度收入分析圖</a:t>
            </a:r>
          </a:p>
        </c:rich>
      </c:tx>
      <c:layout>
        <c:manualLayout>
          <c:xMode val="edge"/>
          <c:yMode val="edge"/>
          <c:x val="0.39906216584038107"/>
          <c:y val="2.4930601376693996E-2"/>
        </c:manualLayout>
      </c:layout>
      <c:overlay val="0"/>
      <c:spPr>
        <a:noFill/>
        <a:ln>
          <a:noFill/>
        </a:ln>
      </c:spPr>
    </c:title>
    <c:autoTitleDeleted val="0"/>
    <c:plotArea>
      <c:layout>
        <c:manualLayout>
          <c:xMode val="edge"/>
          <c:yMode val="edge"/>
          <c:x val="0.26263463594828423"/>
          <c:y val="0.32608674608422028"/>
          <c:w val="0.27754763293477208"/>
          <c:h val="0.45516312025125105"/>
        </c:manualLayout>
      </c:layout>
      <c:pieChart>
        <c:varyColors val="1"/>
        <c:ser>
          <c:idx val="0"/>
          <c:order val="0"/>
          <c:tx>
            <c:v>112年度</c:v>
          </c:tx>
          <c:explosion val="8"/>
          <c:dPt>
            <c:idx val="0"/>
            <c:bubble3D val="0"/>
            <c:spPr>
              <a:solidFill>
                <a:srgbClr val="9999FF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8DC6-44A9-861A-38EA7FBC8737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8DC6-44A9-861A-38EA7FBC8737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8DC6-44A9-861A-38EA7FBC8737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8DC6-44A9-861A-38EA7FBC8737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8DC6-44A9-861A-38EA7FBC8737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8DC6-44A9-861A-38EA7FBC8737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8DC6-44A9-861A-38EA7FBC8737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8DC6-44A9-861A-38EA7FBC8737}"/>
              </c:ext>
            </c:extLst>
          </c:dPt>
          <c:dPt>
            <c:idx val="8"/>
            <c:bubble3D val="0"/>
            <c:spPr>
              <a:solidFill>
                <a:srgbClr val="000080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8DC6-44A9-861A-38EA7FBC8737}"/>
              </c:ext>
            </c:extLst>
          </c:dPt>
          <c:dPt>
            <c:idx val="9"/>
            <c:bubble3D val="0"/>
            <c:spPr>
              <a:solidFill>
                <a:srgbClr val="FF00FF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8DC6-44A9-861A-38EA7FBC8737}"/>
              </c:ext>
            </c:extLst>
          </c:dPt>
          <c:dPt>
            <c:idx val="10"/>
            <c:bubble3D val="0"/>
            <c:spPr>
              <a:solidFill>
                <a:srgbClr val="FFFF00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8DC6-44A9-861A-38EA7FBC8737}"/>
              </c:ext>
            </c:extLst>
          </c:dPt>
          <c:dPt>
            <c:idx val="11"/>
            <c:bubble3D val="0"/>
            <c:spPr>
              <a:solidFill>
                <a:srgbClr val="00FFFF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8DC6-44A9-861A-38EA7FBC8737}"/>
              </c:ext>
            </c:extLst>
          </c:dPt>
          <c:dPt>
            <c:idx val="12"/>
            <c:bubble3D val="0"/>
            <c:spPr>
              <a:solidFill>
                <a:srgbClr val="9999FF"/>
              </a:solidFill>
              <a:ln w="12701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8DC6-44A9-861A-38EA7FBC8737}"/>
              </c:ext>
            </c:extLst>
          </c:dPt>
          <c:dLbls>
            <c:dLbl>
              <c:idx val="0"/>
              <c:layout>
                <c:manualLayout>
                  <c:x val="8.4991615631379469E-2"/>
                  <c:y val="5.2987883408962155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DC6-44A9-861A-38EA7FBC8737}"/>
                </c:ext>
              </c:extLst>
            </c:dLbl>
            <c:dLbl>
              <c:idx val="1"/>
              <c:layout>
                <c:manualLayout>
                  <c:x val="9.3773937979974686E-2"/>
                  <c:y val="2.2381576604351361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C6-44A9-861A-38EA7FBC8737}"/>
                </c:ext>
              </c:extLst>
            </c:dLbl>
            <c:dLbl>
              <c:idx val="2"/>
              <c:layout>
                <c:manualLayout>
                  <c:x val="8.7622606202002462E-2"/>
                  <c:y val="7.243390556384377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DC6-44A9-861A-38EA7FBC8737}"/>
                </c:ext>
              </c:extLst>
            </c:dLbl>
            <c:dLbl>
              <c:idx val="3"/>
              <c:layout>
                <c:manualLayout>
                  <c:x val="7.8693253621075043E-2"/>
                  <c:y val="0.18372226053000706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DC6-44A9-861A-38EA7FBC8737}"/>
                </c:ext>
              </c:extLst>
            </c:dLbl>
            <c:dLbl>
              <c:idx val="4"/>
              <c:layout>
                <c:manualLayout>
                  <c:x val="-8.9746889277729169E-2"/>
                  <c:y val="1.7480506365132875E-3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C6-44A9-861A-38EA7FBC8737}"/>
                </c:ext>
              </c:extLst>
            </c:dLbl>
            <c:dLbl>
              <c:idx val="5"/>
              <c:layout>
                <c:manualLayout>
                  <c:x val="-0.18870674151842132"/>
                  <c:y val="0.2740738539575168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DC6-44A9-861A-38EA7FBC8737}"/>
                </c:ext>
              </c:extLst>
            </c:dLbl>
            <c:dLbl>
              <c:idx val="6"/>
              <c:layout>
                <c:manualLayout>
                  <c:x val="-0.22542310683386796"/>
                  <c:y val="0.1102904015248675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C6-44A9-861A-38EA7FBC8737}"/>
                </c:ext>
              </c:extLst>
            </c:dLbl>
            <c:dLbl>
              <c:idx val="7"/>
              <c:layout>
                <c:manualLayout>
                  <c:x val="-0.24035518129678235"/>
                  <c:y val="1.6848821872401998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DC6-44A9-861A-38EA7FBC8737}"/>
                </c:ext>
              </c:extLst>
            </c:dLbl>
            <c:dLbl>
              <c:idx val="8"/>
              <c:layout>
                <c:manualLayout>
                  <c:x val="-0.21145304753572469"/>
                  <c:y val="-6.1225445403977563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DC6-44A9-861A-38EA7FBC8737}"/>
                </c:ext>
              </c:extLst>
            </c:dLbl>
            <c:dLbl>
              <c:idx val="9"/>
              <c:layout>
                <c:manualLayout>
                  <c:x val="9.0201467872071561E-2"/>
                  <c:y val="-5.1203363461036711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DC6-44A9-861A-38EA7FBC8737}"/>
                </c:ext>
              </c:extLst>
            </c:dLbl>
            <c:dLbl>
              <c:idx val="10"/>
              <c:layout>
                <c:manualLayout>
                  <c:x val="-9.6111111111111147E-2"/>
                  <c:y val="-0.12450577892258399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DC6-44A9-861A-38EA7FBC8737}"/>
                </c:ext>
              </c:extLst>
            </c:dLbl>
            <c:dLbl>
              <c:idx val="11"/>
              <c:layout>
                <c:manualLayout>
                  <c:x val="0.23105630893360551"/>
                  <c:y val="1.8779444185181848E-3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DC6-44A9-861A-38EA7FBC873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200" b="0" i="0" u="none" strike="noStrike" kern="1200" baseline="0">
                    <a:solidFill>
                      <a:srgbClr val="000000"/>
                    </a:solidFill>
                    <a:latin typeface="新細明體"/>
                    <a:ea typeface="新細明體"/>
                    <a:cs typeface="新細明體"/>
                  </a:defRPr>
                </a:pPr>
                <a:endParaRPr lang="zh-TW"/>
              </a:p>
            </c:txPr>
            <c:showLegendKey val="1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Lit>
              <c:ptCount val="13"/>
              <c:pt idx="0">
                <c:v>學雜費收入(扣除減免)</c:v>
              </c:pt>
              <c:pt idx="1">
                <c:v>建教合作收入</c:v>
              </c:pt>
              <c:pt idx="2">
                <c:v>推廣教育收入</c:v>
              </c:pt>
              <c:pt idx="3">
                <c:v>權利金收入</c:v>
              </c:pt>
              <c:pt idx="4">
                <c:v>學校教學研究補助收入</c:v>
              </c:pt>
              <c:pt idx="5">
                <c:v>其他補助收入</c:v>
              </c:pt>
              <c:pt idx="6">
                <c:v>雜項業務收入</c:v>
              </c:pt>
              <c:pt idx="7">
                <c:v>利息收入</c:v>
              </c:pt>
              <c:pt idx="8">
                <c:v>資產使用及權利金收入</c:v>
              </c:pt>
              <c:pt idx="9">
                <c:v>受贈收入</c:v>
              </c:pt>
              <c:pt idx="10">
                <c:v>違規罰款收入</c:v>
              </c:pt>
              <c:pt idx="11">
                <c:v>賠(補)償收入</c:v>
              </c:pt>
              <c:pt idx="12">
                <c:v>雜項收入</c:v>
              </c:pt>
            </c:strLit>
          </c:cat>
          <c:val>
            <c:numLit>
              <c:formatCode>General</c:formatCode>
              <c:ptCount val="13"/>
              <c:pt idx="0">
                <c:v>10432</c:v>
              </c:pt>
              <c:pt idx="1">
                <c:v>5732</c:v>
              </c:pt>
              <c:pt idx="2">
                <c:v>384</c:v>
              </c:pt>
              <c:pt idx="3">
                <c:v>4</c:v>
              </c:pt>
              <c:pt idx="4">
                <c:v>32810</c:v>
              </c:pt>
              <c:pt idx="5">
                <c:v>5033</c:v>
              </c:pt>
              <c:pt idx="6">
                <c:v>68</c:v>
              </c:pt>
              <c:pt idx="7">
                <c:v>1004</c:v>
              </c:pt>
              <c:pt idx="8">
                <c:v>1753.5</c:v>
              </c:pt>
              <c:pt idx="9">
                <c:v>328</c:v>
              </c:pt>
              <c:pt idx="10">
                <c:v>2</c:v>
              </c:pt>
              <c:pt idx="11">
                <c:v>0</c:v>
              </c:pt>
              <c:pt idx="12">
                <c:v>131</c:v>
              </c:pt>
            </c:numLit>
          </c:val>
          <c:extLst>
            <c:ext xmlns:c16="http://schemas.microsoft.com/office/drawing/2014/chart" uri="{C3380CC4-5D6E-409C-BE32-E72D297353CC}">
              <c16:uniqueId val="{0000001A-C463-4B44-9D57-4C6B033A8C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80518105375716931"/>
          <c:y val="0.29642256315775611"/>
          <c:w val="0.19170980363565665"/>
          <c:h val="0.49063020095716187"/>
        </c:manualLayout>
      </c:layout>
      <c:overlay val="0"/>
      <c:spPr>
        <a:solidFill>
          <a:srgbClr val="FFFFFF"/>
        </a:solidFill>
        <a:ln w="3172">
          <a:solidFill>
            <a:srgbClr val="000000"/>
          </a:solidFill>
          <a:prstDash val="solid"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1100" b="0" i="0" u="none" strike="noStrike" kern="1200" baseline="0">
              <a:solidFill>
                <a:srgbClr val="000000"/>
              </a:solidFill>
              <a:latin typeface="新細明體"/>
              <a:ea typeface="新細明體"/>
              <a:cs typeface="新細明體"/>
            </a:defRPr>
          </a:pPr>
          <a:endParaRPr lang="zh-TW"/>
        </a:p>
      </c:txPr>
    </c:legend>
    <c:plotVisOnly val="1"/>
    <c:dispBlanksAs val="zero"/>
    <c:showDLblsOverMax val="0"/>
  </c:chart>
  <c:spPr>
    <a:noFill/>
    <a:ln w="3172" cap="flat">
      <a:solidFill>
        <a:srgbClr val="000000"/>
      </a:solidFill>
      <a:prstDash val="solid"/>
      <a:miter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sz="1200" b="0" i="0" u="none" strike="noStrike" kern="1200" baseline="0">
          <a:solidFill>
            <a:srgbClr val="000000"/>
          </a:solidFill>
          <a:latin typeface="新細明體"/>
          <a:ea typeface="新細明體"/>
          <a:cs typeface="新細明體"/>
        </a:defRPr>
      </a:pPr>
      <a:endParaRPr lang="zh-TW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628F9741-8A13-4332-979B-CB501F1379C2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59" cy="45684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B998784-3EB7-43F7-B5BA-1508E619F4C1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1884" y="0"/>
            <a:ext cx="2975759" cy="45684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825E767-A1A6-4CF1-A4F0-EB950492637C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59" cy="45684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8006437-46A3-43C5-9D7F-3A49827361A7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1884" y="8686800"/>
            <a:ext cx="2975759" cy="45684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C473B25-F46D-4D93-BFAA-EE18C2B293DB}" type="slidenum">
              <a:t>‹#›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新細明體" pitchFamily="18"/>
              <a:cs typeface="新細明體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928739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71854405-6346-4F9F-A30E-9B87B6FC3BB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0" y="694797"/>
            <a:ext cx="0" cy="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BD1386BD-8EEF-4729-9601-70808E9C960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043" cy="411444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45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450"/>
      </a:spcBef>
      <a:spcAft>
        <a:spcPts val="0"/>
      </a:spcAft>
      <a:buNone/>
      <a:tabLst>
        <a:tab pos="0" algn="l"/>
        <a:tab pos="914400" algn="l"/>
        <a:tab pos="1828800" algn="l"/>
        <a:tab pos="2743200" algn="l"/>
        <a:tab pos="3657600" algn="l"/>
        <a:tab pos="4572000" algn="l"/>
        <a:tab pos="5486400" algn="l"/>
        <a:tab pos="6400800" algn="l"/>
        <a:tab pos="7315200" algn="l"/>
        <a:tab pos="8229600" algn="l"/>
        <a:tab pos="9144000" algn="l"/>
        <a:tab pos="10058400" algn="l"/>
      </a:tabLst>
      <a:defRPr lang="en-US" sz="1200" b="0" i="0" u="none" strike="noStrike" kern="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Calibri" pitchFamily="34"/>
        <a:ea typeface="新細明體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92886F4E-E0C3-4E53-BAD3-A19986CAF48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A4D8F850-D216-4CAE-BD20-65F39396C6A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5A002DE4-D3FB-4A3C-9E38-E2CB850DED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19C52D0A-063D-4FC2-80F4-09B5E9EA733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3EB6D256-4040-4E86-A930-420ABACFFFC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8DA6B765-EF92-45F7-923E-DDEF3A9BA0E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AD6CE438-ECE0-4AD2-BB07-FFF7171BCF0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ECCC0AF5-AA34-45BE-8B49-D5DA27A328C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CAF4BEEE-6027-42DA-8BE3-3BEA5A0934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AAA060E8-537C-46C1-9FF0-E53072743D6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D0899E-7696-430B-8C3C-A2D6B780730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43000" y="1122361"/>
            <a:ext cx="6858000" cy="2387598"/>
          </a:xfrm>
        </p:spPr>
        <p:txBody>
          <a:bodyPr anchor="b"/>
          <a:lstStyle>
            <a:lvl1pPr>
              <a:defRPr lang="zh-TW" sz="60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65E14DE-2BDD-440A-8985-4BB30A7CBC6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zh-TW"/>
              <a:t>按一下以編輯母片子標題樣式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2E4EDDC-D4D6-4A5F-BCB7-A68A0D67E23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185783-B2C0-4143-839E-834EDA6AA234}" type="datetime1">
              <a:rPr lang="en-US" altLang="zh-TW"/>
              <a:pPr lvl="0"/>
              <a:t>3/14/2024</a:t>
            </a:fld>
            <a:endParaRPr 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A7B71F9-1A5E-4E07-B1B0-75D1E1062EA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79CD5AE-EB56-4B8C-B17C-951311ABB3A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43558A-7CF4-47CE-9FE9-8239C4707CB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1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0E750D-F5B6-4066-A3C6-EA05F34AE77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TW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F9917BB-78E0-4909-AC47-021AFC8CCFF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2A43372-AA40-4A64-AAA5-031F265F6C0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57B64A-1F72-467B-AE20-A6E5C300D417}" type="datetime1">
              <a:rPr lang="en-US" altLang="zh-TW"/>
              <a:pPr lvl="0"/>
              <a:t>3/14/2024</a:t>
            </a:fld>
            <a:endParaRPr 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40E8C3C-768C-40E0-B5EA-1EABDAEFFA6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A169E29-C6B1-442F-BFDA-1C8BD10C0D5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E0766D-AF1E-4EE7-AC88-6D318EED5E8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1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C0493E6-8898-497C-A56F-C54C01FCD44D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629400" y="773116"/>
            <a:ext cx="2057400" cy="5353053"/>
          </a:xfrm>
        </p:spPr>
        <p:txBody>
          <a:bodyPr vert="eaVert"/>
          <a:lstStyle>
            <a:lvl1pPr>
              <a:defRPr lang="zh-TW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A1871B0-2CBB-4044-AF07-88AABDE9E2E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57200" y="773116"/>
            <a:ext cx="6019796" cy="535305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A7172CE-8CDC-48A1-A418-948B9FC6010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D5738C-98FB-4618-9051-70E859300DA7}" type="datetime1">
              <a:rPr lang="en-US" altLang="zh-TW"/>
              <a:pPr lvl="0"/>
              <a:t>3/14/2024</a:t>
            </a:fld>
            <a:endParaRPr 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80340F2-5923-4867-B552-2E1084F8DB2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1759D68-1450-460F-80A8-A4A06BA8A4A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D90F75-2D82-4EAC-8DD9-C4677342150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0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436070F-80BD-48EE-A2A1-6B560BD1EDD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TW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D936DFB-F65D-4C1F-B6A2-767DC8FCD17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C7978EA-72F5-4134-BB30-5775DD3FFE9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0FA5B8-72F4-4D25-A4E2-07C2335485F6}" type="datetime1">
              <a:rPr lang="en-US" altLang="zh-TW"/>
              <a:pPr lvl="0"/>
              <a:t>3/14/2024</a:t>
            </a:fld>
            <a:endParaRPr 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F6F9E66-1591-43D6-B8F2-5BDF2410AD4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90E1727-F14D-40E6-950F-4AF649AC57F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6CA22A-8A24-420C-807D-223A37D37C2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1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0FE35C-0BB8-4A51-882D-7496EBC5893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lang="zh-TW" sz="60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0986093-F4C2-432C-BE07-21D266A03DF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955A7A9-2BA4-43DF-A89B-A970A8D012B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08A6AF-AF24-44DA-B03B-673C8CCF0A9F}" type="datetime1">
              <a:rPr lang="en-US" altLang="zh-TW"/>
              <a:pPr lvl="0"/>
              <a:t>3/14/2024</a:t>
            </a:fld>
            <a:endParaRPr 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BF6DC78-BA13-4064-B01B-5FC1A85DBC3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562088A-BAD0-4FAC-AE44-8A6E599EB1F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C00A6E-0ECE-4572-89F3-974527A0B17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7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366477-514A-4DE7-B3C5-71D6432196E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TW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ECC1833-51AA-411F-81E0-B7721EA73BE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28775"/>
            <a:ext cx="4038603" cy="449738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A7FC8E4-9CD7-4BEE-AA10-0690B07C210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48196" y="1628775"/>
            <a:ext cx="4038603" cy="449738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231BDF4-55BB-4ED2-863B-687DD0DCF08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4C2A28-D1BF-4E9D-907D-FD7210D512B7}" type="datetime1">
              <a:rPr lang="en-US" altLang="zh-TW"/>
              <a:pPr lvl="0"/>
              <a:t>3/14/2024</a:t>
            </a:fld>
            <a:endParaRPr 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11B6ADA-3D09-4B8D-8DDD-1DCA5EDD53B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43E259F-4A2F-4FA9-8676-578ACD49C9C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C4D73B-715F-4F55-9CFF-5D11EE70DE2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05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AC2AA7E-5F58-4111-8313-B4A61154133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365129"/>
            <a:ext cx="7886700" cy="1325559"/>
          </a:xfrm>
        </p:spPr>
        <p:txBody>
          <a:bodyPr/>
          <a:lstStyle>
            <a:lvl1pPr>
              <a:defRPr lang="zh-TW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37AA09A-AA96-41E2-890A-A42B5A20B8A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30241" y="1681160"/>
            <a:ext cx="3868734" cy="82391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6B022BC-2332-40E0-A627-0DE11FE80B1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30241" y="2505071"/>
            <a:ext cx="386873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6AEF643-0822-450A-B041-F49B167986FF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791" cy="82391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BB9D64B-048B-4354-A37A-B09BB5AFA544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79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6244248-0C3F-4C98-A954-6AB798D4CD9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98BBBC-DD01-42FD-8C9F-85D8D8EFC273}" type="datetime1">
              <a:rPr lang="en-US" altLang="zh-TW"/>
              <a:pPr lvl="0"/>
              <a:t>3/14/2024</a:t>
            </a:fld>
            <a:endParaRPr lang="zh-TW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F9AA091-CB8D-4E1E-A834-F71E888E011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BDB31584-EEFC-4C83-9986-60D2579E277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0BB173-AB82-4CF7-906E-E47137E17C1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1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E22139-ACC8-4838-A8E3-5D95E981482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TW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D3F6E5B-4CAF-4632-AC52-03FDE4B6CB1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9FB2CA-1769-4F8B-AB7C-51AF07E43195}" type="datetime1">
              <a:rPr lang="en-US" altLang="zh-TW"/>
              <a:pPr lvl="0"/>
              <a:t>3/14/2024</a:t>
            </a:fld>
            <a:endParaRPr lang="zh-TW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B30597E-3F7D-4D7F-86A8-DAF6F0F2A61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DEE1A18-C8F8-490F-B00C-02D6CB302BC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87A0A9-B605-41C5-BA47-0CFC972E0C0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6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C1F5AD1-C3B9-48EC-B2D4-856E2F6222E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9D8229-D386-432C-9065-9747108DA50C}" type="datetime1">
              <a:rPr lang="en-US" altLang="zh-TW"/>
              <a:pPr lvl="0"/>
              <a:t>3/14/2024</a:t>
            </a:fld>
            <a:endParaRPr lang="zh-TW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6B0193E-BB81-4B52-BE0B-C574A9C9230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C95610A-F845-4BB6-AC76-F6EE0318189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ACC7D0-6C51-496D-BC57-B7B75284A34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1598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0C6F38D-5CFC-48E8-A491-A645637880B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 anchor="b"/>
          <a:lstStyle>
            <a:lvl1pPr>
              <a:defRPr lang="zh-TW" sz="32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304F77E-A1BA-43A4-BFE8-3FF0DEA043D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BAA1EDE-3C63-4217-A87F-AC6029DEB90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07347DE-086D-49E8-A9A8-FB7A29682B7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34C929-C114-4DF9-A423-14F482BB0E32}" type="datetime1">
              <a:rPr lang="en-US" altLang="zh-TW"/>
              <a:pPr lvl="0"/>
              <a:t>3/14/2024</a:t>
            </a:fld>
            <a:endParaRPr 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CFA4089-FD1F-4070-92A6-A2B54549540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67FFA34-1353-4DA8-8790-B8B906AF77A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271D66-F937-48C5-B79B-390CE37537B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62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1B62A0-846B-4EA8-BF50-B4CB0DF55D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 anchor="b"/>
          <a:lstStyle>
            <a:lvl1pPr>
              <a:defRPr lang="zh-TW" sz="32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B4CCD51-8AA8-415E-A500-B7F86D37907E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1F870C6-C163-4E17-BB6E-00D94CECC89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9129C36-F154-461A-8D14-ECD58507B5A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E05B0D-B5C9-43A7-B42B-B976169B0A19}" type="datetime1">
              <a:rPr lang="en-US" altLang="zh-TW"/>
              <a:pPr lvl="0"/>
              <a:t>3/14/2024</a:t>
            </a:fld>
            <a:endParaRPr 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D82A0B3-9E94-410F-8889-FA5AC48E532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2B25EC9-FA82-4F07-BF77-2EAD9B42729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C0AC58-BD8D-4987-B34E-676AD8B80C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53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簡報背景C1">
            <a:extLst>
              <a:ext uri="{FF2B5EF4-FFF2-40B4-BE49-F238E27FC236}">
                <a16:creationId xmlns:a16="http://schemas.microsoft.com/office/drawing/2014/main" id="{8225EE8F-B2F5-4239-815E-9093EFD1E6B7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-50758" y="-38157"/>
            <a:ext cx="9231124" cy="692316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標題版面配置區 2">
            <a:extLst>
              <a:ext uri="{FF2B5EF4-FFF2-40B4-BE49-F238E27FC236}">
                <a16:creationId xmlns:a16="http://schemas.microsoft.com/office/drawing/2014/main" id="{A8A3C64C-D844-46D0-B042-EC9A94904D9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772924"/>
            <a:ext cx="8229600" cy="711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ctr" anchorCtr="1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38A7961-0E99-4CD8-A48E-AF0EDD03F71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28281"/>
            <a:ext cx="8229600" cy="449747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706FA21-5243-4DE4-B46B-206BDCAAFC4D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6843" y="6244922"/>
            <a:ext cx="2133715" cy="47628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zh-TW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新細明體" pitchFamily="18"/>
                <a:cs typeface="新細明體" pitchFamily="18"/>
              </a:defRPr>
            </a:lvl1pPr>
          </a:lstStyle>
          <a:p>
            <a:pPr lvl="0"/>
            <a:fld id="{E3528D95-7F72-4E80-B63C-A7EE767BAD6C}" type="datetime1">
              <a:rPr lang="en-US" altLang="zh-TW"/>
              <a:pPr lvl="0"/>
              <a:t>3/14/2024</a:t>
            </a:fld>
            <a:endParaRPr 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EE37DF8-E5F0-4D72-8D4B-0C54D0F6C28B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075" y="6244922"/>
            <a:ext cx="2895840" cy="47628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新細明體" pitchFamily="18"/>
                <a:cs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8505A62-9ACA-4598-B4FA-333A9290F2F0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2718" y="6244922"/>
            <a:ext cx="2133715" cy="47628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新細明體" pitchFamily="18"/>
                <a:cs typeface="新細明體" pitchFamily="18"/>
              </a:defRPr>
            </a:lvl1pPr>
          </a:lstStyle>
          <a:p>
            <a:pPr lvl="0"/>
            <a:fld id="{2A0A0D10-5B08-4586-8B1C-2AF1E3C38CB0}" type="slidenum">
              <a:t>‹#›</a:t>
            </a:fld>
            <a:endParaRPr lang="en-US"/>
          </a:p>
        </p:txBody>
      </p:sp>
      <p:pic>
        <p:nvPicPr>
          <p:cNvPr id="8" name="Picture 8" descr="npu(校內全景2)">
            <a:extLst>
              <a:ext uri="{FF2B5EF4-FFF2-40B4-BE49-F238E27FC236}">
                <a16:creationId xmlns:a16="http://schemas.microsoft.com/office/drawing/2014/main" id="{3ED29F80-E978-4615-9749-57706C1BB832}"/>
              </a:ext>
            </a:extLst>
          </p:cNvPr>
          <p:cNvPicPr>
            <a:picLocks noChangeAspect="1"/>
          </p:cNvPicPr>
          <p:nvPr/>
        </p:nvPicPr>
        <p:blipFill>
          <a:blip r:embed="rId14">
            <a:lum/>
            <a:alphaModFix/>
          </a:blip>
          <a:srcRect/>
          <a:stretch>
            <a:fillRect/>
          </a:stretch>
        </p:blipFill>
        <p:spPr>
          <a:xfrm>
            <a:off x="-14401" y="6021360"/>
            <a:ext cx="9180722" cy="849239"/>
          </a:xfrm>
          <a:prstGeom prst="rect">
            <a:avLst/>
          </a:prstGeom>
          <a:noFill/>
          <a:ln cap="flat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>
          <a:tab pos="0" algn="l"/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lang="en-US" sz="4400" b="0" i="0" u="none" strike="noStrike" kern="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Arial" pitchFamily="34"/>
          <a:ea typeface="新細明體" pitchFamily="18"/>
        </a:defRPr>
      </a:lvl1pPr>
    </p:titleStyle>
    <p:bodyStyle>
      <a:lvl1pPr marL="0" marR="0" lvl="0" indent="0" algn="l" defTabSz="914400" rtl="0" fontAlgn="auto" hangingPunct="0">
        <a:lnSpc>
          <a:spcPct val="100000"/>
        </a:lnSpc>
        <a:spcBef>
          <a:spcPts val="800"/>
        </a:spcBef>
        <a:spcAft>
          <a:spcPts val="0"/>
        </a:spcAft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lang="zh-TW" sz="3200" b="0" i="0" u="none" strike="noStrike" kern="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Arial" pitchFamily="34"/>
          <a:ea typeface="新細明體" pitchFamily="18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24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1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1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8DAF69CD-E920-4A72-85A3-A8D19EA14B9B}"/>
              </a:ext>
            </a:extLst>
          </p:cNvPr>
          <p:cNvSpPr/>
          <p:nvPr/>
        </p:nvSpPr>
        <p:spPr>
          <a:xfrm>
            <a:off x="6553084" y="6245278"/>
            <a:ext cx="2133715" cy="47628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69BF765-2455-4C8B-849D-5B677015A5F6}" type="slidenum">
              <a:t>1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7589E316-7A0D-4A2B-A96A-686CE01F517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lvl="0"/>
            <a:r>
              <a:rPr lang="en-US">
                <a:latin typeface="Times New Roman" pitchFamily="18"/>
                <a:ea typeface="標楷體" pitchFamily="65"/>
              </a:rPr>
              <a:t>2.1.1 </a:t>
            </a:r>
            <a:r>
              <a:rPr lang="zh-TW" altLang="en-US">
                <a:latin typeface="Times New Roman" pitchFamily="18"/>
                <a:ea typeface="標楷體" pitchFamily="65"/>
              </a:rPr>
              <a:t>近</a:t>
            </a:r>
            <a:r>
              <a:rPr lang="en-US">
                <a:latin typeface="Times New Roman" pitchFamily="18"/>
                <a:ea typeface="標楷體" pitchFamily="65"/>
              </a:rPr>
              <a:t>3</a:t>
            </a:r>
            <a:r>
              <a:rPr lang="zh-TW" altLang="en-US">
                <a:latin typeface="Times New Roman" pitchFamily="18"/>
                <a:ea typeface="標楷體" pitchFamily="65"/>
              </a:rPr>
              <a:t>年學校收入分析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ED106636-1F88-43AF-BEE2-0A802F8F86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77" y="1563853"/>
            <a:ext cx="8493368" cy="452122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8CAE5504-4C94-458F-8B06-0A1610752151}"/>
              </a:ext>
            </a:extLst>
          </p:cNvPr>
          <p:cNvSpPr/>
          <p:nvPr/>
        </p:nvSpPr>
        <p:spPr>
          <a:xfrm>
            <a:off x="6553084" y="6245278"/>
            <a:ext cx="2133715" cy="47628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0E091DC-094D-4999-ACC8-BA8AF2072C5E}" type="slidenum">
              <a:t>2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19186D40-A4A6-4B84-9D83-173233139D1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lvl="0"/>
            <a:r>
              <a:rPr lang="en-US">
                <a:latin typeface="Times New Roman" pitchFamily="18"/>
                <a:ea typeface="標楷體" pitchFamily="65"/>
              </a:rPr>
              <a:t>2.1.1 </a:t>
            </a:r>
            <a:r>
              <a:rPr lang="zh-TW" altLang="en-US">
                <a:latin typeface="Times New Roman" pitchFamily="18"/>
                <a:ea typeface="標楷體" pitchFamily="65"/>
              </a:rPr>
              <a:t>近</a:t>
            </a:r>
            <a:r>
              <a:rPr lang="en-US">
                <a:latin typeface="Times New Roman" pitchFamily="18"/>
                <a:ea typeface="標楷體" pitchFamily="65"/>
              </a:rPr>
              <a:t>3</a:t>
            </a:r>
            <a:r>
              <a:rPr lang="zh-TW" altLang="en-US">
                <a:latin typeface="Times New Roman" pitchFamily="18"/>
                <a:ea typeface="標楷體" pitchFamily="65"/>
              </a:rPr>
              <a:t>年學校收入分析</a:t>
            </a:r>
          </a:p>
        </p:txBody>
      </p:sp>
      <p:graphicFrame>
        <p:nvGraphicFramePr>
          <p:cNvPr id="4" name="圖表 4">
            <a:extLst>
              <a:ext uri="{FF2B5EF4-FFF2-40B4-BE49-F238E27FC236}">
                <a16:creationId xmlns:a16="http://schemas.microsoft.com/office/drawing/2014/main" id="{E5A0C2D6-38D1-4B34-A972-B2FE6609DF6A}"/>
              </a:ext>
            </a:extLst>
          </p:cNvPr>
          <p:cNvGraphicFramePr/>
          <p:nvPr/>
        </p:nvGraphicFramePr>
        <p:xfrm>
          <a:off x="303388" y="1487993"/>
          <a:ext cx="8537231" cy="4597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8C147A90-F935-474F-A1B9-468C26706B4A}"/>
              </a:ext>
            </a:extLst>
          </p:cNvPr>
          <p:cNvSpPr/>
          <p:nvPr/>
        </p:nvSpPr>
        <p:spPr>
          <a:xfrm>
            <a:off x="6553084" y="6245278"/>
            <a:ext cx="2133715" cy="47628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11F8882-142A-4C02-A08B-27AF2D3864DF}" type="slidenum">
              <a:t>3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353AC5F1-D7F3-4942-A1BF-E748B794C41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lvl="0"/>
            <a:r>
              <a:rPr lang="en-US">
                <a:latin typeface="Times New Roman" pitchFamily="18"/>
                <a:ea typeface="標楷體" pitchFamily="65"/>
              </a:rPr>
              <a:t>2.1.1 </a:t>
            </a:r>
            <a:r>
              <a:rPr lang="zh-TW" altLang="en-US">
                <a:latin typeface="Times New Roman" pitchFamily="18"/>
                <a:ea typeface="標楷體" pitchFamily="65"/>
              </a:rPr>
              <a:t>近</a:t>
            </a:r>
            <a:r>
              <a:rPr lang="en-US">
                <a:latin typeface="Times New Roman" pitchFamily="18"/>
                <a:ea typeface="標楷體" pitchFamily="65"/>
              </a:rPr>
              <a:t>3</a:t>
            </a:r>
            <a:r>
              <a:rPr lang="zh-TW" altLang="en-US">
                <a:latin typeface="Times New Roman" pitchFamily="18"/>
                <a:ea typeface="標楷體" pitchFamily="65"/>
              </a:rPr>
              <a:t>年學校收入分析</a:t>
            </a:r>
          </a:p>
        </p:txBody>
      </p:sp>
      <p:graphicFrame>
        <p:nvGraphicFramePr>
          <p:cNvPr id="4" name="圖表 4">
            <a:extLst>
              <a:ext uri="{FF2B5EF4-FFF2-40B4-BE49-F238E27FC236}">
                <a16:creationId xmlns:a16="http://schemas.microsoft.com/office/drawing/2014/main" id="{82E4EE2D-9B7F-436F-9DA4-415EFC24FBB8}"/>
              </a:ext>
            </a:extLst>
          </p:cNvPr>
          <p:cNvGraphicFramePr/>
          <p:nvPr/>
        </p:nvGraphicFramePr>
        <p:xfrm>
          <a:off x="457200" y="1547448"/>
          <a:ext cx="8061771" cy="4216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42AB0D58-B8C6-43A7-B959-AD31FEB1597D}"/>
              </a:ext>
            </a:extLst>
          </p:cNvPr>
          <p:cNvSpPr/>
          <p:nvPr/>
        </p:nvSpPr>
        <p:spPr>
          <a:xfrm>
            <a:off x="6553084" y="6245278"/>
            <a:ext cx="2133715" cy="47628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29C2B5C-1767-4161-AD96-A6E174565C4B}" type="slidenum">
              <a:t>4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7E18EDC4-E9A9-4446-8E28-BF8DFE39C69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lvl="0"/>
            <a:r>
              <a:rPr lang="en-US">
                <a:latin typeface="Times New Roman" pitchFamily="18"/>
                <a:ea typeface="標楷體" pitchFamily="65"/>
              </a:rPr>
              <a:t>2.1.1 </a:t>
            </a:r>
            <a:r>
              <a:rPr lang="zh-TW" altLang="en-US">
                <a:latin typeface="Times New Roman" pitchFamily="18"/>
                <a:ea typeface="標楷體" pitchFamily="65"/>
              </a:rPr>
              <a:t>近</a:t>
            </a:r>
            <a:r>
              <a:rPr lang="en-US">
                <a:latin typeface="Times New Roman" pitchFamily="18"/>
                <a:ea typeface="標楷體" pitchFamily="65"/>
              </a:rPr>
              <a:t>3</a:t>
            </a:r>
            <a:r>
              <a:rPr lang="zh-TW" altLang="en-US">
                <a:latin typeface="Times New Roman" pitchFamily="18"/>
                <a:ea typeface="標楷體" pitchFamily="65"/>
              </a:rPr>
              <a:t>年學校收入分析</a:t>
            </a:r>
          </a:p>
        </p:txBody>
      </p:sp>
      <p:graphicFrame>
        <p:nvGraphicFramePr>
          <p:cNvPr id="4" name="圖表 4">
            <a:extLst>
              <a:ext uri="{FF2B5EF4-FFF2-40B4-BE49-F238E27FC236}">
                <a16:creationId xmlns:a16="http://schemas.microsoft.com/office/drawing/2014/main" id="{4ED84150-8ED9-4993-A3CA-5EC7AD799C04}"/>
              </a:ext>
            </a:extLst>
          </p:cNvPr>
          <p:cNvGraphicFramePr/>
          <p:nvPr/>
        </p:nvGraphicFramePr>
        <p:xfrm>
          <a:off x="386864" y="1483915"/>
          <a:ext cx="8299935" cy="4468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545CC50F-FCDD-422A-B1BC-D301B1165A90}"/>
              </a:ext>
            </a:extLst>
          </p:cNvPr>
          <p:cNvSpPr/>
          <p:nvPr/>
        </p:nvSpPr>
        <p:spPr>
          <a:xfrm>
            <a:off x="6553084" y="6245278"/>
            <a:ext cx="2133715" cy="47628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F952783-5F31-4A06-A298-D6EDA5FB5464}" type="slidenum">
              <a:t>5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B97ED2BC-A372-4760-9162-D3547E5356E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lvl="0"/>
            <a:r>
              <a:rPr lang="en-US">
                <a:latin typeface="Times New Roman" pitchFamily="18"/>
                <a:ea typeface="標楷體" pitchFamily="65"/>
              </a:rPr>
              <a:t>2.1.1 </a:t>
            </a:r>
            <a:r>
              <a:rPr lang="zh-TW" altLang="en-US">
                <a:latin typeface="Times New Roman" pitchFamily="18"/>
                <a:ea typeface="標楷體" pitchFamily="65"/>
              </a:rPr>
              <a:t>近</a:t>
            </a:r>
            <a:r>
              <a:rPr lang="en-US">
                <a:latin typeface="Times New Roman" pitchFamily="18"/>
                <a:ea typeface="標楷體" pitchFamily="65"/>
              </a:rPr>
              <a:t>3</a:t>
            </a:r>
            <a:r>
              <a:rPr lang="zh-TW" altLang="en-US">
                <a:latin typeface="Times New Roman" pitchFamily="18"/>
                <a:ea typeface="標楷體" pitchFamily="65"/>
              </a:rPr>
              <a:t>年學校收入分析</a:t>
            </a:r>
          </a:p>
        </p:txBody>
      </p:sp>
      <p:graphicFrame>
        <p:nvGraphicFramePr>
          <p:cNvPr id="4" name="圖表 4">
            <a:extLst>
              <a:ext uri="{FF2B5EF4-FFF2-40B4-BE49-F238E27FC236}">
                <a16:creationId xmlns:a16="http://schemas.microsoft.com/office/drawing/2014/main" id="{533E66FC-B812-42FF-B4D3-3917CFE8748E}"/>
              </a:ext>
            </a:extLst>
          </p:cNvPr>
          <p:cNvGraphicFramePr/>
          <p:nvPr/>
        </p:nvGraphicFramePr>
        <p:xfrm>
          <a:off x="395651" y="1483915"/>
          <a:ext cx="8229600" cy="4442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預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161</Words>
  <Application>Microsoft Office PowerPoint</Application>
  <PresentationFormat>如螢幕大小 (4:3)</PresentationFormat>
  <Paragraphs>48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標楷體</vt:lpstr>
      <vt:lpstr>Arial</vt:lpstr>
      <vt:lpstr>Calibri</vt:lpstr>
      <vt:lpstr>Times New Roman</vt:lpstr>
      <vt:lpstr>預設</vt:lpstr>
      <vt:lpstr>2.1.1 近3年學校收入分析</vt:lpstr>
      <vt:lpstr>2.1.1 近3年學校收入分析</vt:lpstr>
      <vt:lpstr>2.1.1 近3年學校收入分析</vt:lpstr>
      <vt:lpstr>2.1.1 近3年學校收入分析</vt:lpstr>
      <vt:lpstr>2.1.1 近3年學校收入分析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顏宗信</dc:creator>
  <cp:lastModifiedBy>子 葉</cp:lastModifiedBy>
  <cp:revision>23</cp:revision>
  <dcterms:created xsi:type="dcterms:W3CDTF">2018-04-16T09:36:31Z</dcterms:created>
  <dcterms:modified xsi:type="dcterms:W3CDTF">2024-03-14T02:06:39Z</dcterms:modified>
</cp:coreProperties>
</file>